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87444" autoAdjust="0"/>
  </p:normalViewPr>
  <p:slideViewPr>
    <p:cSldViewPr snapToGrid="0">
      <p:cViewPr varScale="1">
        <p:scale>
          <a:sx n="89" d="100"/>
          <a:sy n="89" d="100"/>
        </p:scale>
        <p:origin x="2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paho-my.sharepoint.com/personal/bravopam_paho_org/Documents/Documents/Chart%20in%20Microsoft%20PowerPoint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71873579312978"/>
          <c:y val="4.4897959183673466E-2"/>
          <c:w val="0.8655676383408194"/>
          <c:h val="0.68049622368632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Planilha3!$C$2</c:f>
              <c:strCache>
                <c:ptCount val="1"/>
                <c:pt idx="0">
                  <c:v>AP (n=454)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Planilha3!$B$3:$B$38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cat>
          <c:val>
            <c:numRef>
              <c:f>Planilha3!$C$3:$C$38</c:f>
              <c:numCache>
                <c:formatCode>#,##0_);[Red]\(#,##0\)</c:formatCode>
                <c:ptCount val="36"/>
                <c:pt idx="0">
                  <c:v>27</c:v>
                </c:pt>
                <c:pt idx="1">
                  <c:v>33</c:v>
                </c:pt>
                <c:pt idx="2">
                  <c:v>22</c:v>
                </c:pt>
                <c:pt idx="3">
                  <c:v>43</c:v>
                </c:pt>
                <c:pt idx="4">
                  <c:v>28</c:v>
                </c:pt>
                <c:pt idx="5">
                  <c:v>31</c:v>
                </c:pt>
                <c:pt idx="6">
                  <c:v>19</c:v>
                </c:pt>
                <c:pt idx="7">
                  <c:v>29</c:v>
                </c:pt>
                <c:pt idx="8">
                  <c:v>17</c:v>
                </c:pt>
                <c:pt idx="9">
                  <c:v>17</c:v>
                </c:pt>
                <c:pt idx="10">
                  <c:v>11</c:v>
                </c:pt>
                <c:pt idx="11">
                  <c:v>18</c:v>
                </c:pt>
                <c:pt idx="12">
                  <c:v>15</c:v>
                </c:pt>
                <c:pt idx="13">
                  <c:v>16</c:v>
                </c:pt>
                <c:pt idx="14">
                  <c:v>13</c:v>
                </c:pt>
                <c:pt idx="15">
                  <c:v>7</c:v>
                </c:pt>
                <c:pt idx="16">
                  <c:v>17</c:v>
                </c:pt>
                <c:pt idx="17">
                  <c:v>8</c:v>
                </c:pt>
                <c:pt idx="18">
                  <c:v>4</c:v>
                </c:pt>
                <c:pt idx="19" formatCode="General">
                  <c:v>12</c:v>
                </c:pt>
                <c:pt idx="20" formatCode="General">
                  <c:v>9</c:v>
                </c:pt>
                <c:pt idx="21" formatCode="General">
                  <c:v>5</c:v>
                </c:pt>
                <c:pt idx="22" formatCode="General">
                  <c:v>3</c:v>
                </c:pt>
                <c:pt idx="23" formatCode="General">
                  <c:v>4</c:v>
                </c:pt>
                <c:pt idx="24" formatCode="General">
                  <c:v>5</c:v>
                </c:pt>
                <c:pt idx="25" formatCode="General">
                  <c:v>8</c:v>
                </c:pt>
                <c:pt idx="26" formatCode="General">
                  <c:v>8</c:v>
                </c:pt>
                <c:pt idx="27" formatCode="General">
                  <c:v>8</c:v>
                </c:pt>
                <c:pt idx="28" formatCode="General">
                  <c:v>4</c:v>
                </c:pt>
                <c:pt idx="29" formatCode="General">
                  <c:v>3</c:v>
                </c:pt>
                <c:pt idx="30" formatCode="General">
                  <c:v>4</c:v>
                </c:pt>
                <c:pt idx="31" formatCode="General">
                  <c:v>3</c:v>
                </c:pt>
                <c:pt idx="32" formatCode="General">
                  <c:v>1</c:v>
                </c:pt>
                <c:pt idx="33" formatCode="General">
                  <c:v>2</c:v>
                </c:pt>
                <c:pt idx="34" formatCode="General">
                  <c:v>0</c:v>
                </c:pt>
                <c:pt idx="3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41-4955-A283-2136F2D7D4ED}"/>
            </c:ext>
          </c:extLst>
        </c:ser>
        <c:ser>
          <c:idx val="1"/>
          <c:order val="1"/>
          <c:tx>
            <c:strRef>
              <c:f>Planilha3!$D$2</c:f>
              <c:strCache>
                <c:ptCount val="1"/>
                <c:pt idx="0">
                  <c:v>PA (n=107)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25400">
              <a:noFill/>
            </a:ln>
          </c:spPr>
          <c:invertIfNegative val="0"/>
          <c:cat>
            <c:numRef>
              <c:f>Planilha3!$B$3:$B$38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cat>
          <c:val>
            <c:numRef>
              <c:f>Planilha3!$D$3:$D$38</c:f>
              <c:numCache>
                <c:formatCode>#,##0_);[Red]\(#,##0\)</c:formatCode>
                <c:ptCount val="36"/>
                <c:pt idx="0">
                  <c:v>12</c:v>
                </c:pt>
                <c:pt idx="1">
                  <c:v>16</c:v>
                </c:pt>
                <c:pt idx="2">
                  <c:v>4</c:v>
                </c:pt>
                <c:pt idx="3">
                  <c:v>6</c:v>
                </c:pt>
                <c:pt idx="4">
                  <c:v>6</c:v>
                </c:pt>
                <c:pt idx="5">
                  <c:v>9</c:v>
                </c:pt>
                <c:pt idx="6">
                  <c:v>8</c:v>
                </c:pt>
                <c:pt idx="7">
                  <c:v>9</c:v>
                </c:pt>
                <c:pt idx="8">
                  <c:v>6</c:v>
                </c:pt>
                <c:pt idx="9">
                  <c:v>3</c:v>
                </c:pt>
                <c:pt idx="10">
                  <c:v>0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2</c:v>
                </c:pt>
                <c:pt idx="15">
                  <c:v>1</c:v>
                </c:pt>
                <c:pt idx="16">
                  <c:v>3</c:v>
                </c:pt>
                <c:pt idx="17">
                  <c:v>3</c:v>
                </c:pt>
                <c:pt idx="18">
                  <c:v>0</c:v>
                </c:pt>
                <c:pt idx="19" formatCode="General">
                  <c:v>6</c:v>
                </c:pt>
                <c:pt idx="20" formatCode="General">
                  <c:v>0</c:v>
                </c:pt>
                <c:pt idx="21" formatCode="General">
                  <c:v>0</c:v>
                </c:pt>
                <c:pt idx="22" formatCode="General">
                  <c:v>0</c:v>
                </c:pt>
                <c:pt idx="23" formatCode="General">
                  <c:v>0</c:v>
                </c:pt>
                <c:pt idx="24" formatCode="General">
                  <c:v>0</c:v>
                </c:pt>
                <c:pt idx="25" formatCode="General">
                  <c:v>0</c:v>
                </c:pt>
                <c:pt idx="26" formatCode="General">
                  <c:v>0</c:v>
                </c:pt>
                <c:pt idx="27" formatCode="General">
                  <c:v>0</c:v>
                </c:pt>
                <c:pt idx="28" formatCode="General">
                  <c:v>1</c:v>
                </c:pt>
                <c:pt idx="29" formatCode="General">
                  <c:v>1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1</c:v>
                </c:pt>
                <c:pt idx="33" formatCode="General">
                  <c:v>0</c:v>
                </c:pt>
                <c:pt idx="34" formatCode="General">
                  <c:v>1</c:v>
                </c:pt>
                <c:pt idx="3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41-4955-A283-2136F2D7D4ED}"/>
            </c:ext>
          </c:extLst>
        </c:ser>
        <c:ser>
          <c:idx val="2"/>
          <c:order val="2"/>
          <c:tx>
            <c:strRef>
              <c:f>Planilha3!$E$2</c:f>
              <c:strCache>
                <c:ptCount val="1"/>
                <c:pt idx="0">
                  <c:v>AL (n=11)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Planilha3!$B$3:$B$38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cat>
          <c:val>
            <c:numRef>
              <c:f>Planilha3!$E$3:$E$38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4</c:v>
                </c:pt>
                <c:pt idx="21">
                  <c:v>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41-4955-A283-2136F2D7D4ED}"/>
            </c:ext>
          </c:extLst>
        </c:ser>
        <c:ser>
          <c:idx val="3"/>
          <c:order val="3"/>
          <c:tx>
            <c:strRef>
              <c:f>Planilha3!$F$2</c:f>
              <c:strCache>
                <c:ptCount val="1"/>
                <c:pt idx="0">
                  <c:v>SP (n=6)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numRef>
              <c:f>Planilha3!$B$3:$B$38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cat>
          <c:val>
            <c:numRef>
              <c:f>Planilha3!$F$3:$F$38</c:f>
              <c:numCache>
                <c:formatCode>#,##0_);[Red]\(#,##0\)</c:formatCode>
                <c:ptCount val="36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 formatCode="General">
                  <c:v>0</c:v>
                </c:pt>
                <c:pt idx="20" formatCode="General">
                  <c:v>0</c:v>
                </c:pt>
                <c:pt idx="21" formatCode="General">
                  <c:v>0</c:v>
                </c:pt>
                <c:pt idx="22" formatCode="General">
                  <c:v>0</c:v>
                </c:pt>
                <c:pt idx="23" formatCode="General">
                  <c:v>0</c:v>
                </c:pt>
                <c:pt idx="24" formatCode="General">
                  <c:v>0</c:v>
                </c:pt>
                <c:pt idx="25" formatCode="General">
                  <c:v>0</c:v>
                </c:pt>
                <c:pt idx="26" formatCode="General">
                  <c:v>0</c:v>
                </c:pt>
                <c:pt idx="27" formatCode="General">
                  <c:v>0</c:v>
                </c:pt>
                <c:pt idx="28" formatCode="General">
                  <c:v>0</c:v>
                </c:pt>
                <c:pt idx="29" formatCode="General">
                  <c:v>0</c:v>
                </c:pt>
                <c:pt idx="30" formatCode="General">
                  <c:v>0</c:v>
                </c:pt>
                <c:pt idx="31" formatCode="General">
                  <c:v>0</c:v>
                </c:pt>
                <c:pt idx="32" formatCode="General">
                  <c:v>0</c:v>
                </c:pt>
                <c:pt idx="33" formatCode="General">
                  <c:v>0</c:v>
                </c:pt>
                <c:pt idx="34" formatCode="General">
                  <c:v>0</c:v>
                </c:pt>
                <c:pt idx="3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41-4955-A283-2136F2D7D4ED}"/>
            </c:ext>
          </c:extLst>
        </c:ser>
        <c:ser>
          <c:idx val="4"/>
          <c:order val="4"/>
          <c:tx>
            <c:strRef>
              <c:f>Planilha3!$G$2</c:f>
              <c:strCache>
                <c:ptCount val="1"/>
                <c:pt idx="0">
                  <c:v>CE (n=1)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numRef>
              <c:f>Planilha3!$B$3:$B$38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cat>
          <c:val>
            <c:numRef>
              <c:f>Planilha3!$G$3:$G$38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41-4955-A283-2136F2D7D4ED}"/>
            </c:ext>
          </c:extLst>
        </c:ser>
        <c:ser>
          <c:idx val="5"/>
          <c:order val="5"/>
          <c:tx>
            <c:strRef>
              <c:f>Planilha3!$H$2</c:f>
              <c:strCache>
                <c:ptCount val="1"/>
                <c:pt idx="0">
                  <c:v>RJ (n=1)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cat>
            <c:numRef>
              <c:f>Planilha3!$B$3:$B$38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cat>
          <c:val>
            <c:numRef>
              <c:f>Planilha3!$H$3:$H$38</c:f>
              <c:numCache>
                <c:formatCode>General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41-4955-A283-2136F2D7D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117806559"/>
        <c:axId val="1"/>
      </c:barChart>
      <c:catAx>
        <c:axId val="21178065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EpiWeek of rash onset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Number</a:t>
                </a:r>
                <a:r>
                  <a:rPr lang="pt-BR" baseline="0"/>
                  <a:t> </a:t>
                </a:r>
                <a:r>
                  <a:rPr lang="pt-BR"/>
                  <a:t>of measles cases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#,##0_);[Red]\(#,##0\)" sourceLinked="1"/>
        <c:majorTickMark val="out"/>
        <c:minorTickMark val="none"/>
        <c:tickLblPos val="nextTo"/>
        <c:spPr>
          <a:ln w="9525">
            <a:solidFill>
              <a:schemeClr val="bg1">
                <a:lumMod val="75000"/>
              </a:schemeClr>
            </a:solidFill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806559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A0458-B771-44B8-B9C8-517A132AD6B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42B5E-79E8-4B53-87BE-1EADD6242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Measles virus continues circulating in Brazil, amidst several vaccination actions among susceptible population. The state of Amapá concentrates the largest numbers of cases in 2021 (78%). Nevertheless, there is a decreased in the notification of confirmed cases, with an average weekly percent reduction of -7.52%, due to the intensification of vaccination and improving of surveillance quality. Outbreaks are still active 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the states of </a:t>
            </a:r>
            <a:r>
              <a:rPr lang="es-419" sz="18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Amapá, Pará, and Alagoas.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42B5E-79E8-4B53-87BE-1EADD62424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9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5E597-C136-41D8-A157-73EAEC5CA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6B3DA5-7842-4687-8AB6-F770C7579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466AB-B5ED-4D98-B39F-4150C213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77E-2E3F-49BA-9F16-347BE789A06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82D46-4FB2-49E6-947A-9FF185ED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6A26A-2BB7-4C24-B4A3-B5933EEE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84E2-6B5C-4931-9749-CE93267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4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964D6-ACE1-4D3A-B1DA-7E689FDC3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240990-4A55-4FAB-8740-35D1E5A95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DB542-8073-441F-AEF8-D4AE79E1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77E-2E3F-49BA-9F16-347BE789A06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DDAAC-DDBA-4E07-B006-09CADFC03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0CFD7-53D0-486B-92BC-733114BC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84E2-6B5C-4931-9749-CE93267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7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868A11-4D5E-41F6-9F2F-8ADAD92AB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5D0D1-AF56-4DC6-B1FA-FAD734288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1C6C-D2D1-48D6-8A42-8A7261101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77E-2E3F-49BA-9F16-347BE789A06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6862E-B656-4530-90F9-CD1103318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36FB1-C583-4FC2-A1AA-A7FF9CEA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84E2-6B5C-4931-9749-CE93267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9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25887-FAE0-4E22-934F-E6B80D133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EA19F-DED1-4FF7-BD1E-6A56B080E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15EFC-66CC-4D44-92EA-4E5C1853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77E-2E3F-49BA-9F16-347BE789A06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80513-FD63-4484-97D5-D122B35D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BACE6-5F6C-4573-B8DB-88C54F37C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84E2-6B5C-4931-9749-CE93267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6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CDFCA-5C6F-497C-89BE-E4AF1E8B4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DB8CF-8ABB-4DB6-9C54-B52244520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0D2A6-9F78-459E-9EEC-E9C632853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77E-2E3F-49BA-9F16-347BE789A06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26A9D-AC21-46D1-ABFB-FDD074DD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6CC64-2524-4E47-9355-1D2B20CF7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84E2-6B5C-4931-9749-CE93267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2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111C-0671-4F52-86B5-2D8582A1F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17DB6-4BF2-4665-807F-4A811E15E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DEF9A-150C-4208-86BD-3A94DAFEE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210A7-6444-47B2-A229-A389FD0E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77E-2E3F-49BA-9F16-347BE789A06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31214-81B6-4949-88F3-70B63EB47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04C1A-01E1-4045-8F7F-2A94A54B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84E2-6B5C-4931-9749-CE93267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5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DB25A-7E57-4C36-84BB-C0A08F134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FB200-0A35-40FC-94DB-ADFA3236F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09DEA-AA71-4E24-9ACF-F751CCE2E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EF913-876A-41C4-BAEF-D848B5C958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9AC72B-A08F-4A83-A8CC-45F4B4CF93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53EC6C-4FEC-40C6-A984-7E567428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77E-2E3F-49BA-9F16-347BE789A06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F0E127-0515-4FB1-8B4A-0BB9A15A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51DB7C-D12E-4D76-8E6D-7199DDFEE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84E2-6B5C-4931-9749-CE93267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8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BB7EE-5691-41A8-B152-26D47B286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4D14A7-6EF3-4993-9FCB-70FFF539B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77E-2E3F-49BA-9F16-347BE789A06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2E0382-DC37-4AAF-A724-B96311DEE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A524A-BD41-4B69-B3A4-CE9E7E6FB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84E2-6B5C-4931-9749-CE93267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2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3D316-8343-4F59-9126-0DBA23E26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77E-2E3F-49BA-9F16-347BE789A06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6D436F-5BA5-48B9-B583-6F206193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BE804-4CE0-4667-9626-E381A668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84E2-6B5C-4931-9749-CE93267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CB91C-3C89-4243-A5E0-84964DE47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FF3EB-97A2-4E4E-8F4C-1E409FF43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6AE0D-5E70-4E75-B97E-57456C604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B374E5-96DE-4F05-9781-1FD18F6D6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77E-2E3F-49BA-9F16-347BE789A06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4F395-BCED-4659-B098-3689EF837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81FFD-A407-4E90-8516-560BE85F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84E2-6B5C-4931-9749-CE93267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1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C736-CB98-49F6-A6D7-BCC32CE5B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2BC233-D0B0-459E-9F85-8B82C622D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830A6-642A-4EC0-B4B0-6DF677004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292AB-AB57-40E3-981B-F6591743D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77E-2E3F-49BA-9F16-347BE789A06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D8218-2A3E-4F60-A2EB-A766A9A21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E5103-BDD8-4A25-80E6-A44ECB35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84E2-6B5C-4931-9749-CE93267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5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99F4DE-F07F-4F87-AB62-B32FD3D6A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7B05D-696B-401D-BA00-B6A7AF785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94A68-299A-4789-BEA5-74E28D8C7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B77E-2E3F-49BA-9F16-347BE789A061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065D9-C17C-48A3-90CE-522A06F86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DFBD7-5390-403A-A560-487751AA9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A84E2-6B5C-4931-9749-CE93267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2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5" descr="Mapa&#10;&#10;Descrição gerada automaticamente">
            <a:extLst>
              <a:ext uri="{FF2B5EF4-FFF2-40B4-BE49-F238E27FC236}">
                <a16:creationId xmlns:a16="http://schemas.microsoft.com/office/drawing/2014/main" id="{D4D60A58-9A3E-4025-8DC7-311FE1A73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6668" y="1837775"/>
            <a:ext cx="5935332" cy="4196614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F00-00000B0401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145552"/>
              </p:ext>
            </p:extLst>
          </p:nvPr>
        </p:nvGraphicFramePr>
        <p:xfrm>
          <a:off x="196850" y="1907107"/>
          <a:ext cx="5978354" cy="4196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Elipse 3">
            <a:extLst>
              <a:ext uri="{FF2B5EF4-FFF2-40B4-BE49-F238E27FC236}">
                <a16:creationId xmlns:a16="http://schemas.microsoft.com/office/drawing/2014/main" id="{AA70D79B-B84D-43B0-8DBA-AE00F849F07E}"/>
              </a:ext>
            </a:extLst>
          </p:cNvPr>
          <p:cNvSpPr/>
          <p:nvPr/>
        </p:nvSpPr>
        <p:spPr>
          <a:xfrm>
            <a:off x="4772387" y="1758155"/>
            <a:ext cx="1219789" cy="1219789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AWPC:*</a:t>
            </a:r>
            <a:br>
              <a:rPr lang="pt-BR" sz="1400" dirty="0">
                <a:solidFill>
                  <a:schemeClr val="bg1"/>
                </a:solidFill>
              </a:rPr>
            </a:br>
            <a:r>
              <a:rPr lang="pt-BR" sz="1400" dirty="0">
                <a:solidFill>
                  <a:schemeClr val="bg1"/>
                </a:solidFill>
              </a:rPr>
              <a:t>-7.52%</a:t>
            </a: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84FCE08E-8551-4F08-9F7E-3000C0E58CA4}"/>
              </a:ext>
            </a:extLst>
          </p:cNvPr>
          <p:cNvSpPr txBox="1">
            <a:spLocks/>
          </p:cNvSpPr>
          <p:nvPr/>
        </p:nvSpPr>
        <p:spPr>
          <a:xfrm>
            <a:off x="568291" y="262960"/>
            <a:ext cx="11055417" cy="664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Measles hotspots in Brazil, 2021</a:t>
            </a:r>
            <a:endParaRPr lang="pt-BR" sz="40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C6DAFC-3CF9-4632-B634-AAE444CF62EC}"/>
              </a:ext>
            </a:extLst>
          </p:cNvPr>
          <p:cNvSpPr txBox="1"/>
          <p:nvPr/>
        </p:nvSpPr>
        <p:spPr>
          <a:xfrm>
            <a:off x="81465" y="1171089"/>
            <a:ext cx="5978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Distribution of confirmed measles cases by epidemiological week and subnational level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6D17D9-0014-485A-B4EB-B7E022A4F278}"/>
              </a:ext>
            </a:extLst>
          </p:cNvPr>
          <p:cNvSpPr txBox="1"/>
          <p:nvPr/>
        </p:nvSpPr>
        <p:spPr>
          <a:xfrm>
            <a:off x="6471306" y="6415360"/>
            <a:ext cx="562541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Data as of epidemiological week 36, 2021 | Source</a:t>
            </a:r>
            <a:r>
              <a:rPr lang="pt-BR" sz="1000" dirty="0"/>
              <a:t>: Boletim de Notificação Semanal (BNS-36/2021)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33321D-9650-4D81-B115-2C027438F249}"/>
              </a:ext>
            </a:extLst>
          </p:cNvPr>
          <p:cNvSpPr txBox="1"/>
          <p:nvPr/>
        </p:nvSpPr>
        <p:spPr>
          <a:xfrm>
            <a:off x="6132181" y="1129889"/>
            <a:ext cx="5978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Measles incidence rate per 100,000 population by subnational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D5359D-3A76-438D-B122-5EF334B8AB96}"/>
              </a:ext>
            </a:extLst>
          </p:cNvPr>
          <p:cNvSpPr txBox="1"/>
          <p:nvPr/>
        </p:nvSpPr>
        <p:spPr>
          <a:xfrm>
            <a:off x="2519680" y="2451947"/>
            <a:ext cx="1490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</a:t>
            </a:r>
            <a:r>
              <a:rPr lang="en-US" sz="1200"/>
              <a:t>=582</a:t>
            </a:r>
            <a:endParaRPr lang="en-US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E05A56-89D9-479C-A4A2-014C65B56A2C}"/>
              </a:ext>
            </a:extLst>
          </p:cNvPr>
          <p:cNvSpPr txBox="1"/>
          <p:nvPr/>
        </p:nvSpPr>
        <p:spPr>
          <a:xfrm>
            <a:off x="196850" y="6194930"/>
            <a:ext cx="62179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*AWPC: </a:t>
            </a:r>
            <a:r>
              <a:rPr lang="en-US" sz="1000" b="0" i="0" dirty="0">
                <a:solidFill>
                  <a:srgbClr val="000000"/>
                </a:solidFill>
                <a:effectLst/>
              </a:rPr>
              <a:t>Average Weekly Percent Change indicator was used as part of the statistical regression model joint point of a time series analysis.  </a:t>
            </a:r>
            <a:br>
              <a:rPr lang="en-US" sz="1000" b="0" i="0" dirty="0">
                <a:solidFill>
                  <a:srgbClr val="000000"/>
                </a:solidFill>
                <a:effectLst/>
              </a:rPr>
            </a:br>
            <a:r>
              <a:rPr lang="en-US" sz="1000" dirty="0"/>
              <a:t>AP (Amapá), PA (Pará) AL (Alagoas), SP (Sao Paolo), CE (</a:t>
            </a:r>
            <a:r>
              <a:rPr lang="en-US" sz="1000" dirty="0" err="1"/>
              <a:t>Ceara</a:t>
            </a:r>
            <a:r>
              <a:rPr lang="en-US" sz="1000" dirty="0"/>
              <a:t>), RJ (Rio de Janeiro)</a:t>
            </a:r>
          </a:p>
        </p:txBody>
      </p:sp>
    </p:spTree>
    <p:extLst>
      <p:ext uri="{BB962C8B-B14F-4D97-AF65-F5344CB8AC3E}">
        <p14:creationId xmlns:p14="http://schemas.microsoft.com/office/powerpoint/2010/main" val="485713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195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2021-09-29T23:11:38Z</dcterms:created>
  <dcterms:modified xsi:type="dcterms:W3CDTF">2021-10-01T21:19:23Z</dcterms:modified>
</cp:coreProperties>
</file>