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A14F"/>
    <a:srgbClr val="F1CE63"/>
    <a:srgbClr val="F28E2B"/>
    <a:srgbClr val="E15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7994-30DC-4933-8E67-C8109EE1207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6C0C5-50D5-4FF9-AC92-F7423738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2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310C-A2E3-4DDC-AA68-9657625E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7E0C9-09D7-4ABC-9155-9EE5D31A7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2631-3C2C-4295-98AC-8ACE612E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8C12-9567-400D-942D-2BFADB04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F9CE-8674-4979-9C1E-FD1ACF42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29D8-3DDD-468F-A4CD-744A6396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0AC5B-7A75-44FA-8F34-5038B9DE9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74BB-ACAB-4552-9714-CF8E7021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4D396-90F8-44C1-8FAC-21482190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03BC-9302-49DA-B8BB-15A718CF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35983-1F01-4A68-838C-FCD3D3222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875C6-A4AD-4D84-A51F-D33EE13ED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1BDEA-3275-4CEC-B253-B3EB9B1D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851E3-6A10-46D0-8DEF-A9A8D628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513A-7939-4D49-88BD-1A9369B3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263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89DD-5943-4320-A0F7-D81DD13C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CD14-A6A8-4D9A-B92E-1FCB03B8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DA00-41DE-4823-A764-F603159B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84786-FFBE-462F-8CC8-BB7FBA9D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EB095-D670-4582-919B-CC045688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9F15-59FD-4083-8B5F-AD8DC216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B7711-6A5A-423C-9B57-CF5545269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EC84C-A7B8-4A98-99B8-38156A4D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186A-E124-4980-9088-349EA3C6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06AE-98CD-434D-A0FF-E5C59B71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887A-7E9D-4A0C-A6EC-3B1162B1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442E-83E6-457F-AE42-9DA2F22ED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86A4E-9B49-45EE-B720-468E5FA5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FDDFB-BF8A-444C-A4C4-45FCB560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17935-DD8F-4024-89F2-46E0505E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D5308-9807-4E7A-9CD3-A2F336D4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B282-4AB5-4166-9295-A9ABB4FF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95C8B-0972-487F-8191-B0BB7EFA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ADF35-AC76-43E9-B4CD-5C44FF8A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9BB5A-E474-4F9A-A022-DF20B621A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45FC9-7866-457E-AC4A-0A35930AD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F6133-7EA3-4C5C-BA8F-D9DE4DFA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F654-FBC6-45E5-A1AD-79AD59F2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4ABCA-EECA-4634-B7C9-40ED9F6A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1C8C-E182-4FFE-93E9-C5EA807C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DD70-9AB6-424B-AB4A-4634663A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794DD-CD92-48C6-9ABA-939FE59B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904E8-38A4-4606-940F-383722C9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C9F9B-1CBE-4714-A29E-E1014B8F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CD1BB-F3B8-4B43-B46B-D91440C3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A1B3C-CAFA-4712-8E5E-6E1586C6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717B-80A3-499B-9DEF-15418B49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E5DB-6D3A-403C-87BA-01B45596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1B2A-4EF4-4DB3-86D2-2140A2456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38376-CEC4-4C7D-B747-FC7BA369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A1B58-ADA3-40CE-A63A-56EF2FCD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991F7-D014-49CC-A12F-C0002DDA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1860-4851-4ECD-97BC-A59CB366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201BF-C4A2-4FF7-BA19-EE5B741AF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7E225-CF76-4873-96E4-9D1B11299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05908-35A7-4FA3-913E-2BB39DCF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561EF-D105-4360-89E1-D1C47E6A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22B07-9C85-40A3-AF54-B2B5E700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129E8-0D76-4C6E-8425-366CD4D7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103CD-40F1-4263-96DC-3973D28E5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07407-05C4-4E85-BCF0-3E3187A55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C9D9-F148-4BD6-A64B-66CB0AF844B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B6400-78C3-444D-816C-CDE5759DE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5797C-9E35-4640-9B96-00326FE21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559B2F2C-B7E2-4AE4-BA7A-BB625ACBBC0F}"/>
              </a:ext>
            </a:extLst>
          </p:cNvPr>
          <p:cNvSpPr txBox="1"/>
          <p:nvPr/>
        </p:nvSpPr>
        <p:spPr>
          <a:xfrm>
            <a:off x="1743889" y="5066827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&lt;80%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75B400-1A9A-4BD3-BB9A-7C99AE14C968}"/>
              </a:ext>
            </a:extLst>
          </p:cNvPr>
          <p:cNvSpPr txBox="1"/>
          <p:nvPr/>
        </p:nvSpPr>
        <p:spPr>
          <a:xfrm>
            <a:off x="4252103" y="5047613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80-89%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0D895E-E119-45D9-9BD3-91C3EAA65E6B}"/>
              </a:ext>
            </a:extLst>
          </p:cNvPr>
          <p:cNvSpPr txBox="1"/>
          <p:nvPr/>
        </p:nvSpPr>
        <p:spPr>
          <a:xfrm>
            <a:off x="6765184" y="5066827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90-94%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204551-0C9C-4C19-AF6A-C0AD5D70BD1A}"/>
              </a:ext>
            </a:extLst>
          </p:cNvPr>
          <p:cNvSpPr txBox="1"/>
          <p:nvPr/>
        </p:nvSpPr>
        <p:spPr>
          <a:xfrm>
            <a:off x="9412938" y="5022189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&gt;=95%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43BAC1E-73A9-423B-9EEA-85360154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476" y="162204"/>
            <a:ext cx="10671048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2800" b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Distribution of countries by MMR1 vaccination coverage range</a:t>
            </a:r>
            <a:br>
              <a:rPr lang="en-US" sz="2800" b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Region of the Americas, 2020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4FB943-7172-4F22-9740-AF4FC880DB69}"/>
              </a:ext>
            </a:extLst>
          </p:cNvPr>
          <p:cNvSpPr txBox="1"/>
          <p:nvPr/>
        </p:nvSpPr>
        <p:spPr>
          <a:xfrm>
            <a:off x="760476" y="6149075"/>
            <a:ext cx="9504543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ountry reports through the PAHO-WHO/UNICEF electronic Joint Reporting Form (</a:t>
            </a:r>
            <a:r>
              <a:rPr kumimoji="0" lang="en-US" sz="12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eJRF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), 2021.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MMR-measles-mumps-rubella</a:t>
            </a:r>
            <a:endParaRPr kumimoji="0" lang="es-419" sz="1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BAE353-0509-48C0-8A92-14032AF9955A}"/>
              </a:ext>
            </a:extLst>
          </p:cNvPr>
          <p:cNvSpPr txBox="1"/>
          <p:nvPr/>
        </p:nvSpPr>
        <p:spPr>
          <a:xfrm rot="16200000">
            <a:off x="145633" y="2997979"/>
            <a:ext cx="1228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Coverage (%)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730582-320A-467E-8DED-08AC83833E5A}"/>
              </a:ext>
            </a:extLst>
          </p:cNvPr>
          <p:cNvSpPr txBox="1"/>
          <p:nvPr/>
        </p:nvSpPr>
        <p:spPr>
          <a:xfrm>
            <a:off x="5275169" y="5515690"/>
            <a:ext cx="1536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Coverage range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3857F152-EC50-4705-A2B1-BC2279A13232}"/>
              </a:ext>
            </a:extLst>
          </p:cNvPr>
          <p:cNvSpPr/>
          <p:nvPr/>
        </p:nvSpPr>
        <p:spPr>
          <a:xfrm flipV="1">
            <a:off x="915507" y="4828044"/>
            <a:ext cx="2326271" cy="211850"/>
          </a:xfrm>
          <a:prstGeom prst="triangle">
            <a:avLst/>
          </a:prstGeom>
          <a:gradFill flip="none" rotWithShape="1">
            <a:gsLst>
              <a:gs pos="0">
                <a:srgbClr val="E15759">
                  <a:shade val="30000"/>
                  <a:satMod val="115000"/>
                </a:srgbClr>
              </a:gs>
              <a:gs pos="50000">
                <a:srgbClr val="E15759">
                  <a:shade val="67500"/>
                  <a:satMod val="115000"/>
                </a:srgbClr>
              </a:gs>
              <a:gs pos="100000">
                <a:srgbClr val="E1575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B27659BA-313E-47C4-81DE-70B29A77AD8F}"/>
              </a:ext>
            </a:extLst>
          </p:cNvPr>
          <p:cNvSpPr/>
          <p:nvPr/>
        </p:nvSpPr>
        <p:spPr>
          <a:xfrm flipV="1">
            <a:off x="3241778" y="4828044"/>
            <a:ext cx="2854221" cy="211850"/>
          </a:xfrm>
          <a:prstGeom prst="triangle">
            <a:avLst/>
          </a:prstGeom>
          <a:gradFill flip="none" rotWithShape="1">
            <a:gsLst>
              <a:gs pos="0">
                <a:srgbClr val="F28E2B">
                  <a:shade val="30000"/>
                  <a:satMod val="115000"/>
                </a:srgbClr>
              </a:gs>
              <a:gs pos="50000">
                <a:srgbClr val="F28E2B">
                  <a:shade val="67500"/>
                  <a:satMod val="115000"/>
                </a:srgbClr>
              </a:gs>
              <a:gs pos="100000">
                <a:srgbClr val="F28E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A7CE1BCE-30B1-44C5-BC94-944DD50104B3}"/>
              </a:ext>
            </a:extLst>
          </p:cNvPr>
          <p:cNvSpPr/>
          <p:nvPr/>
        </p:nvSpPr>
        <p:spPr>
          <a:xfrm flipV="1">
            <a:off x="6034045" y="4828044"/>
            <a:ext cx="2271217" cy="211850"/>
          </a:xfrm>
          <a:prstGeom prst="triangle">
            <a:avLst/>
          </a:prstGeom>
          <a:gradFill flip="none" rotWithShape="1">
            <a:gsLst>
              <a:gs pos="0">
                <a:srgbClr val="F1CE63">
                  <a:shade val="30000"/>
                  <a:satMod val="115000"/>
                </a:srgbClr>
              </a:gs>
              <a:gs pos="50000">
                <a:srgbClr val="F1CE63">
                  <a:shade val="67500"/>
                  <a:satMod val="115000"/>
                </a:srgbClr>
              </a:gs>
              <a:gs pos="100000">
                <a:srgbClr val="F1CE6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262451F-6BB4-4E2C-AC29-479DDE90AA48}"/>
              </a:ext>
            </a:extLst>
          </p:cNvPr>
          <p:cNvSpPr/>
          <p:nvPr/>
        </p:nvSpPr>
        <p:spPr>
          <a:xfrm flipV="1">
            <a:off x="8305262" y="4828044"/>
            <a:ext cx="2853352" cy="211850"/>
          </a:xfrm>
          <a:prstGeom prst="triangle">
            <a:avLst/>
          </a:prstGeom>
          <a:gradFill flip="none" rotWithShape="1">
            <a:gsLst>
              <a:gs pos="0">
                <a:srgbClr val="59A14F">
                  <a:shade val="30000"/>
                  <a:satMod val="115000"/>
                </a:srgbClr>
              </a:gs>
              <a:gs pos="50000">
                <a:srgbClr val="59A14F">
                  <a:shade val="67500"/>
                  <a:satMod val="115000"/>
                </a:srgbClr>
              </a:gs>
              <a:gs pos="100000">
                <a:srgbClr val="59A14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682B43D-47EB-4213-AB3C-33A30529227A}"/>
              </a:ext>
            </a:extLst>
          </p:cNvPr>
          <p:cNvGrpSpPr/>
          <p:nvPr/>
        </p:nvGrpSpPr>
        <p:grpSpPr>
          <a:xfrm>
            <a:off x="928397" y="1248069"/>
            <a:ext cx="10230217" cy="3579975"/>
            <a:chOff x="928397" y="1567037"/>
            <a:chExt cx="10230217" cy="357997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3ACCA56-0539-46F0-A067-F919833D1212}"/>
                </a:ext>
              </a:extLst>
            </p:cNvPr>
            <p:cNvGrpSpPr/>
            <p:nvPr/>
          </p:nvGrpSpPr>
          <p:grpSpPr>
            <a:xfrm>
              <a:off x="928397" y="1616653"/>
              <a:ext cx="10204585" cy="3530359"/>
              <a:chOff x="938262" y="1612878"/>
              <a:chExt cx="10204585" cy="3530359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C0702E06-1F02-4A66-BE3C-085C204EB5D8}"/>
                  </a:ext>
                </a:extLst>
              </p:cNvPr>
              <p:cNvGrpSpPr/>
              <p:nvPr/>
            </p:nvGrpSpPr>
            <p:grpSpPr>
              <a:xfrm>
                <a:off x="938262" y="1612878"/>
                <a:ext cx="10204585" cy="3530359"/>
                <a:chOff x="1082202" y="953858"/>
                <a:chExt cx="10129811" cy="4189379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646E5939-0976-4EE7-B757-CDD8E9EC0C82}"/>
                    </a:ext>
                  </a:extLst>
                </p:cNvPr>
                <p:cNvSpPr/>
                <p:nvPr/>
              </p:nvSpPr>
              <p:spPr>
                <a:xfrm>
                  <a:off x="1082202" y="953858"/>
                  <a:ext cx="10129811" cy="4189379"/>
                </a:xfrm>
                <a:prstGeom prst="rect">
                  <a:avLst/>
                </a:pr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F7767821-F076-4675-A230-2C9E5B26E7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61806" y="953858"/>
                  <a:ext cx="0" cy="4189379"/>
                </a:xfrm>
                <a:prstGeom prst="line">
                  <a:avLst/>
                </a:pr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4D99D2A6-842C-4A2C-8707-1EE20F1903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50438" y="953858"/>
                  <a:ext cx="0" cy="4189379"/>
                </a:xfrm>
                <a:prstGeom prst="line">
                  <a:avLst/>
                </a:pr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B429BA63-751D-4B15-BF27-E483BC6710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05015" y="953858"/>
                  <a:ext cx="0" cy="4189379"/>
                </a:xfrm>
                <a:prstGeom prst="line">
                  <a:avLst/>
                </a:prstGeom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246C4FBA-AFC0-425A-9C4F-B78D73A2FB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7169" y="2390352"/>
                <a:ext cx="2209677" cy="2209677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CFB018D-BC8F-4B71-B45B-ECA472522CC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028" r="5370"/>
              <a:stretch/>
            </p:blipFill>
            <p:spPr>
              <a:xfrm>
                <a:off x="3266759" y="1901441"/>
                <a:ext cx="2736479" cy="3054017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F6750753-1F57-4CF8-91D1-7F8A134E45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78575" y="2259725"/>
                <a:ext cx="2209677" cy="2209677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4001B76F-E9EE-42DF-BCE0-C0C2159752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48737" y="2188029"/>
                <a:ext cx="2778208" cy="2778208"/>
              </a:xfrm>
              <a:prstGeom prst="rect">
                <a:avLst/>
              </a:prstGeom>
            </p:spPr>
          </p:pic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812067-43B1-4414-85D6-5F6B072E6546}"/>
                </a:ext>
              </a:extLst>
            </p:cNvPr>
            <p:cNvSpPr/>
            <p:nvPr/>
          </p:nvSpPr>
          <p:spPr>
            <a:xfrm>
              <a:off x="928397" y="1567037"/>
              <a:ext cx="10230217" cy="81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678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F060558018742A70C8C9DDE990482" ma:contentTypeVersion="13" ma:contentTypeDescription="Create a new document." ma:contentTypeScope="" ma:versionID="46335bcf94c1c34a1e726c79b51e0070">
  <xsd:schema xmlns:xsd="http://www.w3.org/2001/XMLSchema" xmlns:xs="http://www.w3.org/2001/XMLSchema" xmlns:p="http://schemas.microsoft.com/office/2006/metadata/properties" xmlns:ns3="93d729a5-b5c6-451c-bb7a-c72dbaff9bea" xmlns:ns4="cfde9d2c-7290-4067-abf2-09e7dda717bf" targetNamespace="http://schemas.microsoft.com/office/2006/metadata/properties" ma:root="true" ma:fieldsID="efaada3a542d26be4fe2c1dd209dc9e2" ns3:_="" ns4:_="">
    <xsd:import namespace="93d729a5-b5c6-451c-bb7a-c72dbaff9bea"/>
    <xsd:import namespace="cfde9d2c-7290-4067-abf2-09e7dda717b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29a5-b5c6-451c-bb7a-c72dbaff9b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e9d2c-7290-4067-abf2-09e7dda71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A9A518-C3EC-4719-BB00-64D3EF0F45E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782468-92D9-4B67-B251-8164ED99B5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d729a5-b5c6-451c-bb7a-c72dbaff9bea"/>
    <ds:schemaRef ds:uri="cfde9d2c-7290-4067-abf2-09e7dda717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D0BEEA-A7E2-467B-949C-310A057BA5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Distribution of countries by MMR1 vaccination coverage range Region of the Americas,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22</cp:revision>
  <dcterms:created xsi:type="dcterms:W3CDTF">2020-07-14T21:49:34Z</dcterms:created>
  <dcterms:modified xsi:type="dcterms:W3CDTF">2021-10-08T23:50:46Z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0x010100C7EF060558018742A70C8C9DDE990482</vt:lpwstr>
  </property>
</Properties>
</file>