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266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9A14F"/>
    <a:srgbClr val="F1CE63"/>
    <a:srgbClr val="F28E2B"/>
    <a:srgbClr val="E1575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400" autoAdjust="0"/>
    <p:restoredTop sz="94660"/>
  </p:normalViewPr>
  <p:slideViewPr>
    <p:cSldViewPr snapToGrid="0">
      <p:cViewPr varScale="1">
        <p:scale>
          <a:sx n="98" d="100"/>
          <a:sy n="98" d="100"/>
        </p:scale>
        <p:origin x="60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ADB7994-30DC-4933-8E67-C8109EE12073}" type="datetimeFigureOut">
              <a:rPr lang="en-US" smtClean="0"/>
              <a:t>10/8/2021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96C0C5-50D5-4FF9-AC92-F742373811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01287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13310C-A2E3-4DDC-AA68-9657625E8CC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A57E0C9-09D7-4ABC-9155-9EE5D31A74F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412631-3C2C-4295-98AC-8ACE612E4C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1FC9D9-F148-4BD6-A64B-66CB0AF844BA}" type="datetimeFigureOut">
              <a:rPr lang="en-US" smtClean="0"/>
              <a:t>10/8/2021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CF38C12-9567-400D-942D-2BFADB042F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63FF9CE-8674-4979-9C1E-FD1ACF4289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2829EC-D573-41F4-8E18-CA636BF377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03123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1F29D8-3DDD-468F-A4CD-744A6396AE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FA0AC5B-7A75-44FA-8F34-5038B9DE971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DBF74BB-ACAB-4552-9714-CF8E702178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1FC9D9-F148-4BD6-A64B-66CB0AF844BA}" type="datetimeFigureOut">
              <a:rPr lang="en-US" smtClean="0"/>
              <a:t>10/8/2021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F44D396-90F8-44C1-8FAC-2148219085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77103BC-9302-49DA-B8BB-15A718CF13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2829EC-D573-41F4-8E18-CA636BF377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98237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6F35983-1F01-4A68-838C-FCD3D322267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76875C6-A4AD-4D84-A51F-D33EE13ED65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851BDEA-3275-4CEC-B253-B3EB9B1DBD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1FC9D9-F148-4BD6-A64B-66CB0AF844BA}" type="datetimeFigureOut">
              <a:rPr lang="en-US" smtClean="0"/>
              <a:t>10/8/2021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1851E3-6A10-46D0-8DEF-A9A8D628E0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9FA513A-7939-4D49-88BD-1A9369B39A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2829EC-D573-41F4-8E18-CA636BF377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571797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White Bkground (English)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51E725-CE43-44EB-A712-6F2E1FD7CE9D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76902F5-B876-4410-A143-2031781227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AB16CBCE-038D-42F2-8BEA-B1EA007D08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143001"/>
            <a:ext cx="10972800" cy="4983163"/>
          </a:xfrm>
        </p:spPr>
        <p:txBody>
          <a:bodyPr/>
          <a:lstStyle/>
          <a:p>
            <a:pPr lvl="0"/>
            <a:r>
              <a:rPr lang="es-ES" noProof="0" dirty="0" err="1"/>
              <a:t>Click</a:t>
            </a:r>
            <a:r>
              <a:rPr lang="es-ES" noProof="0" dirty="0"/>
              <a:t> to </a:t>
            </a:r>
            <a:r>
              <a:rPr lang="es-ES" noProof="0" dirty="0" err="1"/>
              <a:t>edit</a:t>
            </a:r>
            <a:r>
              <a:rPr lang="es-ES" noProof="0" dirty="0"/>
              <a:t> Master </a:t>
            </a:r>
            <a:r>
              <a:rPr lang="es-ES" noProof="0" dirty="0" err="1"/>
              <a:t>text</a:t>
            </a:r>
            <a:r>
              <a:rPr lang="es-ES" noProof="0" dirty="0"/>
              <a:t> </a:t>
            </a:r>
            <a:r>
              <a:rPr lang="es-ES" noProof="0" dirty="0" err="1"/>
              <a:t>styles</a:t>
            </a:r>
            <a:endParaRPr lang="es-ES" noProof="0" dirty="0"/>
          </a:p>
          <a:p>
            <a:pPr lvl="1"/>
            <a:r>
              <a:rPr lang="es-ES" noProof="0" dirty="0" err="1"/>
              <a:t>Second</a:t>
            </a:r>
            <a:r>
              <a:rPr lang="es-ES" noProof="0" dirty="0"/>
              <a:t> </a:t>
            </a:r>
            <a:r>
              <a:rPr lang="es-ES" noProof="0" dirty="0" err="1"/>
              <a:t>level</a:t>
            </a:r>
            <a:endParaRPr lang="es-ES" noProof="0" dirty="0"/>
          </a:p>
          <a:p>
            <a:pPr lvl="2"/>
            <a:r>
              <a:rPr lang="es-ES" noProof="0" dirty="0" err="1"/>
              <a:t>Third</a:t>
            </a:r>
            <a:r>
              <a:rPr lang="es-ES" noProof="0" dirty="0"/>
              <a:t> </a:t>
            </a:r>
            <a:r>
              <a:rPr lang="es-ES" noProof="0" dirty="0" err="1"/>
              <a:t>level</a:t>
            </a:r>
            <a:endParaRPr lang="es-ES" noProof="0" dirty="0"/>
          </a:p>
          <a:p>
            <a:pPr lvl="3"/>
            <a:r>
              <a:rPr lang="es-ES" noProof="0" dirty="0" err="1"/>
              <a:t>Fourth</a:t>
            </a:r>
            <a:r>
              <a:rPr lang="es-ES" noProof="0" dirty="0"/>
              <a:t> </a:t>
            </a:r>
            <a:r>
              <a:rPr lang="es-ES" noProof="0" dirty="0" err="1"/>
              <a:t>level</a:t>
            </a:r>
            <a:endParaRPr lang="es-ES" noProof="0" dirty="0"/>
          </a:p>
          <a:p>
            <a:pPr lvl="4"/>
            <a:r>
              <a:rPr lang="es-ES" noProof="0" dirty="0" err="1"/>
              <a:t>Fifth</a:t>
            </a:r>
            <a:r>
              <a:rPr lang="es-ES" noProof="0" dirty="0"/>
              <a:t> </a:t>
            </a:r>
            <a:r>
              <a:rPr lang="es-ES" noProof="0" dirty="0" err="1"/>
              <a:t>level</a:t>
            </a:r>
            <a:endParaRPr lang="es-ES" noProof="0" dirty="0"/>
          </a:p>
        </p:txBody>
      </p:sp>
    </p:spTree>
    <p:extLst>
      <p:ext uri="{BB962C8B-B14F-4D97-AF65-F5344CB8AC3E}">
        <p14:creationId xmlns:p14="http://schemas.microsoft.com/office/powerpoint/2010/main" val="6326362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5689DD-5943-4320-A0F7-D81DD13C4F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22CD14-A6A8-4D9A-B92E-1FCB03B8B7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3DFDA00-41DE-4823-A764-F603159B82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1FC9D9-F148-4BD6-A64B-66CB0AF844BA}" type="datetimeFigureOut">
              <a:rPr lang="en-US" smtClean="0"/>
              <a:t>10/8/2021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C784786-FFBE-462F-8CC8-BB7FBA9D40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BBEB095-D670-4582-919B-CC0456881B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2829EC-D573-41F4-8E18-CA636BF377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3358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4F9F15-59FD-4083-8B5F-AD8DC216CD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A3B7711-6A5A-423C-9B57-CF55452692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34EC84C-A7B8-4A98-99B8-38156A4D5F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1FC9D9-F148-4BD6-A64B-66CB0AF844BA}" type="datetimeFigureOut">
              <a:rPr lang="en-US" smtClean="0"/>
              <a:t>10/8/2021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C9186A-E124-4980-9088-349EA3C603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B006AE-98CD-434D-A0FF-E5C59B71B0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2829EC-D573-41F4-8E18-CA636BF377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37993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A6887A-7E9D-4A0C-A6EC-3B1162B185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0E442E-83E6-457F-AE42-9DA2F22EDF2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3A86A4E-9B49-45EE-B720-468E5FA5667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6EFDDFB-BF8A-444C-A4C4-45FCB5603A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1FC9D9-F148-4BD6-A64B-66CB0AF844BA}" type="datetimeFigureOut">
              <a:rPr lang="en-US" smtClean="0"/>
              <a:t>10/8/2021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8017935-DD8F-4024-89F2-46E0505E73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5BD5308-9807-4E7A-9CD3-A2F336D4FA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2829EC-D573-41F4-8E18-CA636BF377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09291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B3B282-4AB5-4166-9295-A9ABB4FF47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0C95C8B-0972-487F-8191-B0BB7EFA6B3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21ADF35-AC76-43E9-B4CD-5C44FF8A0D2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939BB5A-E474-4F9A-A022-DF20B621AC0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BA45FC9-7866-457E-AC4A-0A35930AD53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8CF6133-7EA3-4C5C-BA8F-D9DE4DFA13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1FC9D9-F148-4BD6-A64B-66CB0AF844BA}" type="datetimeFigureOut">
              <a:rPr lang="en-US" smtClean="0"/>
              <a:t>10/8/2021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C15F654-FBC6-45E5-A1AD-79AD59F26B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8A4ABCA-EECA-4634-B7C9-40ED9F6A91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2829EC-D573-41F4-8E18-CA636BF377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44050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8B1C8C-E182-4FFE-93E9-C5EA807C21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D34DD70-9AB6-424B-AB4A-4634663A83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1FC9D9-F148-4BD6-A64B-66CB0AF844BA}" type="datetimeFigureOut">
              <a:rPr lang="en-US" smtClean="0"/>
              <a:t>10/8/2021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16794DD-CD92-48C6-9ABA-939FE59BD1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A1904E8-38A4-4606-940F-383722C9FF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2829EC-D573-41F4-8E18-CA636BF377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8951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C7C9F9B-1CBE-4714-A29E-E1014B8F83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1FC9D9-F148-4BD6-A64B-66CB0AF844BA}" type="datetimeFigureOut">
              <a:rPr lang="en-US" smtClean="0"/>
              <a:t>10/8/2021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66CD1BB-F3B8-4B43-B46B-D91440C352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E4A1B3C-CAFA-4712-8E5E-6E1586C60D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2829EC-D573-41F4-8E18-CA636BF377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47310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61717B-80A3-499B-9DEF-15418B4904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AFE5DB-6D3A-403C-87BA-01B45596BB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4B61B2A-4EF4-4DB3-86D2-2140A2456B4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1B38376-CEC4-4C7D-B747-FC7BA3693F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1FC9D9-F148-4BD6-A64B-66CB0AF844BA}" type="datetimeFigureOut">
              <a:rPr lang="en-US" smtClean="0"/>
              <a:t>10/8/2021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9AA1B58-ADA3-40CE-A63A-56EF2FCDC2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A3991F7-D014-49CC-A12F-C0002DDAA7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2829EC-D573-41F4-8E18-CA636BF377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6235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AC1860-4851-4ECD-97BC-A59CB36648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64201BF-C4A2-4FF7-BA19-EE5B741AF36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637E225-CF76-4873-96E4-9D1B112990A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AD05908-35A7-4FA3-913E-2BB39DCF99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1FC9D9-F148-4BD6-A64B-66CB0AF844BA}" type="datetimeFigureOut">
              <a:rPr lang="en-US" smtClean="0"/>
              <a:t>10/8/2021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04561EF-D105-4360-89E1-D1C47E6A7C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C522B07-9C85-40A3-AF54-B2B5E70049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2829EC-D573-41F4-8E18-CA636BF377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75578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29129E8-0D76-4C6E-8425-366CD4D767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82103CD-40F1-4263-96DC-3973D28E5C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0307407-05C4-4E85-BCF0-3E3187A5500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1FC9D9-F148-4BD6-A64B-66CB0AF844BA}" type="datetimeFigureOut">
              <a:rPr lang="en-US" smtClean="0"/>
              <a:t>10/8/2021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6CB6400-78C3-444D-816C-CDE5759DE55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865797C-9E35-4640-9B96-00326FE21C9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2829EC-D573-41F4-8E18-CA636BF377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72079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Title 1">
            <a:extLst>
              <a:ext uri="{FF2B5EF4-FFF2-40B4-BE49-F238E27FC236}">
                <a16:creationId xmlns:a16="http://schemas.microsoft.com/office/drawing/2014/main" id="{4455D085-C4E7-491A-A483-AF9D9DF6D694}"/>
              </a:ext>
            </a:extLst>
          </p:cNvPr>
          <p:cNvSpPr txBox="1">
            <a:spLocks/>
          </p:cNvSpPr>
          <p:nvPr/>
        </p:nvSpPr>
        <p:spPr>
          <a:xfrm>
            <a:off x="760476" y="162204"/>
            <a:ext cx="10671048" cy="932688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ES" sz="2800" b="1" dirty="0">
                <a:solidFill>
                  <a:schemeClr val="accent2"/>
                </a:solidFill>
                <a:latin typeface="+mn-lt"/>
              </a:rPr>
              <a:t> Distribución de países según rango de coberturas para la primera dosis de la vacuna SRP, Región de las </a:t>
            </a:r>
            <a:r>
              <a:rPr lang="es-ES" sz="2800" b="1" dirty="0" err="1">
                <a:solidFill>
                  <a:schemeClr val="accent2"/>
                </a:solidFill>
                <a:latin typeface="+mn-lt"/>
              </a:rPr>
              <a:t>Americas</a:t>
            </a:r>
            <a:r>
              <a:rPr lang="es-ES" sz="2800" b="1" dirty="0">
                <a:solidFill>
                  <a:schemeClr val="accent2"/>
                </a:solidFill>
                <a:latin typeface="+mn-lt"/>
              </a:rPr>
              <a:t>, 2020</a:t>
            </a:r>
            <a:endParaRPr lang="en-US" sz="2800" b="1" dirty="0">
              <a:solidFill>
                <a:schemeClr val="accent2"/>
              </a:solidFill>
              <a:latin typeface="+mn-lt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559B2F2C-B7E2-4AE4-BA7A-BB625ACBBC0F}"/>
              </a:ext>
            </a:extLst>
          </p:cNvPr>
          <p:cNvSpPr txBox="1"/>
          <p:nvPr/>
        </p:nvSpPr>
        <p:spPr>
          <a:xfrm>
            <a:off x="1743889" y="5066827"/>
            <a:ext cx="6992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&lt;80%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3C75B400-1A9A-4BD3-BB9A-7C99AE14C968}"/>
              </a:ext>
            </a:extLst>
          </p:cNvPr>
          <p:cNvSpPr txBox="1"/>
          <p:nvPr/>
        </p:nvSpPr>
        <p:spPr>
          <a:xfrm>
            <a:off x="4252103" y="5047613"/>
            <a:ext cx="8883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80-89%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3B0D895E-E119-45D9-9BD3-91C3EAA65E6B}"/>
              </a:ext>
            </a:extLst>
          </p:cNvPr>
          <p:cNvSpPr txBox="1"/>
          <p:nvPr/>
        </p:nvSpPr>
        <p:spPr>
          <a:xfrm>
            <a:off x="6765184" y="5066827"/>
            <a:ext cx="8883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90-94%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D3204551-0C9C-4C19-AF6A-C0AD5D70BD1A}"/>
              </a:ext>
            </a:extLst>
          </p:cNvPr>
          <p:cNvSpPr txBox="1"/>
          <p:nvPr/>
        </p:nvSpPr>
        <p:spPr>
          <a:xfrm>
            <a:off x="9412938" y="5022189"/>
            <a:ext cx="8146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&gt;=95%</a:t>
            </a:r>
          </a:p>
        </p:txBody>
      </p:sp>
      <p:sp>
        <p:nvSpPr>
          <p:cNvPr id="2" name="Isosceles Triangle 1">
            <a:extLst>
              <a:ext uri="{FF2B5EF4-FFF2-40B4-BE49-F238E27FC236}">
                <a16:creationId xmlns:a16="http://schemas.microsoft.com/office/drawing/2014/main" id="{3857F152-EC50-4705-A2B1-BC2279A13232}"/>
              </a:ext>
            </a:extLst>
          </p:cNvPr>
          <p:cNvSpPr/>
          <p:nvPr/>
        </p:nvSpPr>
        <p:spPr>
          <a:xfrm flipV="1">
            <a:off x="915507" y="4828044"/>
            <a:ext cx="2326271" cy="211850"/>
          </a:xfrm>
          <a:prstGeom prst="triangle">
            <a:avLst/>
          </a:prstGeom>
          <a:gradFill flip="none" rotWithShape="1">
            <a:gsLst>
              <a:gs pos="0">
                <a:srgbClr val="E15759">
                  <a:shade val="30000"/>
                  <a:satMod val="115000"/>
                </a:srgbClr>
              </a:gs>
              <a:gs pos="50000">
                <a:srgbClr val="E15759">
                  <a:shade val="67500"/>
                  <a:satMod val="115000"/>
                </a:srgbClr>
              </a:gs>
              <a:gs pos="100000">
                <a:srgbClr val="E15759">
                  <a:shade val="100000"/>
                  <a:satMod val="115000"/>
                </a:srgb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Isosceles Triangle 27">
            <a:extLst>
              <a:ext uri="{FF2B5EF4-FFF2-40B4-BE49-F238E27FC236}">
                <a16:creationId xmlns:a16="http://schemas.microsoft.com/office/drawing/2014/main" id="{B27659BA-313E-47C4-81DE-70B29A77AD8F}"/>
              </a:ext>
            </a:extLst>
          </p:cNvPr>
          <p:cNvSpPr/>
          <p:nvPr/>
        </p:nvSpPr>
        <p:spPr>
          <a:xfrm flipV="1">
            <a:off x="3241778" y="4828044"/>
            <a:ext cx="2854221" cy="211850"/>
          </a:xfrm>
          <a:prstGeom prst="triangle">
            <a:avLst/>
          </a:prstGeom>
          <a:gradFill flip="none" rotWithShape="1">
            <a:gsLst>
              <a:gs pos="0">
                <a:srgbClr val="F28E2B">
                  <a:shade val="30000"/>
                  <a:satMod val="115000"/>
                </a:srgbClr>
              </a:gs>
              <a:gs pos="50000">
                <a:srgbClr val="F28E2B">
                  <a:shade val="67500"/>
                  <a:satMod val="115000"/>
                </a:srgbClr>
              </a:gs>
              <a:gs pos="100000">
                <a:srgbClr val="F28E2B">
                  <a:shade val="100000"/>
                  <a:satMod val="115000"/>
                </a:srgb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Isosceles Triangle 29">
            <a:extLst>
              <a:ext uri="{FF2B5EF4-FFF2-40B4-BE49-F238E27FC236}">
                <a16:creationId xmlns:a16="http://schemas.microsoft.com/office/drawing/2014/main" id="{A7CE1BCE-30B1-44C5-BC94-944DD50104B3}"/>
              </a:ext>
            </a:extLst>
          </p:cNvPr>
          <p:cNvSpPr/>
          <p:nvPr/>
        </p:nvSpPr>
        <p:spPr>
          <a:xfrm flipV="1">
            <a:off x="6034045" y="4828044"/>
            <a:ext cx="2271217" cy="211850"/>
          </a:xfrm>
          <a:prstGeom prst="triangle">
            <a:avLst/>
          </a:prstGeom>
          <a:gradFill flip="none" rotWithShape="1">
            <a:gsLst>
              <a:gs pos="0">
                <a:srgbClr val="F1CE63">
                  <a:shade val="30000"/>
                  <a:satMod val="115000"/>
                </a:srgbClr>
              </a:gs>
              <a:gs pos="50000">
                <a:srgbClr val="F1CE63">
                  <a:shade val="67500"/>
                  <a:satMod val="115000"/>
                </a:srgbClr>
              </a:gs>
              <a:gs pos="100000">
                <a:srgbClr val="F1CE63">
                  <a:shade val="100000"/>
                  <a:satMod val="115000"/>
                </a:srgb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Isosceles Triangle 32">
            <a:extLst>
              <a:ext uri="{FF2B5EF4-FFF2-40B4-BE49-F238E27FC236}">
                <a16:creationId xmlns:a16="http://schemas.microsoft.com/office/drawing/2014/main" id="{A262451F-6BB4-4E2C-AC29-479DDE90AA48}"/>
              </a:ext>
            </a:extLst>
          </p:cNvPr>
          <p:cNvSpPr/>
          <p:nvPr/>
        </p:nvSpPr>
        <p:spPr>
          <a:xfrm flipV="1">
            <a:off x="8305262" y="4828044"/>
            <a:ext cx="2853352" cy="211850"/>
          </a:xfrm>
          <a:prstGeom prst="triangle">
            <a:avLst/>
          </a:prstGeom>
          <a:gradFill flip="none" rotWithShape="1">
            <a:gsLst>
              <a:gs pos="0">
                <a:srgbClr val="59A14F">
                  <a:shade val="30000"/>
                  <a:satMod val="115000"/>
                </a:srgbClr>
              </a:gs>
              <a:gs pos="50000">
                <a:srgbClr val="59A14F">
                  <a:shade val="67500"/>
                  <a:satMod val="115000"/>
                </a:srgbClr>
              </a:gs>
              <a:gs pos="100000">
                <a:srgbClr val="59A14F">
                  <a:shade val="100000"/>
                  <a:satMod val="115000"/>
                </a:srgb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7682B43D-47EB-4213-AB3C-33A30529227A}"/>
              </a:ext>
            </a:extLst>
          </p:cNvPr>
          <p:cNvGrpSpPr/>
          <p:nvPr/>
        </p:nvGrpSpPr>
        <p:grpSpPr>
          <a:xfrm>
            <a:off x="928397" y="1248069"/>
            <a:ext cx="10230217" cy="3579975"/>
            <a:chOff x="928397" y="1567037"/>
            <a:chExt cx="10230217" cy="3579975"/>
          </a:xfrm>
        </p:grpSpPr>
        <p:grpSp>
          <p:nvGrpSpPr>
            <p:cNvPr id="4" name="Group 3">
              <a:extLst>
                <a:ext uri="{FF2B5EF4-FFF2-40B4-BE49-F238E27FC236}">
                  <a16:creationId xmlns:a16="http://schemas.microsoft.com/office/drawing/2014/main" id="{43ACCA56-0539-46F0-A067-F919833D1212}"/>
                </a:ext>
              </a:extLst>
            </p:cNvPr>
            <p:cNvGrpSpPr/>
            <p:nvPr/>
          </p:nvGrpSpPr>
          <p:grpSpPr>
            <a:xfrm>
              <a:off x="928397" y="1616653"/>
              <a:ext cx="10204585" cy="3530359"/>
              <a:chOff x="938262" y="1612878"/>
              <a:chExt cx="10204585" cy="3530359"/>
            </a:xfrm>
          </p:grpSpPr>
          <p:grpSp>
            <p:nvGrpSpPr>
              <p:cNvPr id="17" name="Group 16">
                <a:extLst>
                  <a:ext uri="{FF2B5EF4-FFF2-40B4-BE49-F238E27FC236}">
                    <a16:creationId xmlns:a16="http://schemas.microsoft.com/office/drawing/2014/main" id="{C0702E06-1F02-4A66-BE3C-085C204EB5D8}"/>
                  </a:ext>
                </a:extLst>
              </p:cNvPr>
              <p:cNvGrpSpPr/>
              <p:nvPr/>
            </p:nvGrpSpPr>
            <p:grpSpPr>
              <a:xfrm>
                <a:off x="938262" y="1612878"/>
                <a:ext cx="10204585" cy="3530359"/>
                <a:chOff x="1082202" y="953858"/>
                <a:chExt cx="10129811" cy="4189379"/>
              </a:xfrm>
            </p:grpSpPr>
            <p:sp>
              <p:nvSpPr>
                <p:cNvPr id="12" name="Rectangle 11">
                  <a:extLst>
                    <a:ext uri="{FF2B5EF4-FFF2-40B4-BE49-F238E27FC236}">
                      <a16:creationId xmlns:a16="http://schemas.microsoft.com/office/drawing/2014/main" id="{646E5939-0976-4EE7-B757-CDD8E9EC0C82}"/>
                    </a:ext>
                  </a:extLst>
                </p:cNvPr>
                <p:cNvSpPr/>
                <p:nvPr/>
              </p:nvSpPr>
              <p:spPr>
                <a:xfrm>
                  <a:off x="1082202" y="953858"/>
                  <a:ext cx="10129811" cy="4189379"/>
                </a:xfrm>
                <a:prstGeom prst="rect">
                  <a:avLst/>
                </a:prstGeom>
                <a:ln w="3175">
                  <a:solidFill>
                    <a:schemeClr val="bg1">
                      <a:lumMod val="85000"/>
                    </a:schemeClr>
                  </a:solidFill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14" name="Straight Connector 13">
                  <a:extLst>
                    <a:ext uri="{FF2B5EF4-FFF2-40B4-BE49-F238E27FC236}">
                      <a16:creationId xmlns:a16="http://schemas.microsoft.com/office/drawing/2014/main" id="{F7767821-F076-4675-A230-2C9E5B26E70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3361806" y="953858"/>
                  <a:ext cx="0" cy="4189379"/>
                </a:xfrm>
                <a:prstGeom prst="line">
                  <a:avLst/>
                </a:prstGeom>
                <a:ln w="3175">
                  <a:solidFill>
                    <a:schemeClr val="bg1">
                      <a:lumMod val="85000"/>
                    </a:schemeClr>
                  </a:solidFill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</p:cxnSp>
            <p:cxnSp>
              <p:nvCxnSpPr>
                <p:cNvPr id="15" name="Straight Connector 14">
                  <a:extLst>
                    <a:ext uri="{FF2B5EF4-FFF2-40B4-BE49-F238E27FC236}">
                      <a16:creationId xmlns:a16="http://schemas.microsoft.com/office/drawing/2014/main" id="{4D99D2A6-842C-4A2C-8707-1EE20F1903D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6150438" y="953858"/>
                  <a:ext cx="0" cy="4189379"/>
                </a:xfrm>
                <a:prstGeom prst="line">
                  <a:avLst/>
                </a:prstGeom>
                <a:ln w="3175">
                  <a:solidFill>
                    <a:schemeClr val="bg1">
                      <a:lumMod val="85000"/>
                    </a:schemeClr>
                  </a:solidFill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</p:cxnSp>
            <p:cxnSp>
              <p:nvCxnSpPr>
                <p:cNvPr id="16" name="Straight Connector 15">
                  <a:extLst>
                    <a:ext uri="{FF2B5EF4-FFF2-40B4-BE49-F238E27FC236}">
                      <a16:creationId xmlns:a16="http://schemas.microsoft.com/office/drawing/2014/main" id="{B429BA63-751D-4B15-BF27-E483BC671039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8405015" y="953858"/>
                  <a:ext cx="0" cy="4189379"/>
                </a:xfrm>
                <a:prstGeom prst="line">
                  <a:avLst/>
                </a:prstGeom>
                <a:ln w="3175">
                  <a:solidFill>
                    <a:schemeClr val="bg1">
                      <a:lumMod val="85000"/>
                    </a:schemeClr>
                  </a:solidFill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</p:cxnSp>
          </p:grpSp>
          <p:pic>
            <p:nvPicPr>
              <p:cNvPr id="3" name="Picture 2">
                <a:extLst>
                  <a:ext uri="{FF2B5EF4-FFF2-40B4-BE49-F238E27FC236}">
                    <a16:creationId xmlns:a16="http://schemas.microsoft.com/office/drawing/2014/main" id="{246C4FBA-AFC0-425A-9C4F-B78D73A2FB5D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997169" y="2390352"/>
                <a:ext cx="2209677" cy="2209677"/>
              </a:xfrm>
              <a:prstGeom prst="rect">
                <a:avLst/>
              </a:prstGeom>
            </p:spPr>
          </p:pic>
          <p:pic>
            <p:nvPicPr>
              <p:cNvPr id="6" name="Picture 5">
                <a:extLst>
                  <a:ext uri="{FF2B5EF4-FFF2-40B4-BE49-F238E27FC236}">
                    <a16:creationId xmlns:a16="http://schemas.microsoft.com/office/drawing/2014/main" id="{1CFB018D-BC8F-4B71-B45B-ECA472522CC6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3"/>
              <a:srcRect l="5028" r="5370"/>
              <a:stretch/>
            </p:blipFill>
            <p:spPr>
              <a:xfrm>
                <a:off x="3266759" y="1901441"/>
                <a:ext cx="2736479" cy="3054017"/>
              </a:xfrm>
              <a:prstGeom prst="rect">
                <a:avLst/>
              </a:prstGeom>
            </p:spPr>
          </p:pic>
          <p:pic>
            <p:nvPicPr>
              <p:cNvPr id="10" name="Picture 9">
                <a:extLst>
                  <a:ext uri="{FF2B5EF4-FFF2-40B4-BE49-F238E27FC236}">
                    <a16:creationId xmlns:a16="http://schemas.microsoft.com/office/drawing/2014/main" id="{F6750753-1F57-4CF8-91D1-7F8A134E451E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6078575" y="2259725"/>
                <a:ext cx="2209677" cy="2209677"/>
              </a:xfrm>
              <a:prstGeom prst="rect">
                <a:avLst/>
              </a:prstGeom>
            </p:spPr>
          </p:pic>
          <p:pic>
            <p:nvPicPr>
              <p:cNvPr id="18" name="Picture 17">
                <a:extLst>
                  <a:ext uri="{FF2B5EF4-FFF2-40B4-BE49-F238E27FC236}">
                    <a16:creationId xmlns:a16="http://schemas.microsoft.com/office/drawing/2014/main" id="{4001B76F-E9EE-42DF-BCE0-C0C215975278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8348737" y="2188029"/>
                <a:ext cx="2778208" cy="2778208"/>
              </a:xfrm>
              <a:prstGeom prst="rect">
                <a:avLst/>
              </a:prstGeom>
            </p:spPr>
          </p:pic>
        </p:grpSp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78812067-43B1-4414-85D6-5F6B072E6546}"/>
                </a:ext>
              </a:extLst>
            </p:cNvPr>
            <p:cNvSpPr/>
            <p:nvPr/>
          </p:nvSpPr>
          <p:spPr>
            <a:xfrm>
              <a:off x="928397" y="1567037"/>
              <a:ext cx="10230217" cy="81560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5" name="TextBox 34">
            <a:extLst>
              <a:ext uri="{FF2B5EF4-FFF2-40B4-BE49-F238E27FC236}">
                <a16:creationId xmlns:a16="http://schemas.microsoft.com/office/drawing/2014/main" id="{0F95F186-16FB-46C3-A06E-89214F52E02B}"/>
              </a:ext>
            </a:extLst>
          </p:cNvPr>
          <p:cNvSpPr txBox="1"/>
          <p:nvPr/>
        </p:nvSpPr>
        <p:spPr>
          <a:xfrm>
            <a:off x="789640" y="6114631"/>
            <a:ext cx="1090617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Fuente: Informe de los países en el formulario </a:t>
            </a:r>
            <a:r>
              <a:rPr kumimoji="0" lang="es-ES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electronico</a:t>
            </a:r>
            <a:r>
              <a:rPr kumimoji="0" lang="es-E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conjunto para la notificación sobre Inmunización de la OMS/UNICEF (</a:t>
            </a:r>
            <a:r>
              <a:rPr kumimoji="0" lang="es-ES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eJRF</a:t>
            </a:r>
            <a:r>
              <a:rPr kumimoji="0" lang="es-E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), 2021.</a:t>
            </a:r>
          </a:p>
          <a:p>
            <a:pPr marL="0" marR="0" lvl="0" indent="0" algn="l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>
                <a:solidFill>
                  <a:prstClr val="black"/>
                </a:solidFill>
                <a:latin typeface="Calibri" panose="020F0502020204030204"/>
              </a:rPr>
              <a:t>SRP- </a:t>
            </a:r>
            <a:r>
              <a:rPr lang="en-US" sz="1200" dirty="0" err="1">
                <a:solidFill>
                  <a:prstClr val="black"/>
                </a:solidFill>
                <a:latin typeface="Calibri" panose="020F0502020204030204"/>
              </a:rPr>
              <a:t>sarampión</a:t>
            </a:r>
            <a:r>
              <a:rPr lang="en-US" sz="1200" dirty="0">
                <a:solidFill>
                  <a:prstClr val="black"/>
                </a:solidFill>
                <a:latin typeface="Calibri" panose="020F0502020204030204"/>
              </a:rPr>
              <a:t>-rubeola-</a:t>
            </a:r>
            <a:r>
              <a:rPr lang="en-US" sz="1200" dirty="0" err="1">
                <a:solidFill>
                  <a:prstClr val="black"/>
                </a:solidFill>
                <a:latin typeface="Calibri" panose="020F0502020204030204"/>
              </a:rPr>
              <a:t>paperas</a:t>
            </a:r>
            <a:endParaRPr kumimoji="0" lang="es-419" sz="1200" b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0C3736A1-793F-4156-93A1-B39B08CC1B23}"/>
              </a:ext>
            </a:extLst>
          </p:cNvPr>
          <p:cNvSpPr txBox="1"/>
          <p:nvPr/>
        </p:nvSpPr>
        <p:spPr>
          <a:xfrm rot="16200000">
            <a:off x="3592" y="3108051"/>
            <a:ext cx="146608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Cobertura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(%)</a:t>
            </a:r>
            <a:endParaRPr kumimoji="0" lang="es-419" sz="1400" b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8CA040DD-EA0B-4ACB-BD50-F7434C4544E1}"/>
              </a:ext>
            </a:extLst>
          </p:cNvPr>
          <p:cNvSpPr txBox="1"/>
          <p:nvPr/>
        </p:nvSpPr>
        <p:spPr>
          <a:xfrm>
            <a:off x="4946448" y="5515690"/>
            <a:ext cx="229910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Rangos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de </a:t>
            </a:r>
            <a:r>
              <a:rPr kumimoji="0" 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cobertura</a:t>
            </a:r>
            <a:endParaRPr kumimoji="0" lang="es-419" sz="1400" b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803172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7EF060558018742A70C8C9DDE990482" ma:contentTypeVersion="13" ma:contentTypeDescription="Create a new document." ma:contentTypeScope="" ma:versionID="46335bcf94c1c34a1e726c79b51e0070">
  <xsd:schema xmlns:xsd="http://www.w3.org/2001/XMLSchema" xmlns:xs="http://www.w3.org/2001/XMLSchema" xmlns:p="http://schemas.microsoft.com/office/2006/metadata/properties" xmlns:ns3="93d729a5-b5c6-451c-bb7a-c72dbaff9bea" xmlns:ns4="cfde9d2c-7290-4067-abf2-09e7dda717bf" targetNamespace="http://schemas.microsoft.com/office/2006/metadata/properties" ma:root="true" ma:fieldsID="efaada3a542d26be4fe2c1dd209dc9e2" ns3:_="" ns4:_="">
    <xsd:import namespace="93d729a5-b5c6-451c-bb7a-c72dbaff9bea"/>
    <xsd:import namespace="cfde9d2c-7290-4067-abf2-09e7dda717bf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AutoTags" minOccurs="0"/>
                <xsd:element ref="ns4:MediaServiceOCR" minOccurs="0"/>
                <xsd:element ref="ns4:MediaServiceDateTaken" minOccurs="0"/>
                <xsd:element ref="ns4:MediaServiceLocation" minOccurs="0"/>
                <xsd:element ref="ns4:MediaServiceGenerationTime" minOccurs="0"/>
                <xsd:element ref="ns4:MediaServiceEventHashCode" minOccurs="0"/>
                <xsd:element ref="ns4:MediaServiceAutoKeyPoints" minOccurs="0"/>
                <xsd:element ref="ns4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3d729a5-b5c6-451c-bb7a-c72dbaff9bea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Sharing Hint Hash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fde9d2c-7290-4067-abf2-09e7dda717b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3" nillable="true" ma:displayName="MediaServiceAutoTags" ma:internalName="MediaServiceAutoTags" ma:readOnly="true">
      <xsd:simpleType>
        <xsd:restriction base="dms:Text"/>
      </xsd:simpleType>
    </xsd:element>
    <xsd:element name="MediaServiceOCR" ma:index="14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6" nillable="true" ma:displayName="Location" ma:internalName="MediaServiceLocation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4BD0BEEA-A7E2-467B-949C-310A057BA554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72782468-92D9-4B67-B251-8164ED99B58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3d729a5-b5c6-451c-bb7a-c72dbaff9bea"/>
    <ds:schemaRef ds:uri="cfde9d2c-7290-4067-abf2-09e7dda717b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B2A9A518-C3EC-4719-BB00-64D3EF0F45E1}">
  <ds:schemaRefs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1309</TotalTime>
  <Words>66</Words>
  <Application>Microsoft Office PowerPoint</Application>
  <PresentationFormat>Widescreen</PresentationFormat>
  <Paragraphs>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Pacis, Ms. Carmelita Lucia (WDC)</dc:creator>
  <cp:lastModifiedBy>Pacis, Ms. Carmelita Lucia (WDC)</cp:lastModifiedBy>
  <cp:revision>22</cp:revision>
  <dcterms:created xsi:type="dcterms:W3CDTF">2020-07-14T21:49:34Z</dcterms:created>
  <dcterms:modified xsi:type="dcterms:W3CDTF">2021-10-08T23:50:20Z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0x010100C7EF060558018742A70C8C9DDE990482</vt:lpwstr>
  </property>
</Properties>
</file>