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A14F"/>
    <a:srgbClr val="F1CE63"/>
    <a:srgbClr val="F28E2B"/>
    <a:srgbClr val="E15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B7994-30DC-4933-8E67-C8109EE1207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6C0C5-50D5-4FF9-AC92-F74237381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28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3310C-A2E3-4DDC-AA68-9657625E8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57E0C9-09D7-4ABC-9155-9EE5D31A7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12631-3C2C-4295-98AC-8ACE612E4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38C12-9567-400D-942D-2BFADB042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FF9CE-8674-4979-9C1E-FD1ACF428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1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F29D8-3DDD-468F-A4CD-744A6396A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A0AC5B-7A75-44FA-8F34-5038B9DE9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F74BB-ACAB-4552-9714-CF8E70217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4D396-90F8-44C1-8FAC-214821908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103BC-9302-49DA-B8BB-15A718CF1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2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35983-1F01-4A68-838C-FCD3D32226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6875C6-A4AD-4D84-A51F-D33EE13ED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1BDEA-3275-4CEC-B253-B3EB9B1D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851E3-6A10-46D0-8DEF-A9A8D628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513A-7939-4D49-88BD-1A9369B39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1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3263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689DD-5943-4320-A0F7-D81DD13C4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2CD14-A6A8-4D9A-B92E-1FCB03B8B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FDA00-41DE-4823-A764-F603159B8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84786-FFBE-462F-8CC8-BB7FBA9D4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EB095-D670-4582-919B-CC045688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F9F15-59FD-4083-8B5F-AD8DC216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B7711-6A5A-423C-9B57-CF5545269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EC84C-A7B8-4A98-99B8-38156A4D5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9186A-E124-4980-9088-349EA3C6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006AE-98CD-434D-A0FF-E5C59B71B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9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6887A-7E9D-4A0C-A6EC-3B1162B18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E442E-83E6-457F-AE42-9DA2F22EDF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86A4E-9B49-45EE-B720-468E5FA56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FDDFB-BF8A-444C-A4C4-45FCB5603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17935-DD8F-4024-89F2-46E0505E7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D5308-9807-4E7A-9CD3-A2F336D4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2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3B282-4AB5-4166-9295-A9ABB4FF4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95C8B-0972-487F-8191-B0BB7EFA6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1ADF35-AC76-43E9-B4CD-5C44FF8A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39BB5A-E474-4F9A-A022-DF20B621A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A45FC9-7866-457E-AC4A-0A35930AD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CF6133-7EA3-4C5C-BA8F-D9DE4DFA1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15F654-FBC6-45E5-A1AD-79AD59F26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A4ABCA-EECA-4634-B7C9-40ED9F6A9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0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B1C8C-E182-4FFE-93E9-C5EA807C2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4DD70-9AB6-424B-AB4A-4634663A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6794DD-CD92-48C6-9ABA-939FE59BD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1904E8-38A4-4606-940F-383722C9F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7C9F9B-1CBE-4714-A29E-E1014B8F8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6CD1BB-F3B8-4B43-B46B-D91440C3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A1B3C-CAFA-4712-8E5E-6E1586C6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3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1717B-80A3-499B-9DEF-15418B49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FE5DB-6D3A-403C-87BA-01B45596B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61B2A-4EF4-4DB3-86D2-2140A2456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38376-CEC4-4C7D-B747-FC7BA369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A1B58-ADA3-40CE-A63A-56EF2FCDC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991F7-D014-49CC-A12F-C0002DDA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C1860-4851-4ECD-97BC-A59CB3664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4201BF-C4A2-4FF7-BA19-EE5B741AF3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37E225-CF76-4873-96E4-9D1B11299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05908-35A7-4FA3-913E-2BB39DCF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561EF-D105-4360-89E1-D1C47E6A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22B07-9C85-40A3-AF54-B2B5E7004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5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9129E8-0D76-4C6E-8425-366CD4D76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2103CD-40F1-4263-96DC-3973D28E5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07407-05C4-4E85-BCF0-3E3187A55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B6400-78C3-444D-816C-CDE5759DE5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5797C-9E35-4640-9B96-00326FE21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0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559B2F2C-B7E2-4AE4-BA7A-BB625ACBBC0F}"/>
              </a:ext>
            </a:extLst>
          </p:cNvPr>
          <p:cNvSpPr txBox="1"/>
          <p:nvPr/>
        </p:nvSpPr>
        <p:spPr>
          <a:xfrm>
            <a:off x="2761650" y="5066827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&lt;80%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75B400-1A9A-4BD3-BB9A-7C99AE14C968}"/>
              </a:ext>
            </a:extLst>
          </p:cNvPr>
          <p:cNvSpPr txBox="1"/>
          <p:nvPr/>
        </p:nvSpPr>
        <p:spPr>
          <a:xfrm>
            <a:off x="5532258" y="5047613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80-89%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B0D895E-E119-45D9-9BD3-91C3EAA65E6B}"/>
              </a:ext>
            </a:extLst>
          </p:cNvPr>
          <p:cNvSpPr txBox="1"/>
          <p:nvPr/>
        </p:nvSpPr>
        <p:spPr>
          <a:xfrm>
            <a:off x="7472598" y="5066827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90-94%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204551-0C9C-4C19-AF6A-C0AD5D70BD1A}"/>
              </a:ext>
            </a:extLst>
          </p:cNvPr>
          <p:cNvSpPr txBox="1"/>
          <p:nvPr/>
        </p:nvSpPr>
        <p:spPr>
          <a:xfrm>
            <a:off x="9301620" y="5022189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&gt;=95%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943BAC1E-73A9-423B-9EEA-853601540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2204"/>
            <a:ext cx="12192000" cy="93268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2800" b="1" kern="1200" dirty="0">
                <a:solidFill>
                  <a:schemeClr val="accent2"/>
                </a:solidFill>
                <a:latin typeface="+mn-lt"/>
                <a:ea typeface="+mj-ea"/>
                <a:cs typeface="+mj-cs"/>
              </a:rPr>
              <a:t>Distribution of countries by MMR2 vaccination coverage range</a:t>
            </a:r>
            <a:br>
              <a:rPr lang="en-US" sz="2800" b="1" kern="1200" dirty="0">
                <a:solidFill>
                  <a:schemeClr val="accent2"/>
                </a:solidFill>
                <a:latin typeface="+mn-lt"/>
                <a:ea typeface="+mj-ea"/>
                <a:cs typeface="+mj-cs"/>
              </a:rPr>
            </a:br>
            <a:r>
              <a:rPr lang="en-US" sz="2800" b="1" kern="1200" dirty="0">
                <a:solidFill>
                  <a:schemeClr val="accent2"/>
                </a:solidFill>
                <a:latin typeface="+mn-lt"/>
                <a:ea typeface="+mj-ea"/>
                <a:cs typeface="+mj-cs"/>
              </a:rPr>
              <a:t>Region of the Americas, 2020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A4FB943-7172-4F22-9740-AF4FC880DB69}"/>
              </a:ext>
            </a:extLst>
          </p:cNvPr>
          <p:cNvSpPr txBox="1"/>
          <p:nvPr/>
        </p:nvSpPr>
        <p:spPr>
          <a:xfrm>
            <a:off x="760476" y="6149075"/>
            <a:ext cx="9504543" cy="46166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ountry reports through the PAHO-WHO/UNICEF electronic Joint Reporting Form (</a:t>
            </a:r>
            <a:r>
              <a:rPr kumimoji="0" lang="en-US" sz="1200" b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eJRF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), 2021.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MMR-measles-mumps-rubella</a:t>
            </a:r>
            <a:endParaRPr kumimoji="0" lang="es-419" sz="12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FBAE353-0509-48C0-8A92-14032AF9955A}"/>
              </a:ext>
            </a:extLst>
          </p:cNvPr>
          <p:cNvSpPr txBox="1"/>
          <p:nvPr/>
        </p:nvSpPr>
        <p:spPr>
          <a:xfrm rot="16200000">
            <a:off x="606810" y="2997979"/>
            <a:ext cx="1228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Coverage (%)</a:t>
            </a:r>
            <a:endParaRPr kumimoji="0" lang="es-419" sz="14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B730582-320A-467E-8DED-08AC83833E5A}"/>
              </a:ext>
            </a:extLst>
          </p:cNvPr>
          <p:cNvSpPr txBox="1"/>
          <p:nvPr/>
        </p:nvSpPr>
        <p:spPr>
          <a:xfrm>
            <a:off x="5275169" y="5515690"/>
            <a:ext cx="1536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Coverage range</a:t>
            </a:r>
            <a:endParaRPr kumimoji="0" lang="es-419" sz="14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7FD7C0B-BA2D-439C-AF25-3FB37F2394D0}"/>
              </a:ext>
            </a:extLst>
          </p:cNvPr>
          <p:cNvGrpSpPr/>
          <p:nvPr/>
        </p:nvGrpSpPr>
        <p:grpSpPr>
          <a:xfrm>
            <a:off x="1424785" y="1248069"/>
            <a:ext cx="9326776" cy="3799544"/>
            <a:chOff x="1019267" y="1248069"/>
            <a:chExt cx="9326776" cy="3799544"/>
          </a:xfrm>
        </p:grpSpPr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FC4B8BA9-BD81-4C7B-A617-2E0D61D79332}"/>
                </a:ext>
              </a:extLst>
            </p:cNvPr>
            <p:cNvSpPr/>
            <p:nvPr/>
          </p:nvSpPr>
          <p:spPr>
            <a:xfrm flipV="1">
              <a:off x="1019267" y="4828044"/>
              <a:ext cx="3391862" cy="211850"/>
            </a:xfrm>
            <a:prstGeom prst="triangle">
              <a:avLst/>
            </a:prstGeom>
            <a:gradFill flip="none" rotWithShape="1">
              <a:gsLst>
                <a:gs pos="0">
                  <a:srgbClr val="E15759">
                    <a:shade val="30000"/>
                    <a:satMod val="115000"/>
                  </a:srgbClr>
                </a:gs>
                <a:gs pos="50000">
                  <a:srgbClr val="E15759">
                    <a:shade val="67500"/>
                    <a:satMod val="115000"/>
                  </a:srgbClr>
                </a:gs>
                <a:gs pos="100000">
                  <a:srgbClr val="E1575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66E90323-3EA1-4775-9160-C6E95FFEDF93}"/>
                </a:ext>
              </a:extLst>
            </p:cNvPr>
            <p:cNvSpPr/>
            <p:nvPr/>
          </p:nvSpPr>
          <p:spPr>
            <a:xfrm flipV="1">
              <a:off x="4329739" y="4828044"/>
              <a:ext cx="2435446" cy="211850"/>
            </a:xfrm>
            <a:prstGeom prst="triangle">
              <a:avLst/>
            </a:prstGeom>
            <a:gradFill flip="none" rotWithShape="1">
              <a:gsLst>
                <a:gs pos="0">
                  <a:srgbClr val="F28E2B">
                    <a:shade val="30000"/>
                    <a:satMod val="115000"/>
                  </a:srgbClr>
                </a:gs>
                <a:gs pos="50000">
                  <a:srgbClr val="F28E2B">
                    <a:shade val="67500"/>
                    <a:satMod val="115000"/>
                  </a:srgbClr>
                </a:gs>
                <a:gs pos="100000">
                  <a:srgbClr val="F28E2B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7F7C980C-2651-44C7-8440-7921807963BA}"/>
                </a:ext>
              </a:extLst>
            </p:cNvPr>
            <p:cNvSpPr/>
            <p:nvPr/>
          </p:nvSpPr>
          <p:spPr>
            <a:xfrm flipV="1">
              <a:off x="6707141" y="4828044"/>
              <a:ext cx="1526691" cy="211850"/>
            </a:xfrm>
            <a:prstGeom prst="triangle">
              <a:avLst/>
            </a:prstGeom>
            <a:gradFill flip="none" rotWithShape="1">
              <a:gsLst>
                <a:gs pos="0">
                  <a:srgbClr val="F1CE63">
                    <a:shade val="30000"/>
                    <a:satMod val="115000"/>
                  </a:srgbClr>
                </a:gs>
                <a:gs pos="50000">
                  <a:srgbClr val="F1CE63">
                    <a:shade val="67500"/>
                    <a:satMod val="115000"/>
                  </a:srgbClr>
                </a:gs>
                <a:gs pos="100000">
                  <a:srgbClr val="F1CE63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D953CB34-28C9-4C5B-A49E-1D277319EEE8}"/>
                </a:ext>
              </a:extLst>
            </p:cNvPr>
            <p:cNvSpPr/>
            <p:nvPr/>
          </p:nvSpPr>
          <p:spPr>
            <a:xfrm flipV="1">
              <a:off x="8200849" y="4835763"/>
              <a:ext cx="2145194" cy="211850"/>
            </a:xfrm>
            <a:prstGeom prst="triangle">
              <a:avLst/>
            </a:prstGeom>
            <a:gradFill flip="none" rotWithShape="1">
              <a:gsLst>
                <a:gs pos="0">
                  <a:srgbClr val="59A14F">
                    <a:shade val="30000"/>
                    <a:satMod val="115000"/>
                  </a:srgbClr>
                </a:gs>
                <a:gs pos="50000">
                  <a:srgbClr val="59A14F">
                    <a:shade val="67500"/>
                    <a:satMod val="115000"/>
                  </a:srgbClr>
                </a:gs>
                <a:gs pos="100000">
                  <a:srgbClr val="59A14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3833A2B-0A11-45B0-BEDA-F7EB86B7DCA3}"/>
                </a:ext>
              </a:extLst>
            </p:cNvPr>
            <p:cNvSpPr/>
            <p:nvPr/>
          </p:nvSpPr>
          <p:spPr>
            <a:xfrm>
              <a:off x="1033387" y="1297685"/>
              <a:ext cx="9287284" cy="3530359"/>
            </a:xfrm>
            <a:prstGeom prst="rect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AA60C74-A026-431D-9631-0990B172A106}"/>
                </a:ext>
              </a:extLst>
            </p:cNvPr>
            <p:cNvCxnSpPr>
              <a:cxnSpLocks/>
            </p:cNvCxnSpPr>
            <p:nvPr/>
          </p:nvCxnSpPr>
          <p:spPr>
            <a:xfrm>
              <a:off x="4360173" y="1297685"/>
              <a:ext cx="0" cy="3530359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709EE55-0D01-4D37-82DF-A86ADD6D9B3A}"/>
                </a:ext>
              </a:extLst>
            </p:cNvPr>
            <p:cNvCxnSpPr>
              <a:cxnSpLocks/>
            </p:cNvCxnSpPr>
            <p:nvPr/>
          </p:nvCxnSpPr>
          <p:spPr>
            <a:xfrm>
              <a:off x="6732629" y="1297685"/>
              <a:ext cx="0" cy="3530359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32C53BEF-0CE8-48FF-80E5-0B17462DF693}"/>
                </a:ext>
              </a:extLst>
            </p:cNvPr>
            <p:cNvCxnSpPr>
              <a:cxnSpLocks/>
            </p:cNvCxnSpPr>
            <p:nvPr/>
          </p:nvCxnSpPr>
          <p:spPr>
            <a:xfrm>
              <a:off x="8203933" y="1297685"/>
              <a:ext cx="0" cy="3530359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05A7D70-3635-4B20-A18E-0BD1B0A1CC21}"/>
                </a:ext>
              </a:extLst>
            </p:cNvPr>
            <p:cNvSpPr/>
            <p:nvPr/>
          </p:nvSpPr>
          <p:spPr>
            <a:xfrm>
              <a:off x="1033387" y="1248069"/>
              <a:ext cx="9287284" cy="946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4D693904-30AB-4AE0-AA37-17CA280B48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51684" y="1422287"/>
              <a:ext cx="3107171" cy="3107171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31409F25-1FBE-4C02-A864-A12DD831E6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59623" y="1878633"/>
              <a:ext cx="2174558" cy="2174558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02095C9C-9C81-4533-A5B9-9924854823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41753" y="2324434"/>
              <a:ext cx="1274068" cy="1274068"/>
            </a:xfrm>
            <a:prstGeom prst="rect">
              <a:avLst/>
            </a:prstGeom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0B8F7C16-E553-4D3E-91DB-5BF46CD91B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84304" y="2003041"/>
              <a:ext cx="1916854" cy="19168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76781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EF060558018742A70C8C9DDE990482" ma:contentTypeVersion="13" ma:contentTypeDescription="Create a new document." ma:contentTypeScope="" ma:versionID="46335bcf94c1c34a1e726c79b51e0070">
  <xsd:schema xmlns:xsd="http://www.w3.org/2001/XMLSchema" xmlns:xs="http://www.w3.org/2001/XMLSchema" xmlns:p="http://schemas.microsoft.com/office/2006/metadata/properties" xmlns:ns3="93d729a5-b5c6-451c-bb7a-c72dbaff9bea" xmlns:ns4="cfde9d2c-7290-4067-abf2-09e7dda717bf" targetNamespace="http://schemas.microsoft.com/office/2006/metadata/properties" ma:root="true" ma:fieldsID="efaada3a542d26be4fe2c1dd209dc9e2" ns3:_="" ns4:_="">
    <xsd:import namespace="93d729a5-b5c6-451c-bb7a-c72dbaff9bea"/>
    <xsd:import namespace="cfde9d2c-7290-4067-abf2-09e7dda717b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d729a5-b5c6-451c-bb7a-c72dbaff9be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de9d2c-7290-4067-abf2-09e7dda717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D0BEEA-A7E2-467B-949C-310A057BA5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782468-92D9-4B67-B251-8164ED99B5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d729a5-b5c6-451c-bb7a-c72dbaff9bea"/>
    <ds:schemaRef ds:uri="cfde9d2c-7290-4067-abf2-09e7dda717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A9A518-C3EC-4719-BB00-64D3EF0F45E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48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Distribution of countries by MMR2 vaccination coverage range Region of the Americas,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24</cp:revision>
  <dcterms:created xsi:type="dcterms:W3CDTF">2020-07-14T21:49:34Z</dcterms:created>
  <dcterms:modified xsi:type="dcterms:W3CDTF">2021-10-15T21:00:57Z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0x010100C7EF060558018742A70C8C9DDE990482</vt:lpwstr>
  </property>
</Properties>
</file>