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A14F"/>
    <a:srgbClr val="F1CE63"/>
    <a:srgbClr val="F28E2B"/>
    <a:srgbClr val="E157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0" autoAdjust="0"/>
    <p:restoredTop sz="94660"/>
  </p:normalViewPr>
  <p:slideViewPr>
    <p:cSldViewPr snapToGrid="0">
      <p:cViewPr varScale="1">
        <p:scale>
          <a:sx n="98" d="100"/>
          <a:sy n="98" d="100"/>
        </p:scale>
        <p:origin x="6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B7994-30DC-4933-8E67-C8109EE1207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96C0C5-50D5-4FF9-AC92-F74237381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28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3310C-A2E3-4DDC-AA68-9657625E8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57E0C9-09D7-4ABC-9155-9EE5D31A74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12631-3C2C-4295-98AC-8ACE612E4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38C12-9567-400D-942D-2BFADB042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FF9CE-8674-4979-9C1E-FD1ACF428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312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F29D8-3DDD-468F-A4CD-744A6396A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A0AC5B-7A75-44FA-8F34-5038B9DE9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F74BB-ACAB-4552-9714-CF8E70217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4D396-90F8-44C1-8FAC-214821908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103BC-9302-49DA-B8BB-15A718CF1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23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F35983-1F01-4A68-838C-FCD3D32226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6875C6-A4AD-4D84-A51F-D33EE13ED6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1BDEA-3275-4CEC-B253-B3EB9B1DB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851E3-6A10-46D0-8DEF-A9A8D628E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A513A-7939-4D49-88BD-1A9369B39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717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Bkground (English)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725-CE43-44EB-A712-6F2E1FD7CE9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902F5-B876-4410-A143-203178122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B16CBCE-038D-42F2-8BEA-B1EA007D0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43001"/>
            <a:ext cx="10972800" cy="4983163"/>
          </a:xfrm>
        </p:spPr>
        <p:txBody>
          <a:bodyPr/>
          <a:lstStyle/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632636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689DD-5943-4320-A0F7-D81DD13C4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2CD14-A6A8-4D9A-B92E-1FCB03B8B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DFDA00-41DE-4823-A764-F603159B8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84786-FFBE-462F-8CC8-BB7FBA9D4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EB095-D670-4582-919B-CC0456881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3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F9F15-59FD-4083-8B5F-AD8DC216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B7711-6A5A-423C-9B57-CF5545269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EC84C-A7B8-4A98-99B8-38156A4D5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9186A-E124-4980-9088-349EA3C60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006AE-98CD-434D-A0FF-E5C59B71B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799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6887A-7E9D-4A0C-A6EC-3B1162B18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E442E-83E6-457F-AE42-9DA2F22EDF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A86A4E-9B49-45EE-B720-468E5FA566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EFDDFB-BF8A-444C-A4C4-45FCB5603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017935-DD8F-4024-89F2-46E0505E7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D5308-9807-4E7A-9CD3-A2F336D4F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929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3B282-4AB5-4166-9295-A9ABB4FF4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C95C8B-0972-487F-8191-B0BB7EFA6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1ADF35-AC76-43E9-B4CD-5C44FF8A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39BB5A-E474-4F9A-A022-DF20B621AC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A45FC9-7866-457E-AC4A-0A35930AD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CF6133-7EA3-4C5C-BA8F-D9DE4DFA1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15F654-FBC6-45E5-A1AD-79AD59F26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A4ABCA-EECA-4634-B7C9-40ED9F6A9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05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B1C8C-E182-4FFE-93E9-C5EA807C2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34DD70-9AB6-424B-AB4A-4634663A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6794DD-CD92-48C6-9ABA-939FE59BD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1904E8-38A4-4606-940F-383722C9F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95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7C9F9B-1CBE-4714-A29E-E1014B8F8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6CD1BB-F3B8-4B43-B46B-D91440C35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4A1B3C-CAFA-4712-8E5E-6E1586C60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31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1717B-80A3-499B-9DEF-15418B490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FE5DB-6D3A-403C-87BA-01B45596B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B61B2A-4EF4-4DB3-86D2-2140A2456B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38376-CEC4-4C7D-B747-FC7BA369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A1B58-ADA3-40CE-A63A-56EF2FCDC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3991F7-D014-49CC-A12F-C0002DDAA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23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C1860-4851-4ECD-97BC-A59CB3664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4201BF-C4A2-4FF7-BA19-EE5B741AF3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37E225-CF76-4873-96E4-9D1B112990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D05908-35A7-4FA3-913E-2BB39DCF9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4561EF-D105-4360-89E1-D1C47E6A7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522B07-9C85-40A3-AF54-B2B5E7004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57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9129E8-0D76-4C6E-8425-366CD4D76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2103CD-40F1-4263-96DC-3973D28E5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307407-05C4-4E85-BCF0-3E3187A550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FC9D9-F148-4BD6-A64B-66CB0AF844B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B6400-78C3-444D-816C-CDE5759DE5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5797C-9E35-4640-9B96-00326FE21C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07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1">
            <a:extLst>
              <a:ext uri="{FF2B5EF4-FFF2-40B4-BE49-F238E27FC236}">
                <a16:creationId xmlns:a16="http://schemas.microsoft.com/office/drawing/2014/main" id="{4455D085-C4E7-491A-A483-AF9D9DF6D694}"/>
              </a:ext>
            </a:extLst>
          </p:cNvPr>
          <p:cNvSpPr txBox="1">
            <a:spLocks/>
          </p:cNvSpPr>
          <p:nvPr/>
        </p:nvSpPr>
        <p:spPr>
          <a:xfrm>
            <a:off x="0" y="162204"/>
            <a:ext cx="12192000" cy="9326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800" b="1" dirty="0">
                <a:solidFill>
                  <a:schemeClr val="accent2"/>
                </a:solidFill>
                <a:latin typeface="+mn-lt"/>
              </a:rPr>
              <a:t> Distribución de países según rango de coberturas para la segunda dosis</a:t>
            </a:r>
          </a:p>
          <a:p>
            <a:pPr algn="ctr"/>
            <a:r>
              <a:rPr lang="es-ES" sz="2800" b="1" dirty="0">
                <a:solidFill>
                  <a:schemeClr val="accent2"/>
                </a:solidFill>
                <a:latin typeface="+mn-lt"/>
              </a:rPr>
              <a:t>de la vacuna SRP, Región de las Américas, 2020</a:t>
            </a:r>
            <a:endParaRPr lang="en-US" sz="2800" b="1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59B2F2C-B7E2-4AE4-BA7A-BB625ACBBC0F}"/>
              </a:ext>
            </a:extLst>
          </p:cNvPr>
          <p:cNvSpPr txBox="1"/>
          <p:nvPr/>
        </p:nvSpPr>
        <p:spPr>
          <a:xfrm>
            <a:off x="2713951" y="5066827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&lt;80%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C75B400-1A9A-4BD3-BB9A-7C99AE14C968}"/>
              </a:ext>
            </a:extLst>
          </p:cNvPr>
          <p:cNvSpPr txBox="1"/>
          <p:nvPr/>
        </p:nvSpPr>
        <p:spPr>
          <a:xfrm>
            <a:off x="5579974" y="5047613"/>
            <a:ext cx="88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80-89%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B0D895E-E119-45D9-9BD3-91C3EAA65E6B}"/>
              </a:ext>
            </a:extLst>
          </p:cNvPr>
          <p:cNvSpPr txBox="1"/>
          <p:nvPr/>
        </p:nvSpPr>
        <p:spPr>
          <a:xfrm>
            <a:off x="7456944" y="5066827"/>
            <a:ext cx="88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90-94%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204551-0C9C-4C19-AF6A-C0AD5D70BD1A}"/>
              </a:ext>
            </a:extLst>
          </p:cNvPr>
          <p:cNvSpPr txBox="1"/>
          <p:nvPr/>
        </p:nvSpPr>
        <p:spPr>
          <a:xfrm>
            <a:off x="9245959" y="5022189"/>
            <a:ext cx="81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&gt;=95%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F95F186-16FB-46C3-A06E-89214F52E02B}"/>
              </a:ext>
            </a:extLst>
          </p:cNvPr>
          <p:cNvSpPr txBox="1"/>
          <p:nvPr/>
        </p:nvSpPr>
        <p:spPr>
          <a:xfrm>
            <a:off x="789640" y="6114631"/>
            <a:ext cx="10906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Fuente: Informe de los países en el formulario </a:t>
            </a:r>
            <a:r>
              <a:rPr kumimoji="0" lang="es-E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electronico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conjunto para la notificación sobre Inmunización de la OMS/UNICEF (</a:t>
            </a:r>
            <a:r>
              <a:rPr kumimoji="0" lang="es-E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eJRF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), 2021.</a:t>
            </a:r>
          </a:p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SRP- </a:t>
            </a:r>
            <a:r>
              <a:rPr lang="en-US" sz="1200" dirty="0" err="1">
                <a:solidFill>
                  <a:prstClr val="black"/>
                </a:solidFill>
                <a:latin typeface="Calibri" panose="020F0502020204030204"/>
              </a:rPr>
              <a:t>sarampión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-rubeola-</a:t>
            </a:r>
            <a:r>
              <a:rPr lang="en-US" sz="1200" dirty="0" err="1">
                <a:solidFill>
                  <a:prstClr val="black"/>
                </a:solidFill>
                <a:latin typeface="Calibri" panose="020F0502020204030204"/>
              </a:rPr>
              <a:t>paperas</a:t>
            </a:r>
            <a:endParaRPr kumimoji="0" lang="es-419" sz="12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C3736A1-793F-4156-93A1-B39B08CC1B23}"/>
              </a:ext>
            </a:extLst>
          </p:cNvPr>
          <p:cNvSpPr txBox="1"/>
          <p:nvPr/>
        </p:nvSpPr>
        <p:spPr>
          <a:xfrm rot="16200000">
            <a:off x="409110" y="3108051"/>
            <a:ext cx="14660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Cobertura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(%)</a:t>
            </a:r>
            <a:endParaRPr kumimoji="0" lang="es-419" sz="14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CA040DD-EA0B-4ACB-BD50-F7434C4544E1}"/>
              </a:ext>
            </a:extLst>
          </p:cNvPr>
          <p:cNvSpPr txBox="1"/>
          <p:nvPr/>
        </p:nvSpPr>
        <p:spPr>
          <a:xfrm>
            <a:off x="4787422" y="5515690"/>
            <a:ext cx="22991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Rangos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cobertura</a:t>
            </a:r>
            <a:endParaRPr kumimoji="0" lang="es-419" sz="14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94BBC31-DCC4-47DE-BE4B-BBB28A284267}"/>
              </a:ext>
            </a:extLst>
          </p:cNvPr>
          <p:cNvGrpSpPr/>
          <p:nvPr/>
        </p:nvGrpSpPr>
        <p:grpSpPr>
          <a:xfrm>
            <a:off x="1424785" y="1248069"/>
            <a:ext cx="9326776" cy="3799544"/>
            <a:chOff x="1019267" y="1248069"/>
            <a:chExt cx="9326776" cy="3799544"/>
          </a:xfrm>
        </p:grpSpPr>
        <p:sp>
          <p:nvSpPr>
            <p:cNvPr id="2" name="Isosceles Triangle 1">
              <a:extLst>
                <a:ext uri="{FF2B5EF4-FFF2-40B4-BE49-F238E27FC236}">
                  <a16:creationId xmlns:a16="http://schemas.microsoft.com/office/drawing/2014/main" id="{3857F152-EC50-4705-A2B1-BC2279A13232}"/>
                </a:ext>
              </a:extLst>
            </p:cNvPr>
            <p:cNvSpPr/>
            <p:nvPr/>
          </p:nvSpPr>
          <p:spPr>
            <a:xfrm flipV="1">
              <a:off x="1019267" y="4828044"/>
              <a:ext cx="3391862" cy="211850"/>
            </a:xfrm>
            <a:prstGeom prst="triangle">
              <a:avLst/>
            </a:prstGeom>
            <a:gradFill flip="none" rotWithShape="1">
              <a:gsLst>
                <a:gs pos="0">
                  <a:srgbClr val="E15759">
                    <a:shade val="30000"/>
                    <a:satMod val="115000"/>
                  </a:srgbClr>
                </a:gs>
                <a:gs pos="50000">
                  <a:srgbClr val="E15759">
                    <a:shade val="67500"/>
                    <a:satMod val="115000"/>
                  </a:srgbClr>
                </a:gs>
                <a:gs pos="100000">
                  <a:srgbClr val="E15759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B27659BA-313E-47C4-81DE-70B29A77AD8F}"/>
                </a:ext>
              </a:extLst>
            </p:cNvPr>
            <p:cNvSpPr/>
            <p:nvPr/>
          </p:nvSpPr>
          <p:spPr>
            <a:xfrm flipV="1">
              <a:off x="4329739" y="4828044"/>
              <a:ext cx="2435446" cy="211850"/>
            </a:xfrm>
            <a:prstGeom prst="triangle">
              <a:avLst/>
            </a:prstGeom>
            <a:gradFill flip="none" rotWithShape="1">
              <a:gsLst>
                <a:gs pos="0">
                  <a:srgbClr val="F28E2B">
                    <a:shade val="30000"/>
                    <a:satMod val="115000"/>
                  </a:srgbClr>
                </a:gs>
                <a:gs pos="50000">
                  <a:srgbClr val="F28E2B">
                    <a:shade val="67500"/>
                    <a:satMod val="115000"/>
                  </a:srgbClr>
                </a:gs>
                <a:gs pos="100000">
                  <a:srgbClr val="F28E2B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A7CE1BCE-30B1-44C5-BC94-944DD50104B3}"/>
                </a:ext>
              </a:extLst>
            </p:cNvPr>
            <p:cNvSpPr/>
            <p:nvPr/>
          </p:nvSpPr>
          <p:spPr>
            <a:xfrm flipV="1">
              <a:off x="6707141" y="4828044"/>
              <a:ext cx="1526691" cy="211850"/>
            </a:xfrm>
            <a:prstGeom prst="triangle">
              <a:avLst/>
            </a:prstGeom>
            <a:gradFill flip="none" rotWithShape="1">
              <a:gsLst>
                <a:gs pos="0">
                  <a:srgbClr val="F1CE63">
                    <a:shade val="30000"/>
                    <a:satMod val="115000"/>
                  </a:srgbClr>
                </a:gs>
                <a:gs pos="50000">
                  <a:srgbClr val="F1CE63">
                    <a:shade val="67500"/>
                    <a:satMod val="115000"/>
                  </a:srgbClr>
                </a:gs>
                <a:gs pos="100000">
                  <a:srgbClr val="F1CE63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A262451F-6BB4-4E2C-AC29-479DDE90AA48}"/>
                </a:ext>
              </a:extLst>
            </p:cNvPr>
            <p:cNvSpPr/>
            <p:nvPr/>
          </p:nvSpPr>
          <p:spPr>
            <a:xfrm flipV="1">
              <a:off x="8200849" y="4835763"/>
              <a:ext cx="2145194" cy="211850"/>
            </a:xfrm>
            <a:prstGeom prst="triangle">
              <a:avLst/>
            </a:prstGeom>
            <a:gradFill flip="none" rotWithShape="1">
              <a:gsLst>
                <a:gs pos="0">
                  <a:srgbClr val="59A14F">
                    <a:shade val="30000"/>
                    <a:satMod val="115000"/>
                  </a:srgbClr>
                </a:gs>
                <a:gs pos="50000">
                  <a:srgbClr val="59A14F">
                    <a:shade val="67500"/>
                    <a:satMod val="115000"/>
                  </a:srgbClr>
                </a:gs>
                <a:gs pos="100000">
                  <a:srgbClr val="59A14F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46E5939-0976-4EE7-B757-CDD8E9EC0C82}"/>
                </a:ext>
              </a:extLst>
            </p:cNvPr>
            <p:cNvSpPr/>
            <p:nvPr/>
          </p:nvSpPr>
          <p:spPr>
            <a:xfrm>
              <a:off x="1033387" y="1297685"/>
              <a:ext cx="9287284" cy="3530359"/>
            </a:xfrm>
            <a:prstGeom prst="rect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7767821-F076-4675-A230-2C9E5B26E70C}"/>
                </a:ext>
              </a:extLst>
            </p:cNvPr>
            <p:cNvCxnSpPr>
              <a:cxnSpLocks/>
            </p:cNvCxnSpPr>
            <p:nvPr/>
          </p:nvCxnSpPr>
          <p:spPr>
            <a:xfrm>
              <a:off x="4360173" y="1297685"/>
              <a:ext cx="0" cy="3530359"/>
            </a:xfrm>
            <a:prstGeom prst="line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D99D2A6-842C-4A2C-8707-1EE20F1903D5}"/>
                </a:ext>
              </a:extLst>
            </p:cNvPr>
            <p:cNvCxnSpPr>
              <a:cxnSpLocks/>
            </p:cNvCxnSpPr>
            <p:nvPr/>
          </p:nvCxnSpPr>
          <p:spPr>
            <a:xfrm>
              <a:off x="6732629" y="1297685"/>
              <a:ext cx="0" cy="3530359"/>
            </a:xfrm>
            <a:prstGeom prst="line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429BA63-751D-4B15-BF27-E483BC671039}"/>
                </a:ext>
              </a:extLst>
            </p:cNvPr>
            <p:cNvCxnSpPr>
              <a:cxnSpLocks/>
            </p:cNvCxnSpPr>
            <p:nvPr/>
          </p:nvCxnSpPr>
          <p:spPr>
            <a:xfrm>
              <a:off x="8203933" y="1297685"/>
              <a:ext cx="0" cy="3530359"/>
            </a:xfrm>
            <a:prstGeom prst="line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8812067-43B1-4414-85D6-5F6B072E6546}"/>
                </a:ext>
              </a:extLst>
            </p:cNvPr>
            <p:cNvSpPr/>
            <p:nvPr/>
          </p:nvSpPr>
          <p:spPr>
            <a:xfrm>
              <a:off x="1033387" y="1248069"/>
              <a:ext cx="9287284" cy="946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28D95AE4-F637-407D-88D4-901FB91296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51684" y="1422287"/>
              <a:ext cx="3107171" cy="3107171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48E03EF1-969F-4C93-9DCB-3514D75B6A1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59623" y="1878633"/>
              <a:ext cx="2174558" cy="2174558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7B7998C2-DADA-449B-A7DA-5A0D30520FF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841753" y="2324434"/>
              <a:ext cx="1274068" cy="1274068"/>
            </a:xfrm>
            <a:prstGeom prst="rect">
              <a:avLst/>
            </a:prstGeom>
          </p:spPr>
        </p:pic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4229B272-FB3F-4AE1-BE73-74F875987B7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284304" y="2003041"/>
              <a:ext cx="1916854" cy="19168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0317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EF060558018742A70C8C9DDE990482" ma:contentTypeVersion="13" ma:contentTypeDescription="Create a new document." ma:contentTypeScope="" ma:versionID="46335bcf94c1c34a1e726c79b51e0070">
  <xsd:schema xmlns:xsd="http://www.w3.org/2001/XMLSchema" xmlns:xs="http://www.w3.org/2001/XMLSchema" xmlns:p="http://schemas.microsoft.com/office/2006/metadata/properties" xmlns:ns3="93d729a5-b5c6-451c-bb7a-c72dbaff9bea" xmlns:ns4="cfde9d2c-7290-4067-abf2-09e7dda717bf" targetNamespace="http://schemas.microsoft.com/office/2006/metadata/properties" ma:root="true" ma:fieldsID="efaada3a542d26be4fe2c1dd209dc9e2" ns3:_="" ns4:_="">
    <xsd:import namespace="93d729a5-b5c6-451c-bb7a-c72dbaff9bea"/>
    <xsd:import namespace="cfde9d2c-7290-4067-abf2-09e7dda717b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d729a5-b5c6-451c-bb7a-c72dbaff9be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e9d2c-7290-4067-abf2-09e7dda717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BD0BEEA-A7E2-467B-949C-310A057BA5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782468-92D9-4B67-B251-8164ED99B5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d729a5-b5c6-451c-bb7a-c72dbaff9bea"/>
    <ds:schemaRef ds:uri="cfde9d2c-7290-4067-abf2-09e7dda717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A9A518-C3EC-4719-BB00-64D3EF0F45E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1530</TotalTime>
  <Words>66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24</cp:revision>
  <dcterms:created xsi:type="dcterms:W3CDTF">2020-07-14T21:49:34Z</dcterms:created>
  <dcterms:modified xsi:type="dcterms:W3CDTF">2021-10-15T21:01:41Z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0x010100C7EF060558018742A70C8C9DDE990482</vt:lpwstr>
  </property>
</Properties>
</file>