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2" d="100"/>
          <a:sy n="92" d="100"/>
        </p:scale>
        <p:origin x="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CBE6-90F8-44BC-AE03-565562A625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6F9280-3BAB-4FF0-86FB-D5A3F91257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D96F02-FA50-4747-A2D2-894C0D80E61A}"/>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230E2328-8533-45EC-8EAA-F2D47DF7A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C5DF2-B3C1-4981-B376-DAC4AC0EB7C9}"/>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291967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835F6-E852-4B8B-A3ED-FCDD866B61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24B167-DC7D-40BC-A430-4D88BD6022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5036D-1B6A-4CB4-AFBF-523ACF6FF87E}"/>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4BB54B0B-8CF8-452E-9385-2A9A8A8E28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4B9F43-66B7-4FAB-862B-EDF321F266B7}"/>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11072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7467A4-D3F4-4490-BA71-90883AA449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0982D7-F296-472B-8875-2EBC6EE859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0BBC51-5057-4505-8C7A-64C051422E40}"/>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4AE72AAD-0839-495E-BC14-AD04E72E8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BCE98-FBAE-48A4-97E6-DD3F8C836A8A}"/>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3894741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A4A0-D2C9-4031-9BFB-781231DF5F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0D619-E458-4D63-800E-5332FA59FF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DB9F8-36FF-4058-9357-F1752B2A1005}"/>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409D8752-F52A-497C-965E-C25CD5BED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9DABDA-C3FC-4C14-9407-AFEF4EC8434A}"/>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7159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37B6-9859-43AE-BD62-C4F7FE6C48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855557-ED45-4DCE-90CD-075B425059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E845DB-F162-498A-808E-608828E29942}"/>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89DF8E2D-A8E4-4B64-81B4-6CA9E3963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B65BB-C1F8-4FA1-9CB8-F1A61EFBE542}"/>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2822473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1E414-4396-48C2-963D-7412B83ED1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095DDB-8BCB-4790-B793-3945334727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61D623-ED33-40C0-B6BA-133C433BAA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A64B7C-05EE-4A7D-ADDA-C71FEE8741F7}"/>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6" name="Footer Placeholder 5">
            <a:extLst>
              <a:ext uri="{FF2B5EF4-FFF2-40B4-BE49-F238E27FC236}">
                <a16:creationId xmlns:a16="http://schemas.microsoft.com/office/drawing/2014/main" id="{AFBD1BDC-8D42-4373-B1B4-B3A34B4D9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FC7B73-5E16-434D-8DAE-AD232C17E9E2}"/>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4271453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B5F3-413D-4949-BDBC-6450CEF783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6E4FEF-6E6E-4717-9F8E-BDE157AEAC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0A96A3-FB2B-4784-AD31-2990868ADDD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CE428B-7876-4DFA-8421-2EE76AF75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EB40E8-3057-4C33-A6BA-7F2086EC1A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D4D36C-4D33-4226-AFA6-0A0EC501CFBA}"/>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8" name="Footer Placeholder 7">
            <a:extLst>
              <a:ext uri="{FF2B5EF4-FFF2-40B4-BE49-F238E27FC236}">
                <a16:creationId xmlns:a16="http://schemas.microsoft.com/office/drawing/2014/main" id="{80276C44-F614-4AA1-893D-7A169BCB05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C56969-2E08-451E-AAA8-29D2B7D7BBCD}"/>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336737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E86BA-74EC-4C00-828A-AD5BBEFCE5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09C9FF-0821-4CE6-8152-A1A8254184BC}"/>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4" name="Footer Placeholder 3">
            <a:extLst>
              <a:ext uri="{FF2B5EF4-FFF2-40B4-BE49-F238E27FC236}">
                <a16:creationId xmlns:a16="http://schemas.microsoft.com/office/drawing/2014/main" id="{34BC3A25-8E2F-4521-BB5F-B47CDA928F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8479FE0-172E-403A-9871-A9E3984FE910}"/>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1030223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3C1D1-9828-4210-A81B-3762405F6F37}"/>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3" name="Footer Placeholder 2">
            <a:extLst>
              <a:ext uri="{FF2B5EF4-FFF2-40B4-BE49-F238E27FC236}">
                <a16:creationId xmlns:a16="http://schemas.microsoft.com/office/drawing/2014/main" id="{D1C94EBA-F801-4C5F-A6EA-68D23916A5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EC9F51-5A4E-472A-930D-BABEBAE1CEE1}"/>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105817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27E44-D1B0-4A9B-BB31-1B9213FA3A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4EE529-8106-44DE-8F43-9FF65B17EC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453E64-6F09-4240-B2DB-8D3587610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55A56-B8A0-4640-8351-00715879E10B}"/>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6" name="Footer Placeholder 5">
            <a:extLst>
              <a:ext uri="{FF2B5EF4-FFF2-40B4-BE49-F238E27FC236}">
                <a16:creationId xmlns:a16="http://schemas.microsoft.com/office/drawing/2014/main" id="{5E6704E9-C0DE-440E-B3AD-24BAEB2351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5D4A56-062D-4DEA-8031-3494D9BE8081}"/>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127897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AEA72-EE7D-48DC-98F8-9A086F6C6B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7FBB32-7DBE-42FB-B698-5ADCF6D03E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0850D3-B73B-4026-897E-2951E6BDE5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35F828-6A51-4719-9826-688F9F615A5A}"/>
              </a:ext>
            </a:extLst>
          </p:cNvPr>
          <p:cNvSpPr>
            <a:spLocks noGrp="1"/>
          </p:cNvSpPr>
          <p:nvPr>
            <p:ph type="dt" sz="half" idx="10"/>
          </p:nvPr>
        </p:nvSpPr>
        <p:spPr/>
        <p:txBody>
          <a:bodyPr/>
          <a:lstStyle/>
          <a:p>
            <a:fld id="{2B75BE23-1898-48AD-9EC8-4869D34D0308}" type="datetimeFigureOut">
              <a:rPr lang="en-US" smtClean="0"/>
              <a:t>10/29/2021</a:t>
            </a:fld>
            <a:endParaRPr lang="en-US"/>
          </a:p>
        </p:txBody>
      </p:sp>
      <p:sp>
        <p:nvSpPr>
          <p:cNvPr id="6" name="Footer Placeholder 5">
            <a:extLst>
              <a:ext uri="{FF2B5EF4-FFF2-40B4-BE49-F238E27FC236}">
                <a16:creationId xmlns:a16="http://schemas.microsoft.com/office/drawing/2014/main" id="{E94246EC-B29C-49F1-A7CF-4CB2F71D74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F74D01-1B28-4EE9-B2C4-F576F8F60344}"/>
              </a:ext>
            </a:extLst>
          </p:cNvPr>
          <p:cNvSpPr>
            <a:spLocks noGrp="1"/>
          </p:cNvSpPr>
          <p:nvPr>
            <p:ph type="sldNum" sz="quarter" idx="12"/>
          </p:nvPr>
        </p:nvSpPr>
        <p:spPr/>
        <p:txBody>
          <a:bodyPr/>
          <a:lstStyle/>
          <a:p>
            <a:fld id="{7E2259CD-9176-4FB3-9ADB-F1D65533AF09}" type="slidenum">
              <a:rPr lang="en-US" smtClean="0"/>
              <a:t>‹#›</a:t>
            </a:fld>
            <a:endParaRPr lang="en-US"/>
          </a:p>
        </p:txBody>
      </p:sp>
    </p:spTree>
    <p:extLst>
      <p:ext uri="{BB962C8B-B14F-4D97-AF65-F5344CB8AC3E}">
        <p14:creationId xmlns:p14="http://schemas.microsoft.com/office/powerpoint/2010/main" val="2186307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BB22A8-0574-499C-A125-D2C3AEA95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DC0CC5-171E-4031-B061-BBB9DD1393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95E2AF-6A94-4419-9A1F-ACEE79C4F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75BE23-1898-48AD-9EC8-4869D34D0308}" type="datetimeFigureOut">
              <a:rPr lang="en-US" smtClean="0"/>
              <a:t>10/29/2021</a:t>
            </a:fld>
            <a:endParaRPr lang="en-US"/>
          </a:p>
        </p:txBody>
      </p:sp>
      <p:sp>
        <p:nvSpPr>
          <p:cNvPr id="5" name="Footer Placeholder 4">
            <a:extLst>
              <a:ext uri="{FF2B5EF4-FFF2-40B4-BE49-F238E27FC236}">
                <a16:creationId xmlns:a16="http://schemas.microsoft.com/office/drawing/2014/main" id="{BEDA899A-9A63-498F-9503-E2E5CBC3B4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0D0854-B16A-4E22-959B-EF9FF91B9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259CD-9176-4FB3-9ADB-F1D65533AF09}" type="slidenum">
              <a:rPr lang="en-US" smtClean="0"/>
              <a:t>‹#›</a:t>
            </a:fld>
            <a:endParaRPr lang="en-US"/>
          </a:p>
        </p:txBody>
      </p:sp>
    </p:spTree>
    <p:extLst>
      <p:ext uri="{BB962C8B-B14F-4D97-AF65-F5344CB8AC3E}">
        <p14:creationId xmlns:p14="http://schemas.microsoft.com/office/powerpoint/2010/main" val="2794343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iris.paho.org/bitstream/handle/10665.2/55074/9789275124062_eng.pdf?sequence=1&amp;isAllowed=y"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C0BD-D51E-4A61-B635-0520D73B7BC7}"/>
              </a:ext>
            </a:extLst>
          </p:cNvPr>
          <p:cNvSpPr>
            <a:spLocks noGrp="1"/>
          </p:cNvSpPr>
          <p:nvPr>
            <p:ph type="ctrTitle"/>
          </p:nvPr>
        </p:nvSpPr>
        <p:spPr>
          <a:xfrm>
            <a:off x="5149193" y="979563"/>
            <a:ext cx="6274590" cy="4018341"/>
          </a:xfrm>
          <a:noFill/>
        </p:spPr>
        <p:txBody>
          <a:bodyPr>
            <a:normAutofit fontScale="90000"/>
          </a:bodyPr>
          <a:lstStyle/>
          <a:p>
            <a:pPr algn="l">
              <a:lnSpc>
                <a:spcPct val="120000"/>
              </a:lnSpc>
            </a:pPr>
            <a:br>
              <a:rPr lang="en-US" sz="1700" b="1" i="0" u="none" strike="noStrike" baseline="0" dirty="0">
                <a:latin typeface="Nunito" pitchFamily="2" charset="0"/>
              </a:rPr>
            </a:br>
            <a:br>
              <a:rPr lang="en-US" sz="1700" b="1" i="0" u="none" strike="noStrike" baseline="0" dirty="0">
                <a:latin typeface="Nunito" pitchFamily="2" charset="0"/>
              </a:rPr>
            </a:br>
            <a:r>
              <a:rPr lang="en-US" sz="2000" b="1" i="0" u="none" strike="noStrike" baseline="0" dirty="0">
                <a:latin typeface="Nunito" pitchFamily="2" charset="0"/>
              </a:rPr>
              <a:t>Launching of the Regional Framework: </a:t>
            </a:r>
            <a:r>
              <a:rPr lang="en-US" sz="2000" b="1" dirty="0">
                <a:effectLst/>
                <a:latin typeface="Calibri" panose="020F0502020204030204" pitchFamily="34" charset="0"/>
                <a:ea typeface="Calibri" panose="020F0502020204030204" pitchFamily="34" charset="0"/>
              </a:rPr>
              <a:t>an historical step to sustain and re-verify measles and rubella elimination in the Americas!</a:t>
            </a:r>
            <a:br>
              <a:rPr lang="en-US" sz="1700" b="0" i="0" u="none" strike="noStrike" baseline="0" dirty="0">
                <a:latin typeface="Nunito" pitchFamily="2" charset="0"/>
              </a:rPr>
            </a:br>
            <a:br>
              <a:rPr lang="en-US" sz="1700" b="0" i="0" u="none" strike="noStrike" baseline="0" dirty="0">
                <a:latin typeface="Nunito" pitchFamily="2" charset="0"/>
              </a:rPr>
            </a:br>
            <a:r>
              <a:rPr lang="en-US" sz="1700" b="0" i="0" u="none" strike="noStrike" baseline="0" dirty="0">
                <a:latin typeface="Nunito" pitchFamily="2" charset="0"/>
              </a:rPr>
              <a:t>The Regional Framework for the Monitoring and Re-verification of Measles, Rubella, and Congenital Rubella Syndrome Elimination in the Americas is now available at the </a:t>
            </a:r>
            <a:r>
              <a:rPr lang="en-US" sz="1700" b="0" i="0" u="none" strike="noStrike" baseline="0" dirty="0">
                <a:latin typeface="Nunito" pitchFamily="2" charset="0"/>
                <a:hlinkClick r:id="rId2"/>
              </a:rPr>
              <a:t>Pan American Health Organization (PAHO) website</a:t>
            </a:r>
            <a:r>
              <a:rPr lang="en-US" sz="1700" b="0" i="0" u="none" strike="noStrike" baseline="0" dirty="0">
                <a:latin typeface="Nunito" pitchFamily="2" charset="0"/>
              </a:rPr>
              <a:t>. </a:t>
            </a:r>
            <a:br>
              <a:rPr lang="en-US" sz="1700" b="0" i="0" u="none" strike="noStrike" baseline="0" dirty="0">
                <a:latin typeface="Nunito" pitchFamily="2" charset="0"/>
              </a:rPr>
            </a:br>
            <a:br>
              <a:rPr lang="en-US" sz="1700" b="0" i="0" u="none" strike="noStrike" baseline="0" dirty="0">
                <a:latin typeface="Nunito" pitchFamily="2" charset="0"/>
              </a:rPr>
            </a:br>
            <a:r>
              <a:rPr lang="en-US" sz="1700" b="0" i="0" u="none" strike="noStrike" baseline="0" dirty="0">
                <a:latin typeface="Nunito" pitchFamily="2" charset="0"/>
              </a:rPr>
              <a:t>The Framework aims to guide PAHO Member States and the National Sustainability Committees on the requirements and procedures for monitoring the sustainability in their territories and re-verifying the measles and rubella elimination. This document was developed and critically reviewed by the Measles and Rubella Elimination Regional Monitoring and Re-Verification Commission a new body of independent experts appointed in 2019. </a:t>
            </a:r>
            <a:endParaRPr lang="en-US" sz="1700" dirty="0"/>
          </a:p>
        </p:txBody>
      </p:sp>
      <p:pic>
        <p:nvPicPr>
          <p:cNvPr id="5" name="Picture 4" descr="A picture containing text&#10;&#10;Description automatically generated">
            <a:extLst>
              <a:ext uri="{FF2B5EF4-FFF2-40B4-BE49-F238E27FC236}">
                <a16:creationId xmlns:a16="http://schemas.microsoft.com/office/drawing/2014/main" id="{1B89030E-13F3-4F0E-926B-D7303E9B73C4}"/>
              </a:ext>
            </a:extLst>
          </p:cNvPr>
          <p:cNvPicPr>
            <a:picLocks noChangeAspect="1"/>
          </p:cNvPicPr>
          <p:nvPr/>
        </p:nvPicPr>
        <p:blipFill rotWithShape="1">
          <a:blip r:embed="rId3">
            <a:extLst>
              <a:ext uri="{28A0092B-C50C-407E-A947-70E740481C1C}">
                <a14:useLocalDpi xmlns:a14="http://schemas.microsoft.com/office/drawing/2010/main" val="0"/>
              </a:ext>
            </a:extLst>
          </a:blip>
          <a:srcRect l="13820"/>
          <a:stretch/>
        </p:blipFill>
        <p:spPr>
          <a:xfrm>
            <a:off x="1" y="10"/>
            <a:ext cx="4654296" cy="6857990"/>
          </a:xfrm>
          <a:prstGeom prst="rect">
            <a:avLst/>
          </a:prstGeom>
        </p:spPr>
      </p:pic>
    </p:spTree>
    <p:extLst>
      <p:ext uri="{BB962C8B-B14F-4D97-AF65-F5344CB8AC3E}">
        <p14:creationId xmlns:p14="http://schemas.microsoft.com/office/powerpoint/2010/main" val="1890060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123</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Nunito</vt:lpstr>
      <vt:lpstr>Office Theme</vt:lpstr>
      <vt:lpstr>  Launching of the Regional Framework: an historical step to sustain and re-verify measles and rubella elimination in the Americas!  The Regional Framework for the Monitoring and Re-verification of Measles, Rubella, and Congenital Rubella Syndrome Elimination in the Americas is now available at the Pan American Health Organization (PAHO) website.   The Framework aims to guide PAHO Member States and the National Sustainability Committees on the requirements and procedures for monitoring the sustainability in their territories and re-verifying the measles and rubella elimination. This document was developed and critically reviewed by the Measles and Rubella Elimination Regional Monitoring and Re-Verification Commission a new body of independent experts appointed in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Regional Framework for the Monitoring and Re-verification of Measles, Rubella, and Congenital Rubella Syndrome Elimination in the Americas is now available at the Pan American Health Organization (PAHO) website.   The Framework aims to guide PAHO Member States and the National Sustainability Committees on the requirements and procedures for monitoring and re-verifying the measles and rubella elimination. Endemic countries will now have to document absence of measles virus transmission for more than one year and the national capability to sustain measles and rubella elimination, to meet re-verification criteria.   The Framework was developed and critically reviewed by the Measles and Rubella Elimination Regional Monitoring and Re-Verification Commission, a new body of independent experts appointed in 2019 that will guide the process for re-verifying and monitoring sustainability of elimination.  The Spanish version will be soon available. </dc:title>
  <dc:creator>Bravo, Ms. Pamela (WDC)</dc:creator>
  <cp:lastModifiedBy>Pacis, Ms. Carmelita Lucia (WDC)</cp:lastModifiedBy>
  <cp:revision>3</cp:revision>
  <dcterms:created xsi:type="dcterms:W3CDTF">2021-10-28T18:25:13Z</dcterms:created>
  <dcterms:modified xsi:type="dcterms:W3CDTF">2021-10-29T18:30:18Z</dcterms:modified>
</cp:coreProperties>
</file>