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C6F5"/>
    <a:srgbClr val="FF0000"/>
    <a:srgbClr val="FF33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5897" autoAdjust="0"/>
  </p:normalViewPr>
  <p:slideViewPr>
    <p:cSldViewPr snapToGrid="0">
      <p:cViewPr varScale="1">
        <p:scale>
          <a:sx n="92" d="100"/>
          <a:sy n="92" d="100"/>
        </p:scale>
        <p:origin x="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F3F99-5087-4DD6-8A99-CD054B27DE7D}" type="datetimeFigureOut">
              <a:rPr lang="en-US" smtClean="0"/>
              <a:t>11/16/2021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1A408A-2505-4AF2-949B-05DA8B0436DD}" type="slidenum">
              <a:rPr lang="en-US" smtClean="0"/>
              <a:t>‹#›</a:t>
            </a:fld>
            <a:endParaRPr lang="en-US"/>
          </a:p>
        </p:txBody>
      </p:sp>
    </p:spTree>
    <p:extLst>
      <p:ext uri="{BB962C8B-B14F-4D97-AF65-F5344CB8AC3E}">
        <p14:creationId xmlns:p14="http://schemas.microsoft.com/office/powerpoint/2010/main" val="1479579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entury Gothic" panose="020B0502020202020204" pitchFamily="34" charset="0"/>
                <a:ea typeface="Calibri" panose="020F0502020204030204" pitchFamily="34" charset="0"/>
                <a:cs typeface="Times New Roman" panose="02020603050405020304" pitchFamily="18" charset="0"/>
              </a:rPr>
              <a:t>Between epidemiological weeks 1 and 43 of 2021, five cases were confirmed as measles in three communes of French Guiana (shown in the map).</a:t>
            </a:r>
          </a:p>
          <a:p>
            <a:r>
              <a:rPr lang="en-US" sz="1800" dirty="0">
                <a:effectLst/>
                <a:latin typeface="Century Gothic" panose="020B0502020202020204" pitchFamily="34" charset="0"/>
                <a:ea typeface="Calibri" panose="020F0502020204030204" pitchFamily="34" charset="0"/>
                <a:cs typeface="Times New Roman" panose="02020603050405020304" pitchFamily="18" charset="0"/>
              </a:rPr>
              <a:t>The median age of the cases is 14 years old (range between 1 to 47) and none of them had complete vaccination history against measles and rubella. The first case, with onset of rash on 26 January of 2021, had travel history to Brazil and generated three secondary cases: one in the commune of Kourou and two in the commune of Saint-Georges (de </a:t>
            </a:r>
            <a:r>
              <a:rPr lang="en-US" sz="1800" dirty="0" err="1">
                <a:effectLst/>
                <a:latin typeface="Century Gothic" panose="020B0502020202020204" pitchFamily="34" charset="0"/>
                <a:ea typeface="Calibri" panose="020F0502020204030204" pitchFamily="34" charset="0"/>
                <a:cs typeface="Times New Roman" panose="02020603050405020304" pitchFamily="18" charset="0"/>
              </a:rPr>
              <a:t>l’Oyapock</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 The fifth case, with onset of rash on 18 October of 2021, was reported in Cayenne and had travel history to a commune on the border with Brazil. Genotype D8 was identified, and lineage results are pending.</a:t>
            </a:r>
          </a:p>
        </p:txBody>
      </p:sp>
      <p:sp>
        <p:nvSpPr>
          <p:cNvPr id="4" name="Slide Number Placeholder 3"/>
          <p:cNvSpPr>
            <a:spLocks noGrp="1"/>
          </p:cNvSpPr>
          <p:nvPr>
            <p:ph type="sldNum" sz="quarter" idx="5"/>
          </p:nvPr>
        </p:nvSpPr>
        <p:spPr/>
        <p:txBody>
          <a:bodyPr/>
          <a:lstStyle/>
          <a:p>
            <a:fld id="{8D1A408A-2505-4AF2-949B-05DA8B0436DD}" type="slidenum">
              <a:rPr lang="en-US" smtClean="0"/>
              <a:t>1</a:t>
            </a:fld>
            <a:endParaRPr lang="en-US"/>
          </a:p>
        </p:txBody>
      </p:sp>
    </p:spTree>
    <p:extLst>
      <p:ext uri="{BB962C8B-B14F-4D97-AF65-F5344CB8AC3E}">
        <p14:creationId xmlns:p14="http://schemas.microsoft.com/office/powerpoint/2010/main" val="328032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4B04F-9243-4D4C-A8A3-DE5A07BCFC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DE0ACF-0E87-4691-99E6-ECAA60FFD8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E0C9CB-AD26-4440-8965-7E40C3EA4468}"/>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5" name="Footer Placeholder 4">
            <a:extLst>
              <a:ext uri="{FF2B5EF4-FFF2-40B4-BE49-F238E27FC236}">
                <a16:creationId xmlns:a16="http://schemas.microsoft.com/office/drawing/2014/main" id="{BCBB92E8-0584-4688-8026-2505B8198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191A1-A1A1-425F-B167-83C2C6960E60}"/>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241932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4CE9-28F7-4115-A1D1-7444937D9E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96CDC6-D8AF-4034-920E-86656BADFE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335A9-EE3C-4D25-A7E9-098568ACF4BA}"/>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5" name="Footer Placeholder 4">
            <a:extLst>
              <a:ext uri="{FF2B5EF4-FFF2-40B4-BE49-F238E27FC236}">
                <a16:creationId xmlns:a16="http://schemas.microsoft.com/office/drawing/2014/main" id="{EF9ADD58-E7D6-4476-A893-AE2913CD8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DE37D-073E-4C76-BE11-4868F627FA4A}"/>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362565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C967D4-EE1F-4BF2-A057-11B92BA2BB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0FC7CD-98C6-4C3A-A7E5-9E7F2E0C2D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EE99C9-2BE3-4451-8AD3-58883CEB2F0B}"/>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5" name="Footer Placeholder 4">
            <a:extLst>
              <a:ext uri="{FF2B5EF4-FFF2-40B4-BE49-F238E27FC236}">
                <a16:creationId xmlns:a16="http://schemas.microsoft.com/office/drawing/2014/main" id="{CA563C22-EF92-42C4-8942-57DD1732F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717CED-A489-42EC-B4B3-634866377F18}"/>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282892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70DC-5B0C-463B-846F-7035D237BA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672377-A47D-41C2-A565-98EB2B5C4F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65232-EF8A-40E8-9BD4-42583FCC7306}"/>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5" name="Footer Placeholder 4">
            <a:extLst>
              <a:ext uri="{FF2B5EF4-FFF2-40B4-BE49-F238E27FC236}">
                <a16:creationId xmlns:a16="http://schemas.microsoft.com/office/drawing/2014/main" id="{679FCE01-E3B4-496A-A03A-624D20ACD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5AB43E-CE95-47C2-BFA8-7FF06A65A44D}"/>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355334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EC377-00DA-423F-AB24-C6743DBA59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2AF3E6-BF71-4A6A-96F4-AB36398984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6EF624-8E62-4545-A6EE-FE19E5450AEC}"/>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5" name="Footer Placeholder 4">
            <a:extLst>
              <a:ext uri="{FF2B5EF4-FFF2-40B4-BE49-F238E27FC236}">
                <a16:creationId xmlns:a16="http://schemas.microsoft.com/office/drawing/2014/main" id="{B756AA2C-F840-45B0-BFDA-83A0B0011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AD97B3-7785-4E76-8AF4-8156F5214F73}"/>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1268732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35E95-B17D-4DD5-94F1-7EB8283019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636CB0-30AF-4811-9869-3272984CBB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1B726C-B6EC-4455-814B-1C0578C68C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DEF5D2-FBEA-4459-8665-AFFA80A7CFA8}"/>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6" name="Footer Placeholder 5">
            <a:extLst>
              <a:ext uri="{FF2B5EF4-FFF2-40B4-BE49-F238E27FC236}">
                <a16:creationId xmlns:a16="http://schemas.microsoft.com/office/drawing/2014/main" id="{F6F7DB48-ECF8-4751-A256-9A9626EDE2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C58D7A-C5FD-441D-AE04-53388320179A}"/>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284063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5309-5AA2-4BC0-8FAE-A42C7C3ED9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DF5742-3634-40C4-876C-11C23FA004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10A35E-9084-4E11-AEEF-69F46410CD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0D0E6E-3736-4532-943B-F742A8BDA3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F37552-E285-4F67-A705-B3C9EF5467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5213FD-E492-4407-A095-BD19A2476795}"/>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8" name="Footer Placeholder 7">
            <a:extLst>
              <a:ext uri="{FF2B5EF4-FFF2-40B4-BE49-F238E27FC236}">
                <a16:creationId xmlns:a16="http://schemas.microsoft.com/office/drawing/2014/main" id="{264D2D37-9093-41B3-8FB0-53435F3254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3C37CE-25BD-4759-8D0C-E5122BC5E6FF}"/>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145948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DFD8D-97D9-4956-9708-FA5EEC681B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A1785D-0AC7-428D-B95F-13640E85184A}"/>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4" name="Footer Placeholder 3">
            <a:extLst>
              <a:ext uri="{FF2B5EF4-FFF2-40B4-BE49-F238E27FC236}">
                <a16:creationId xmlns:a16="http://schemas.microsoft.com/office/drawing/2014/main" id="{3EEBFDD9-AEA3-4FA3-8429-1F8C85004B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D3CD5B-26E4-4C76-9A51-3B66503B6CCB}"/>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323186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F61BBB-F130-4C4A-A1AD-ECC05D049F54}"/>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3" name="Footer Placeholder 2">
            <a:extLst>
              <a:ext uri="{FF2B5EF4-FFF2-40B4-BE49-F238E27FC236}">
                <a16:creationId xmlns:a16="http://schemas.microsoft.com/office/drawing/2014/main" id="{12444D5A-0D28-4DD8-8EAB-67D0C3C8A0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EC1038-BAFA-4B0A-ADCA-ACAA38283994}"/>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633878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974C7-A0BF-4159-830C-071F9780D7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3518A0-12BE-4E4D-88F1-536C2608A5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2D3626-812D-48DF-B982-3F7AA65E4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2453F0-78AB-4399-95AA-45F3A6949AF1}"/>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6" name="Footer Placeholder 5">
            <a:extLst>
              <a:ext uri="{FF2B5EF4-FFF2-40B4-BE49-F238E27FC236}">
                <a16:creationId xmlns:a16="http://schemas.microsoft.com/office/drawing/2014/main" id="{234316A8-BDCF-4DD0-94DE-D8533E002E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8810B1-8BCD-45DC-9653-63C0F038BFD5}"/>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338581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AC05C-ADED-48BB-A6CC-4D6DA079CE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52F006-A52C-4D3A-8EC2-729CC5D258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13FAA0-46C2-42C9-A74B-841762623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4864D0-02DE-4E4B-8668-AF85229C2FCD}"/>
              </a:ext>
            </a:extLst>
          </p:cNvPr>
          <p:cNvSpPr>
            <a:spLocks noGrp="1"/>
          </p:cNvSpPr>
          <p:nvPr>
            <p:ph type="dt" sz="half" idx="10"/>
          </p:nvPr>
        </p:nvSpPr>
        <p:spPr/>
        <p:txBody>
          <a:bodyPr/>
          <a:lstStyle/>
          <a:p>
            <a:fld id="{745D168C-A00A-4FCC-BBD5-487CCD555187}" type="datetimeFigureOut">
              <a:rPr lang="en-US" smtClean="0"/>
              <a:t>11/16/2021</a:t>
            </a:fld>
            <a:endParaRPr lang="en-US"/>
          </a:p>
        </p:txBody>
      </p:sp>
      <p:sp>
        <p:nvSpPr>
          <p:cNvPr id="6" name="Footer Placeholder 5">
            <a:extLst>
              <a:ext uri="{FF2B5EF4-FFF2-40B4-BE49-F238E27FC236}">
                <a16:creationId xmlns:a16="http://schemas.microsoft.com/office/drawing/2014/main" id="{2CBCC501-1DA0-46A6-BC8C-B5DD08780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6B4BE0-89B2-4415-95D1-2822B5D8E128}"/>
              </a:ext>
            </a:extLst>
          </p:cNvPr>
          <p:cNvSpPr>
            <a:spLocks noGrp="1"/>
          </p:cNvSpPr>
          <p:nvPr>
            <p:ph type="sldNum" sz="quarter" idx="12"/>
          </p:nvPr>
        </p:nvSpPr>
        <p:spPr/>
        <p:txBody>
          <a:bodyPr/>
          <a:lstStyle/>
          <a:p>
            <a:fld id="{132425C4-EE8C-4382-B903-76AB6B8CFF7B}" type="slidenum">
              <a:rPr lang="en-US" smtClean="0"/>
              <a:t>‹#›</a:t>
            </a:fld>
            <a:endParaRPr lang="en-US"/>
          </a:p>
        </p:txBody>
      </p:sp>
    </p:spTree>
    <p:extLst>
      <p:ext uri="{BB962C8B-B14F-4D97-AF65-F5344CB8AC3E}">
        <p14:creationId xmlns:p14="http://schemas.microsoft.com/office/powerpoint/2010/main" val="106284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8EE5E0-D84B-49BA-B03D-AF311377A2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FDFA93-8D91-4A65-A3B9-56CFAAF9AE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FF6786-E6EE-46DA-B576-69EC31A454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D168C-A00A-4FCC-BBD5-487CCD555187}" type="datetimeFigureOut">
              <a:rPr lang="en-US" smtClean="0"/>
              <a:t>11/16/2021</a:t>
            </a:fld>
            <a:endParaRPr lang="en-US"/>
          </a:p>
        </p:txBody>
      </p:sp>
      <p:sp>
        <p:nvSpPr>
          <p:cNvPr id="5" name="Footer Placeholder 4">
            <a:extLst>
              <a:ext uri="{FF2B5EF4-FFF2-40B4-BE49-F238E27FC236}">
                <a16:creationId xmlns:a16="http://schemas.microsoft.com/office/drawing/2014/main" id="{3895019C-21F7-48E4-8295-AD29B52724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EA8410-47A1-46EF-B72B-9C428C85F9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425C4-EE8C-4382-B903-76AB6B8CFF7B}" type="slidenum">
              <a:rPr lang="en-US" smtClean="0"/>
              <a:t>‹#›</a:t>
            </a:fld>
            <a:endParaRPr lang="en-US"/>
          </a:p>
        </p:txBody>
      </p:sp>
    </p:spTree>
    <p:extLst>
      <p:ext uri="{BB962C8B-B14F-4D97-AF65-F5344CB8AC3E}">
        <p14:creationId xmlns:p14="http://schemas.microsoft.com/office/powerpoint/2010/main" val="553386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paho.org/en/documents/epidemiological-update-measles-10-november-2021"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225776A-CD3E-408B-9008-36DB376C1CCF}"/>
              </a:ext>
            </a:extLst>
          </p:cNvPr>
          <p:cNvPicPr>
            <a:picLocks noChangeAspect="1"/>
          </p:cNvPicPr>
          <p:nvPr/>
        </p:nvPicPr>
        <p:blipFill rotWithShape="1">
          <a:blip r:embed="rId3"/>
          <a:srcRect l="30621" t="7324" r="30649" b="16362"/>
          <a:stretch/>
        </p:blipFill>
        <p:spPr>
          <a:xfrm>
            <a:off x="5706364" y="1128949"/>
            <a:ext cx="3546056" cy="4468484"/>
          </a:xfrm>
          <a:prstGeom prst="rect">
            <a:avLst/>
          </a:prstGeom>
        </p:spPr>
      </p:pic>
      <p:sp>
        <p:nvSpPr>
          <p:cNvPr id="22" name="Oval 21">
            <a:extLst>
              <a:ext uri="{FF2B5EF4-FFF2-40B4-BE49-F238E27FC236}">
                <a16:creationId xmlns:a16="http://schemas.microsoft.com/office/drawing/2014/main" id="{015A64F8-9882-4D22-91FA-7D09533589DB}"/>
              </a:ext>
            </a:extLst>
          </p:cNvPr>
          <p:cNvSpPr/>
          <p:nvPr/>
        </p:nvSpPr>
        <p:spPr>
          <a:xfrm>
            <a:off x="4537363" y="879763"/>
            <a:ext cx="5659581" cy="5160819"/>
          </a:xfrm>
          <a:prstGeom prst="ellipse">
            <a:avLst/>
          </a:prstGeom>
          <a:solidFill>
            <a:schemeClr val="accent4">
              <a:lumMod val="20000"/>
              <a:lumOff val="80000"/>
              <a:alpha val="2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F4AAFBC1-7783-49F3-9C25-ED49FE0ABA00}"/>
              </a:ext>
            </a:extLst>
          </p:cNvPr>
          <p:cNvGrpSpPr/>
          <p:nvPr/>
        </p:nvGrpSpPr>
        <p:grpSpPr>
          <a:xfrm>
            <a:off x="219346" y="1284756"/>
            <a:ext cx="2825095" cy="3798486"/>
            <a:chOff x="219346" y="1284756"/>
            <a:chExt cx="2825095" cy="3798486"/>
          </a:xfrm>
        </p:grpSpPr>
        <p:pic>
          <p:nvPicPr>
            <p:cNvPr id="3" name="Picture 2">
              <a:extLst>
                <a:ext uri="{FF2B5EF4-FFF2-40B4-BE49-F238E27FC236}">
                  <a16:creationId xmlns:a16="http://schemas.microsoft.com/office/drawing/2014/main" id="{7CE302AF-8125-4CDF-8178-632E41955CBF}"/>
                </a:ext>
              </a:extLst>
            </p:cNvPr>
            <p:cNvPicPr>
              <a:picLocks noChangeAspect="1"/>
            </p:cNvPicPr>
            <p:nvPr/>
          </p:nvPicPr>
          <p:blipFill rotWithShape="1">
            <a:blip r:embed="rId4"/>
            <a:srcRect l="21602" t="1945" r="34460" b="1520"/>
            <a:stretch/>
          </p:blipFill>
          <p:spPr>
            <a:xfrm>
              <a:off x="219346" y="1284756"/>
              <a:ext cx="2825095" cy="3798486"/>
            </a:xfrm>
            <a:prstGeom prst="rect">
              <a:avLst/>
            </a:prstGeom>
          </p:spPr>
        </p:pic>
        <p:sp>
          <p:nvSpPr>
            <p:cNvPr id="10" name="Oval 9">
              <a:extLst>
                <a:ext uri="{FF2B5EF4-FFF2-40B4-BE49-F238E27FC236}">
                  <a16:creationId xmlns:a16="http://schemas.microsoft.com/office/drawing/2014/main" id="{2F144E9B-E8C6-4EBC-AB72-03106BF5CC18}"/>
                </a:ext>
              </a:extLst>
            </p:cNvPr>
            <p:cNvSpPr/>
            <p:nvPr/>
          </p:nvSpPr>
          <p:spPr>
            <a:xfrm>
              <a:off x="2393188" y="3156342"/>
              <a:ext cx="224287" cy="224287"/>
            </a:xfrm>
            <a:prstGeom prst="ellipse">
              <a:avLst/>
            </a:prstGeom>
            <a:solidFill>
              <a:schemeClr val="accent4">
                <a:lumMod val="60000"/>
                <a:lumOff val="40000"/>
                <a:alpha val="2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1" name="Straight Connector 10">
            <a:extLst>
              <a:ext uri="{FF2B5EF4-FFF2-40B4-BE49-F238E27FC236}">
                <a16:creationId xmlns:a16="http://schemas.microsoft.com/office/drawing/2014/main" id="{CA0DD397-DB2E-4C20-9CB9-CC970F75F794}"/>
              </a:ext>
            </a:extLst>
          </p:cNvPr>
          <p:cNvCxnSpPr>
            <a:cxnSpLocks/>
            <a:endCxn id="22" idx="1"/>
          </p:cNvCxnSpPr>
          <p:nvPr/>
        </p:nvCxnSpPr>
        <p:spPr>
          <a:xfrm flipV="1">
            <a:off x="2541094" y="1635547"/>
            <a:ext cx="2825095" cy="1512902"/>
          </a:xfrm>
          <a:prstGeom prst="line">
            <a:avLst/>
          </a:prstGeom>
          <a:ln w="31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D8B7CDA6-3346-400E-A896-0BE583BC188C}"/>
              </a:ext>
            </a:extLst>
          </p:cNvPr>
          <p:cNvCxnSpPr>
            <a:cxnSpLocks/>
            <a:endCxn id="22" idx="3"/>
          </p:cNvCxnSpPr>
          <p:nvPr/>
        </p:nvCxnSpPr>
        <p:spPr>
          <a:xfrm>
            <a:off x="2553938" y="3372731"/>
            <a:ext cx="2812251" cy="1912067"/>
          </a:xfrm>
          <a:prstGeom prst="line">
            <a:avLst/>
          </a:prstGeom>
          <a:ln w="3175">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4630813A-0D1F-4D38-A866-33CCD72DB343}"/>
              </a:ext>
            </a:extLst>
          </p:cNvPr>
          <p:cNvSpPr txBox="1"/>
          <p:nvPr/>
        </p:nvSpPr>
        <p:spPr>
          <a:xfrm>
            <a:off x="129630" y="114309"/>
            <a:ext cx="11932739" cy="707886"/>
          </a:xfrm>
          <a:prstGeom prst="rect">
            <a:avLst/>
          </a:prstGeom>
          <a:noFill/>
        </p:spPr>
        <p:txBody>
          <a:bodyPr wrap="square" rtlCol="0">
            <a:spAutoFit/>
          </a:bodyPr>
          <a:lstStyle/>
          <a:p>
            <a:r>
              <a:rPr lang="en-US" sz="4000" dirty="0"/>
              <a:t>Measles cases in French Guiana, 2021</a:t>
            </a:r>
          </a:p>
        </p:txBody>
      </p:sp>
      <p:sp>
        <p:nvSpPr>
          <p:cNvPr id="35" name="TextBox 34">
            <a:extLst>
              <a:ext uri="{FF2B5EF4-FFF2-40B4-BE49-F238E27FC236}">
                <a16:creationId xmlns:a16="http://schemas.microsoft.com/office/drawing/2014/main" id="{C4E7A3F7-302C-46EA-9437-6D8541AE3CFC}"/>
              </a:ext>
            </a:extLst>
          </p:cNvPr>
          <p:cNvSpPr txBox="1"/>
          <p:nvPr/>
        </p:nvSpPr>
        <p:spPr>
          <a:xfrm>
            <a:off x="773136" y="6239225"/>
            <a:ext cx="8806293" cy="400110"/>
          </a:xfrm>
          <a:prstGeom prst="rect">
            <a:avLst/>
          </a:prstGeom>
          <a:noFill/>
        </p:spPr>
        <p:txBody>
          <a:bodyPr wrap="square" rtlCol="0">
            <a:spAutoFit/>
          </a:bodyPr>
          <a:lstStyle/>
          <a:p>
            <a:pPr marL="0" marR="0">
              <a:spcBef>
                <a:spcPts val="0"/>
              </a:spcBef>
              <a:spcAft>
                <a:spcPts val="0"/>
              </a:spcAft>
              <a:tabLst>
                <a:tab pos="2743200" algn="ctr"/>
                <a:tab pos="5486400" algn="r"/>
              </a:tabLst>
            </a:pPr>
            <a:r>
              <a:rPr lang="en-US" sz="1000" dirty="0"/>
              <a:t>Source: </a:t>
            </a:r>
            <a:r>
              <a:rPr lang="en-US" sz="1000" dirty="0">
                <a:hlinkClick r:id="rId5"/>
              </a:rPr>
              <a:t>Epidemiological Update: Measles - 10 November 2021 - PAHO/WHO | Pan American Health Organization</a:t>
            </a:r>
            <a:r>
              <a:rPr lang="en-US" sz="1000" dirty="0">
                <a:effectLst/>
                <a:ea typeface="Times New Roman" panose="02020603050405020304" pitchFamily="18" charset="0"/>
              </a:rPr>
              <a:t>  </a:t>
            </a:r>
          </a:p>
          <a:p>
            <a:endParaRPr lang="en-US" sz="1000" dirty="0"/>
          </a:p>
        </p:txBody>
      </p:sp>
      <p:sp>
        <p:nvSpPr>
          <p:cNvPr id="42" name="TextBox 41">
            <a:extLst>
              <a:ext uri="{FF2B5EF4-FFF2-40B4-BE49-F238E27FC236}">
                <a16:creationId xmlns:a16="http://schemas.microsoft.com/office/drawing/2014/main" id="{8E8200CA-665F-4C9B-B6A1-B2B7421056DB}"/>
              </a:ext>
            </a:extLst>
          </p:cNvPr>
          <p:cNvSpPr txBox="1"/>
          <p:nvPr/>
        </p:nvSpPr>
        <p:spPr>
          <a:xfrm>
            <a:off x="8367338" y="1817000"/>
            <a:ext cx="718530" cy="276999"/>
          </a:xfrm>
          <a:prstGeom prst="rect">
            <a:avLst/>
          </a:prstGeom>
          <a:noFill/>
        </p:spPr>
        <p:txBody>
          <a:bodyPr wrap="none" rtlCol="0">
            <a:spAutoFit/>
          </a:bodyPr>
          <a:lstStyle/>
          <a:p>
            <a:r>
              <a:rPr lang="en-US" sz="1200" dirty="0">
                <a:solidFill>
                  <a:srgbClr val="FF0000"/>
                </a:solidFill>
              </a:rPr>
              <a:t>Cayenne</a:t>
            </a:r>
          </a:p>
        </p:txBody>
      </p:sp>
      <p:sp>
        <p:nvSpPr>
          <p:cNvPr id="47" name="TextBox 46">
            <a:extLst>
              <a:ext uri="{FF2B5EF4-FFF2-40B4-BE49-F238E27FC236}">
                <a16:creationId xmlns:a16="http://schemas.microsoft.com/office/drawing/2014/main" id="{8591CF78-E3F8-413F-92E3-C918BFE14FF2}"/>
              </a:ext>
            </a:extLst>
          </p:cNvPr>
          <p:cNvSpPr txBox="1"/>
          <p:nvPr/>
        </p:nvSpPr>
        <p:spPr>
          <a:xfrm>
            <a:off x="7792374" y="1394178"/>
            <a:ext cx="636264" cy="276999"/>
          </a:xfrm>
          <a:prstGeom prst="rect">
            <a:avLst/>
          </a:prstGeom>
          <a:noFill/>
        </p:spPr>
        <p:txBody>
          <a:bodyPr wrap="none" rtlCol="0">
            <a:spAutoFit/>
          </a:bodyPr>
          <a:lstStyle/>
          <a:p>
            <a:r>
              <a:rPr lang="en-US" sz="1200" dirty="0">
                <a:solidFill>
                  <a:schemeClr val="accent5">
                    <a:lumMod val="75000"/>
                  </a:schemeClr>
                </a:solidFill>
              </a:rPr>
              <a:t>Kourou</a:t>
            </a:r>
          </a:p>
        </p:txBody>
      </p:sp>
      <p:sp>
        <p:nvSpPr>
          <p:cNvPr id="48" name="TextBox 47">
            <a:extLst>
              <a:ext uri="{FF2B5EF4-FFF2-40B4-BE49-F238E27FC236}">
                <a16:creationId xmlns:a16="http://schemas.microsoft.com/office/drawing/2014/main" id="{0DDDEA7E-D4D1-41A2-AA12-5BA30EE3495A}"/>
              </a:ext>
            </a:extLst>
          </p:cNvPr>
          <p:cNvSpPr txBox="1"/>
          <p:nvPr/>
        </p:nvSpPr>
        <p:spPr>
          <a:xfrm>
            <a:off x="8794532" y="3707216"/>
            <a:ext cx="1256370" cy="461665"/>
          </a:xfrm>
          <a:prstGeom prst="rect">
            <a:avLst/>
          </a:prstGeom>
          <a:noFill/>
        </p:spPr>
        <p:txBody>
          <a:bodyPr wrap="none" rtlCol="0">
            <a:spAutoFit/>
          </a:bodyPr>
          <a:lstStyle/>
          <a:p>
            <a:r>
              <a:rPr lang="en-US" sz="1200" dirty="0">
                <a:solidFill>
                  <a:schemeClr val="accent5">
                    <a:lumMod val="75000"/>
                  </a:schemeClr>
                </a:solidFill>
              </a:rPr>
              <a:t>Saint-Georges</a:t>
            </a:r>
          </a:p>
          <a:p>
            <a:r>
              <a:rPr lang="en-US" sz="1200" dirty="0">
                <a:solidFill>
                  <a:schemeClr val="accent5">
                    <a:lumMod val="75000"/>
                  </a:schemeClr>
                </a:solidFill>
              </a:rPr>
              <a:t>    (de </a:t>
            </a:r>
            <a:r>
              <a:rPr lang="en-US" sz="1200" dirty="0" err="1">
                <a:solidFill>
                  <a:schemeClr val="accent5">
                    <a:lumMod val="75000"/>
                  </a:schemeClr>
                </a:solidFill>
              </a:rPr>
              <a:t>l'Oyapock</a:t>
            </a:r>
            <a:r>
              <a:rPr lang="en-US" sz="1200" dirty="0">
                <a:solidFill>
                  <a:schemeClr val="accent5">
                    <a:lumMod val="75000"/>
                  </a:schemeClr>
                </a:solidFill>
              </a:rPr>
              <a:t>) </a:t>
            </a:r>
          </a:p>
        </p:txBody>
      </p:sp>
      <p:sp>
        <p:nvSpPr>
          <p:cNvPr id="55" name="Oval 54">
            <a:extLst>
              <a:ext uri="{FF2B5EF4-FFF2-40B4-BE49-F238E27FC236}">
                <a16:creationId xmlns:a16="http://schemas.microsoft.com/office/drawing/2014/main" id="{DF0237F7-1413-44E7-85B3-738ED22AEA1B}"/>
              </a:ext>
            </a:extLst>
          </p:cNvPr>
          <p:cNvSpPr/>
          <p:nvPr/>
        </p:nvSpPr>
        <p:spPr>
          <a:xfrm>
            <a:off x="8470151" y="4873134"/>
            <a:ext cx="119667" cy="119667"/>
          </a:xfrm>
          <a:prstGeom prst="ellips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52B8ECDA-A0D2-4D12-BE7E-1E35542F3638}"/>
              </a:ext>
            </a:extLst>
          </p:cNvPr>
          <p:cNvSpPr/>
          <p:nvPr/>
        </p:nvSpPr>
        <p:spPr>
          <a:xfrm>
            <a:off x="8470151" y="5083242"/>
            <a:ext cx="119667" cy="119667"/>
          </a:xfrm>
          <a:prstGeom prst="ellipse">
            <a:avLst/>
          </a:prstGeom>
          <a:solidFill>
            <a:srgbClr val="5BC6F5"/>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E3F697FC-22CD-4C2E-9F32-479AD5CD5F4B}"/>
              </a:ext>
            </a:extLst>
          </p:cNvPr>
          <p:cNvSpPr txBox="1"/>
          <p:nvPr/>
        </p:nvSpPr>
        <p:spPr>
          <a:xfrm>
            <a:off x="8560609" y="4794469"/>
            <a:ext cx="574516" cy="276999"/>
          </a:xfrm>
          <a:prstGeom prst="rect">
            <a:avLst/>
          </a:prstGeom>
          <a:noFill/>
        </p:spPr>
        <p:txBody>
          <a:bodyPr wrap="none" rtlCol="0">
            <a:spAutoFit/>
          </a:bodyPr>
          <a:lstStyle/>
          <a:p>
            <a:r>
              <a:rPr lang="en-US" sz="1200" dirty="0"/>
              <a:t>1 case</a:t>
            </a:r>
          </a:p>
        </p:txBody>
      </p:sp>
      <p:sp>
        <p:nvSpPr>
          <p:cNvPr id="58" name="TextBox 57">
            <a:extLst>
              <a:ext uri="{FF2B5EF4-FFF2-40B4-BE49-F238E27FC236}">
                <a16:creationId xmlns:a16="http://schemas.microsoft.com/office/drawing/2014/main" id="{13CAF841-FACB-4795-AABE-E78F1EF4553A}"/>
              </a:ext>
            </a:extLst>
          </p:cNvPr>
          <p:cNvSpPr txBox="1"/>
          <p:nvPr/>
        </p:nvSpPr>
        <p:spPr>
          <a:xfrm>
            <a:off x="8560609" y="5004575"/>
            <a:ext cx="635430" cy="276999"/>
          </a:xfrm>
          <a:prstGeom prst="rect">
            <a:avLst/>
          </a:prstGeom>
          <a:noFill/>
        </p:spPr>
        <p:txBody>
          <a:bodyPr wrap="none" rtlCol="0">
            <a:spAutoFit/>
          </a:bodyPr>
          <a:lstStyle/>
          <a:p>
            <a:r>
              <a:rPr lang="en-US" sz="1200" dirty="0"/>
              <a:t>2 cases</a:t>
            </a:r>
          </a:p>
        </p:txBody>
      </p:sp>
    </p:spTree>
    <p:extLst>
      <p:ext uri="{BB962C8B-B14F-4D97-AF65-F5344CB8AC3E}">
        <p14:creationId xmlns:p14="http://schemas.microsoft.com/office/powerpoint/2010/main" val="366949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180</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Pacis, Ms. Carmelita Lucia (WDC)</dc:creator>
  <cp:lastModifiedBy>Pacis, Ms. Carmelita Lucia (WDC)</cp:lastModifiedBy>
  <cp:revision>9</cp:revision>
  <dcterms:created xsi:type="dcterms:W3CDTF">2021-11-15T23:05:37Z</dcterms:created>
  <dcterms:modified xsi:type="dcterms:W3CDTF">2021-11-16T20:33:46Z</dcterms:modified>
</cp:coreProperties>
</file>