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7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avopam\AppData\Local\Microsoft\Windows\INetCache\Content.Outlook\JHZNIEFP\MR%20Rates%202016-2021-wk48-13Dec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'MR Susp Rates'!$K$2</c:f>
              <c:strCache>
                <c:ptCount val="1"/>
                <c:pt idx="0">
                  <c:v>CtryCode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('MR Susp Rates'!$K$3:$K$12,'MR Susp Rates'!$K$14:$K$23)</c:f>
              <c:strCache>
                <c:ptCount val="20"/>
                <c:pt idx="0">
                  <c:v>Paraguay</c:v>
                </c:pt>
                <c:pt idx="1">
                  <c:v>El Salvador</c:v>
                </c:pt>
                <c:pt idx="2">
                  <c:v>Venezuela</c:v>
                </c:pt>
                <c:pt idx="3">
                  <c:v>Cuba</c:v>
                </c:pt>
                <c:pt idx="4">
                  <c:v>Nicaragua</c:v>
                </c:pt>
                <c:pt idx="5">
                  <c:v>Colombia</c:v>
                </c:pt>
                <c:pt idx="6">
                  <c:v>Brasil</c:v>
                </c:pt>
                <c:pt idx="7">
                  <c:v>Ecuador</c:v>
                </c:pt>
                <c:pt idx="8">
                  <c:v>Haití</c:v>
                </c:pt>
                <c:pt idx="9">
                  <c:v>México</c:v>
                </c:pt>
                <c:pt idx="10">
                  <c:v>Honduras</c:v>
                </c:pt>
                <c:pt idx="11">
                  <c:v>Panamá</c:v>
                </c:pt>
                <c:pt idx="12">
                  <c:v>Guatemala</c:v>
                </c:pt>
                <c:pt idx="13">
                  <c:v>Costa Rica</c:v>
                </c:pt>
                <c:pt idx="14">
                  <c:v>Rep. Dominicana</c:v>
                </c:pt>
                <c:pt idx="15">
                  <c:v>Chile</c:v>
                </c:pt>
                <c:pt idx="16">
                  <c:v>Perú</c:v>
                </c:pt>
                <c:pt idx="17">
                  <c:v>Argentina</c:v>
                </c:pt>
                <c:pt idx="18">
                  <c:v>Caribe</c:v>
                </c:pt>
                <c:pt idx="19">
                  <c:v>Uruguay</c:v>
                </c:pt>
              </c:strCache>
              <c:extLst/>
            </c:strRef>
          </c:cat>
          <c:val>
            <c:numRef>
              <c:f>('MR Susp Rates'!$K$3:$K$12,'MR Susp Rates'!$K$14:$K$23)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13D-4D8D-80B3-12C48B38D653}"/>
            </c:ext>
          </c:extLst>
        </c:ser>
        <c:ser>
          <c:idx val="1"/>
          <c:order val="1"/>
          <c:tx>
            <c:strRef>
              <c:f>'MR Susp Rates'!$L$2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('MR Susp Rates'!$K$3:$K$12,'MR Susp Rates'!$K$14:$K$23)</c:f>
              <c:strCache>
                <c:ptCount val="20"/>
                <c:pt idx="0">
                  <c:v>Paraguay</c:v>
                </c:pt>
                <c:pt idx="1">
                  <c:v>El Salvador</c:v>
                </c:pt>
                <c:pt idx="2">
                  <c:v>Venezuela</c:v>
                </c:pt>
                <c:pt idx="3">
                  <c:v>Cuba</c:v>
                </c:pt>
                <c:pt idx="4">
                  <c:v>Nicaragua</c:v>
                </c:pt>
                <c:pt idx="5">
                  <c:v>Colombia</c:v>
                </c:pt>
                <c:pt idx="6">
                  <c:v>Brasil</c:v>
                </c:pt>
                <c:pt idx="7">
                  <c:v>Ecuador</c:v>
                </c:pt>
                <c:pt idx="8">
                  <c:v>Haití</c:v>
                </c:pt>
                <c:pt idx="9">
                  <c:v>México</c:v>
                </c:pt>
                <c:pt idx="10">
                  <c:v>Honduras</c:v>
                </c:pt>
                <c:pt idx="11">
                  <c:v>Panamá</c:v>
                </c:pt>
                <c:pt idx="12">
                  <c:v>Guatemala</c:v>
                </c:pt>
                <c:pt idx="13">
                  <c:v>Costa Rica</c:v>
                </c:pt>
                <c:pt idx="14">
                  <c:v>Rep. Dominicana</c:v>
                </c:pt>
                <c:pt idx="15">
                  <c:v>Chile</c:v>
                </c:pt>
                <c:pt idx="16">
                  <c:v>Perú</c:v>
                </c:pt>
                <c:pt idx="17">
                  <c:v>Argentina</c:v>
                </c:pt>
                <c:pt idx="18">
                  <c:v>Caribe</c:v>
                </c:pt>
                <c:pt idx="19">
                  <c:v>Uruguay</c:v>
                </c:pt>
              </c:strCache>
              <c:extLst/>
            </c:strRef>
          </c:cat>
          <c:val>
            <c:numRef>
              <c:f>('MR Susp Rates'!$L$3:$L$12,'MR Susp Rates'!$L$14:$L$23)</c:f>
              <c:numCache>
                <c:formatCode>0.00</c:formatCode>
                <c:ptCount val="20"/>
                <c:pt idx="0">
                  <c:v>8.1179013379381768</c:v>
                </c:pt>
                <c:pt idx="1">
                  <c:v>5.1187645419447216</c:v>
                </c:pt>
                <c:pt idx="2">
                  <c:v>4.0872745732643239</c:v>
                </c:pt>
                <c:pt idx="3">
                  <c:v>3.8384514551419984</c:v>
                </c:pt>
                <c:pt idx="4">
                  <c:v>2.1335707813598734</c:v>
                </c:pt>
                <c:pt idx="5">
                  <c:v>1.8786063283997101</c:v>
                </c:pt>
                <c:pt idx="6">
                  <c:v>1.2418215503468013</c:v>
                </c:pt>
                <c:pt idx="7">
                  <c:v>1.223320297378822</c:v>
                </c:pt>
                <c:pt idx="8">
                  <c:v>1.0888071234209662</c:v>
                </c:pt>
                <c:pt idx="9">
                  <c:v>1.0811525654432526</c:v>
                </c:pt>
                <c:pt idx="10">
                  <c:v>0.52751033473073083</c:v>
                </c:pt>
                <c:pt idx="11">
                  <c:v>0.46976933526840259</c:v>
                </c:pt>
                <c:pt idx="12">
                  <c:v>0.42740035160802281</c:v>
                </c:pt>
                <c:pt idx="13">
                  <c:v>0.42160815750813735</c:v>
                </c:pt>
                <c:pt idx="14">
                  <c:v>0.28681291721389374</c:v>
                </c:pt>
                <c:pt idx="15">
                  <c:v>0.23118795422794264</c:v>
                </c:pt>
                <c:pt idx="16">
                  <c:v>0.20458991248527855</c:v>
                </c:pt>
                <c:pt idx="17">
                  <c:v>0.11877138291456045</c:v>
                </c:pt>
                <c:pt idx="18">
                  <c:v>6.7246492826413123E-2</c:v>
                </c:pt>
                <c:pt idx="19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513D-4D8D-80B3-12C48B38D6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27"/>
        <c:axId val="2015350992"/>
        <c:axId val="2015343088"/>
      </c:barChart>
      <c:catAx>
        <c:axId val="201535099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5343088"/>
        <c:crosses val="autoZero"/>
        <c:auto val="1"/>
        <c:lblAlgn val="ctr"/>
        <c:lblOffset val="100"/>
        <c:noMultiLvlLbl val="0"/>
      </c:catAx>
      <c:valAx>
        <c:axId val="2015343088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5350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6E12-0F25-4A39-BEC9-988BB57E3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CE08DC-E9E4-458E-8DF7-4DE24AFB4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A2470-0118-40C2-8973-B95773125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E5776-BB6B-45B4-943F-D0DC4B6F3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FA99D-BB64-4911-B663-657A641B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21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1915D-300B-491C-993F-5E69755F9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ED572-A8F0-4EDC-BEEB-FE13B3A64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07390-A546-4484-9D72-A6B6C7FB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A8E76-71B0-4D7E-959F-8B32A35F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65849-51E8-4F70-97B5-6B1BE17DA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9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75ECFF-D803-4EE1-B42C-EBF2750004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378E2-04D6-427A-AAA9-0603154F7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CB541-8CC7-4E35-A2FB-F11CBE611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BB43E-966A-454E-9E04-59DBE0853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8D176-B96B-4E8B-9500-D9378A185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9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64961-1EA7-45AA-8AA7-2C5CE1A51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1E889-91BF-4595-8E0E-02A976005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F100E-FE14-428B-9A57-25DE1AE5E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A07C5-3A25-4A3B-A95A-A2DACB78C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A1C54-C948-4019-8B21-BA0081753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1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0B2D7-5FB6-4B8E-9614-B1EA98C57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BA71E-084A-4703-8976-4573DEA4B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DF666-3765-4104-9964-6A39A601C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41A8C-D799-4A04-A961-B406D93B6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63507-D4DD-47FD-841A-77AEDA1BB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65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EABF8-CF54-4CA8-83F6-A3F353D66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DEDBF-3EB6-433F-8283-53B590E08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A5B28E-C538-42FA-870C-F097CAE84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9B96C1-E315-4CA6-A893-4CA150EFC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A573C-EEED-42BA-8684-8916B726F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48283-392B-4FC1-8500-410D3C247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73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82D25-3E2C-4974-973D-D66697B10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E71E4-A030-47DA-BC8B-7978176DE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4F9BC-B41F-4EA4-93C9-6C2C83009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B72205-802E-422A-8F1A-66FB38BAC2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4F26-4F25-4F1E-8E0D-5A554ED0DF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F1F86E-66BD-40A7-9B98-8201A5743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2DF73D-44EB-4382-AFBB-6BF39E505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C69D78-745A-4EAD-93CA-5F3FC31F1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4B94-A564-40A9-A7EC-8EE9D9508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D3B71D-5D9D-458E-8B9D-066224C90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A2D91C-E6BF-4E7C-BF80-FCA032408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7898BD-A39E-479C-A4F1-ECA7185C2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5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D7343-AA9F-4899-899C-C9365354F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37D47E-E646-4AF0-8F6C-1A92BDC92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9B08D-0B49-4478-842B-4443F35E8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9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80468-D830-4F92-8E2E-2A65322F1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81D14-D452-424A-82C9-F560E9AF8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5C7B99-6054-4F43-AE2C-286C6473F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171FF1-ED0E-4F98-98BE-3C9AAFF9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ABFAFA-0C58-43F8-8B35-0103A2E24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DB096-120D-410E-A247-BE757D1E6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8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2510B-7171-4523-9889-CD82F3029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A27707-606E-46CC-ADB4-0B490DAAAE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02CDB6-57C4-4F4A-9D89-6CFAFDA16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8DF7E-5AC4-48B3-B90F-A2701A516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2D0CE-34C5-4AA9-8AAF-84F07ED9E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B7DA81-6826-4524-8F03-647D2DA5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9BED5-FB5B-4DC1-9E95-078300CA3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A8567-E587-4743-BD32-093688AEF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023F7-FCF1-4A2B-8825-53D5F78277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F160-05DD-4A87-9DB8-A7D71678A43A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1F602-E479-4378-8AAF-A3D4F97ED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1B5A-A247-43A2-A291-8E0BDC6A2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DB009-5F4D-4B75-9946-94326330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3FBA7B-95C8-485A-A30F-B637713EE93C}"/>
              </a:ext>
            </a:extLst>
          </p:cNvPr>
          <p:cNvCxnSpPr/>
          <p:nvPr/>
        </p:nvCxnSpPr>
        <p:spPr>
          <a:xfrm>
            <a:off x="5471920" y="4301213"/>
            <a:ext cx="655658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Text Box 2">
            <a:extLst>
              <a:ext uri="{FF2B5EF4-FFF2-40B4-BE49-F238E27FC236}">
                <a16:creationId xmlns:a16="http://schemas.microsoft.com/office/drawing/2014/main" id="{7B13D1C4-9C87-4745-9963-310188393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342"/>
            <a:ext cx="12192000" cy="868711"/>
          </a:xfrm>
          <a:prstGeom prst="rect">
            <a:avLst/>
          </a:prstGeom>
          <a:noFill/>
          <a:ln>
            <a:noFill/>
          </a:ln>
          <a:effectLst/>
        </p:spPr>
        <p:txBody>
          <a:bodyPr lIns="41148" tIns="20574" rIns="41148" bIns="20574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6218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7AB7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Tasa de Notificación de </a:t>
            </a: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Casos Sospechosos de Sarampión y Rubeola por 100,000</a:t>
            </a:r>
          </a:p>
          <a:p>
            <a:pPr marL="0" marR="0" lvl="0" indent="0" algn="ctr" defTabSz="6218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habitantes </a:t>
            </a: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7AB7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por países. América Latina y el Caribe, 2016-2021</a:t>
            </a:r>
            <a:r>
              <a:rPr kumimoji="0" lang="es-419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/>
                <a:ea typeface="ＭＳ Ｐゴシック" pitchFamily="34" charset="-128"/>
              </a:rPr>
              <a:t>*</a:t>
            </a:r>
            <a:endParaRPr kumimoji="0" lang="es-419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/>
              <a:cs typeface="Arial" panose="020B0604020202020204" pitchFamily="34" charset="0"/>
            </a:endParaRPr>
          </a:p>
        </p:txBody>
      </p:sp>
      <p:sp>
        <p:nvSpPr>
          <p:cNvPr id="10" name="Shape 177">
            <a:extLst>
              <a:ext uri="{FF2B5EF4-FFF2-40B4-BE49-F238E27FC236}">
                <a16:creationId xmlns:a16="http://schemas.microsoft.com/office/drawing/2014/main" id="{D5CAA209-4055-438C-8F15-2DEE0E126CE9}"/>
              </a:ext>
            </a:extLst>
          </p:cNvPr>
          <p:cNvSpPr/>
          <p:nvPr/>
        </p:nvSpPr>
        <p:spPr>
          <a:xfrm>
            <a:off x="6299201" y="1292133"/>
            <a:ext cx="5249340" cy="555173"/>
          </a:xfrm>
          <a:prstGeom prst="rect">
            <a:avLst/>
          </a:prstGeom>
          <a:ln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1062" tIns="31062" rIns="31062" bIns="31062" numCol="1" anchor="t">
            <a:spAutoFit/>
          </a:bodyPr>
          <a:lstStyle>
            <a:lvl1pPr algn="ctr" defTabSz="828334">
              <a:defRPr sz="1300">
                <a:solidFill>
                  <a:srgbClr val="F6F93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0" marR="0" lvl="0" indent="0" algn="ctr" defTabSz="62125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pPr>
            <a:r>
              <a:rPr kumimoji="0" lang="es-419" sz="1600" b="1" i="0" u="none" strike="noStrike" kern="0" cap="none" spc="0" normalizeH="0" baseline="0" dirty="0">
                <a:ln>
                  <a:noFill/>
                </a:ln>
                <a:solidFill>
                  <a:srgbClr val="F2F8FB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Tasa de notificación por país, semanas epidemiológicas </a:t>
            </a:r>
            <a:br>
              <a:rPr kumimoji="0" lang="es-419" sz="1600" b="1" i="0" u="none" strike="noStrike" kern="0" cap="none" spc="0" normalizeH="0" baseline="0" dirty="0">
                <a:ln>
                  <a:noFill/>
                </a:ln>
                <a:solidFill>
                  <a:srgbClr val="F2F8FB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</a:br>
            <a:r>
              <a:rPr kumimoji="0" lang="es-419" sz="1600" b="1" i="0" u="none" strike="noStrike" kern="0" cap="none" spc="0" normalizeH="0" baseline="0" dirty="0">
                <a:ln>
                  <a:noFill/>
                </a:ln>
                <a:solidFill>
                  <a:srgbClr val="F2F8FB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(SE) 1 hasta la 48 de 2021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DD865D-E0FF-4F18-A411-FB05A8587F13}"/>
              </a:ext>
            </a:extLst>
          </p:cNvPr>
          <p:cNvSpPr txBox="1"/>
          <p:nvPr/>
        </p:nvSpPr>
        <p:spPr>
          <a:xfrm>
            <a:off x="5894945" y="6071395"/>
            <a:ext cx="5920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2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Fuente: Reportes de países a través de ISIS, MESS y Excel a FPL-IM/PAHO       </a:t>
            </a:r>
            <a:br>
              <a:rPr kumimoji="0" lang="es-419" sz="12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s-419" sz="12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*Datos hasta la SE- 48, 2021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9A5D9C-E440-4461-BB6F-EDFD7ED66E4F}"/>
              </a:ext>
            </a:extLst>
          </p:cNvPr>
          <p:cNvSpPr txBox="1"/>
          <p:nvPr/>
        </p:nvSpPr>
        <p:spPr>
          <a:xfrm>
            <a:off x="481743" y="6164624"/>
            <a:ext cx="11027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&gt;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2.00 x 100,000 habitantes</a:t>
            </a:r>
            <a:endParaRPr kumimoji="0" lang="es-E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F2D184-78A2-49AD-A211-A359C911D0E6}"/>
              </a:ext>
            </a:extLst>
          </p:cNvPr>
          <p:cNvSpPr txBox="1"/>
          <p:nvPr/>
        </p:nvSpPr>
        <p:spPr>
          <a:xfrm>
            <a:off x="1804281" y="6164624"/>
            <a:ext cx="12809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1.00-1.99 x 100,000 habitantes</a:t>
            </a:r>
            <a:endParaRPr kumimoji="0" lang="es-E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C2EAF1-7016-4386-A12F-4502909EE89B}"/>
              </a:ext>
            </a:extLst>
          </p:cNvPr>
          <p:cNvSpPr txBox="1"/>
          <p:nvPr/>
        </p:nvSpPr>
        <p:spPr>
          <a:xfrm>
            <a:off x="3306390" y="6179108"/>
            <a:ext cx="11329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&lt;0.99 x 100,000 habitantes</a:t>
            </a:r>
            <a:endParaRPr kumimoji="0" lang="es-E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77FEED-22E1-414B-AD72-8E620E41B257}"/>
              </a:ext>
            </a:extLst>
          </p:cNvPr>
          <p:cNvSpPr/>
          <p:nvPr/>
        </p:nvSpPr>
        <p:spPr>
          <a:xfrm>
            <a:off x="1685363" y="6253047"/>
            <a:ext cx="147464" cy="98734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116A5F-5E59-49EB-A8DE-52E33D37D6B5}"/>
              </a:ext>
            </a:extLst>
          </p:cNvPr>
          <p:cNvSpPr/>
          <p:nvPr/>
        </p:nvSpPr>
        <p:spPr>
          <a:xfrm>
            <a:off x="376967" y="6238377"/>
            <a:ext cx="147464" cy="98734"/>
          </a:xfrm>
          <a:prstGeom prst="rect">
            <a:avLst/>
          </a:prstGeom>
          <a:solidFill>
            <a:srgbClr val="92D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D38482-5F3C-4A01-A844-BF3F78095DCC}"/>
              </a:ext>
            </a:extLst>
          </p:cNvPr>
          <p:cNvSpPr/>
          <p:nvPr/>
        </p:nvSpPr>
        <p:spPr>
          <a:xfrm>
            <a:off x="3202111" y="6252861"/>
            <a:ext cx="147464" cy="9873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64CE46F-6608-40CC-A457-59E9DD336F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880969"/>
              </p:ext>
            </p:extLst>
          </p:nvPr>
        </p:nvGraphicFramePr>
        <p:xfrm>
          <a:off x="189653" y="1165013"/>
          <a:ext cx="4673599" cy="4612644"/>
        </p:xfrm>
        <a:graphic>
          <a:graphicData uri="http://schemas.openxmlformats.org/drawingml/2006/table">
            <a:tbl>
              <a:tblPr/>
              <a:tblGrid>
                <a:gridCol w="1115844">
                  <a:extLst>
                    <a:ext uri="{9D8B030D-6E8A-4147-A177-3AD203B41FA5}">
                      <a16:colId xmlns:a16="http://schemas.microsoft.com/office/drawing/2014/main" val="911219932"/>
                    </a:ext>
                  </a:extLst>
                </a:gridCol>
                <a:gridCol w="711551">
                  <a:extLst>
                    <a:ext uri="{9D8B030D-6E8A-4147-A177-3AD203B41FA5}">
                      <a16:colId xmlns:a16="http://schemas.microsoft.com/office/drawing/2014/main" val="1469357907"/>
                    </a:ext>
                  </a:extLst>
                </a:gridCol>
                <a:gridCol w="711551">
                  <a:extLst>
                    <a:ext uri="{9D8B030D-6E8A-4147-A177-3AD203B41FA5}">
                      <a16:colId xmlns:a16="http://schemas.microsoft.com/office/drawing/2014/main" val="2224268852"/>
                    </a:ext>
                  </a:extLst>
                </a:gridCol>
                <a:gridCol w="711551">
                  <a:extLst>
                    <a:ext uri="{9D8B030D-6E8A-4147-A177-3AD203B41FA5}">
                      <a16:colId xmlns:a16="http://schemas.microsoft.com/office/drawing/2014/main" val="3291922245"/>
                    </a:ext>
                  </a:extLst>
                </a:gridCol>
                <a:gridCol w="711551">
                  <a:extLst>
                    <a:ext uri="{9D8B030D-6E8A-4147-A177-3AD203B41FA5}">
                      <a16:colId xmlns:a16="http://schemas.microsoft.com/office/drawing/2014/main" val="1039794977"/>
                    </a:ext>
                  </a:extLst>
                </a:gridCol>
                <a:gridCol w="711551">
                  <a:extLst>
                    <a:ext uri="{9D8B030D-6E8A-4147-A177-3AD203B41FA5}">
                      <a16:colId xmlns:a16="http://schemas.microsoft.com/office/drawing/2014/main" val="1800011965"/>
                    </a:ext>
                  </a:extLst>
                </a:gridCol>
              </a:tblGrid>
              <a:tr h="2196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País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B9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264118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Bolivia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082902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Colombia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634206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Ecuador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764278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768653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Venezuela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40523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Brasil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019654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Costa Rica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838068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Guatemala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717240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Honduras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419159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Nicaragua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51113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Panamá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885462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 Salvador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314369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Caribe Inglés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137914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608046"/>
                  </a:ext>
                </a:extLst>
              </a:tr>
              <a:tr h="3482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República Dominicana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318807"/>
                  </a:ext>
                </a:extLst>
              </a:tr>
              <a:tr h="3029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Haití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54618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México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321391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Argentina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896131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Chile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090412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Paraguay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167537"/>
                  </a:ext>
                </a:extLst>
              </a:tr>
              <a:tr h="1969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Uruguay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920107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923BC8FE-B0E7-46C5-BE59-501E6C08E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232223"/>
              </p:ext>
            </p:extLst>
          </p:nvPr>
        </p:nvGraphicFramePr>
        <p:xfrm>
          <a:off x="9007842" y="2246859"/>
          <a:ext cx="2540699" cy="5486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932742">
                  <a:extLst>
                    <a:ext uri="{9D8B030D-6E8A-4147-A177-3AD203B41FA5}">
                      <a16:colId xmlns:a16="http://schemas.microsoft.com/office/drawing/2014/main" val="2150299762"/>
                    </a:ext>
                  </a:extLst>
                </a:gridCol>
                <a:gridCol w="607957">
                  <a:extLst>
                    <a:ext uri="{9D8B030D-6E8A-4147-A177-3AD203B41FA5}">
                      <a16:colId xmlns:a16="http://schemas.microsoft.com/office/drawing/2014/main" val="1536112916"/>
                    </a:ext>
                  </a:extLst>
                </a:gridCol>
              </a:tblGrid>
              <a:tr h="255115">
                <a:tc>
                  <a:txBody>
                    <a:bodyPr/>
                    <a:lstStyle/>
                    <a:p>
                      <a:pPr algn="r"/>
                      <a:r>
                        <a:rPr lang="es-419" sz="1200" b="0" noProof="0" dirty="0"/>
                        <a:t>Tasa esperada SE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419" sz="1200" b="1" noProof="0" dirty="0"/>
                        <a:t>1.85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178117"/>
                  </a:ext>
                </a:extLst>
              </a:tr>
              <a:tr h="255115">
                <a:tc>
                  <a:txBody>
                    <a:bodyPr/>
                    <a:lstStyle/>
                    <a:p>
                      <a:pPr algn="r"/>
                      <a:r>
                        <a:rPr lang="es-419" sz="1200" b="0" noProof="0" dirty="0"/>
                        <a:t>Tasa regional SE 48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419" sz="1200" b="1" noProof="0" dirty="0"/>
                        <a:t>1.29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340556"/>
                  </a:ext>
                </a:extLst>
              </a:tr>
            </a:tbl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D0F098D4-E24C-4508-9C72-0524D0D001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5299717"/>
              </p:ext>
            </p:extLst>
          </p:nvPr>
        </p:nvGraphicFramePr>
        <p:xfrm>
          <a:off x="5193366" y="1889620"/>
          <a:ext cx="7113694" cy="3874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2084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229</Words>
  <Application>Microsoft Office PowerPoint</Application>
  <PresentationFormat>Widescreen</PresentationFormat>
  <Paragraphs>143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3</cp:revision>
  <dcterms:created xsi:type="dcterms:W3CDTF">2021-12-13T23:39:20Z</dcterms:created>
  <dcterms:modified xsi:type="dcterms:W3CDTF">2021-12-15T01:32:24Z</dcterms:modified>
</cp:coreProperties>
</file>