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2" d="100"/>
          <a:sy n="92" d="100"/>
        </p:scale>
        <p:origin x="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who-rubella.org/" TargetMode="External"/><Relationship Id="rId2" Type="http://schemas.openxmlformats.org/officeDocument/2006/relationships/hyperlink" Target="http://www.who-measles.org/"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emro.who.int/health-topics/measles/" TargetMode="External"/><Relationship Id="rId2" Type="http://schemas.openxmlformats.org/officeDocument/2006/relationships/hyperlink" Target="https://www.paho.org/en/measles-rubella-weekly-bulletin" TargetMode="External"/><Relationship Id="rId1" Type="http://schemas.openxmlformats.org/officeDocument/2006/relationships/slideMaster" Target="../slideMasters/slideMaster1.xml"/><Relationship Id="rId5" Type="http://schemas.openxmlformats.org/officeDocument/2006/relationships/hyperlink" Target="https://apps.who.int/iris/handle/10665/339779" TargetMode="External"/><Relationship Id="rId4" Type="http://schemas.openxmlformats.org/officeDocument/2006/relationships/hyperlink" Target="https://www.euro.who.int/en/health-topics/disease-prevention/vaccines-and-immunization/publications/surveillance-and-data/who-epidata"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668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dirty="0"/>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Tree>
    <p:extLst>
      <p:ext uri="{BB962C8B-B14F-4D97-AF65-F5344CB8AC3E}">
        <p14:creationId xmlns:p14="http://schemas.microsoft.com/office/powerpoint/2010/main" val="336258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24238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2390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Tree>
    <p:extLst>
      <p:ext uri="{BB962C8B-B14F-4D97-AF65-F5344CB8AC3E}">
        <p14:creationId xmlns:p14="http://schemas.microsoft.com/office/powerpoint/2010/main" val="154357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Table of contents</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4814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a:t>
            </a:r>
            <a:endParaRPr lang="en-GB" dirty="0"/>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7304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Chairperson</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707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3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Tree>
    <p:extLst>
      <p:ext uri="{BB962C8B-B14F-4D97-AF65-F5344CB8AC3E}">
        <p14:creationId xmlns:p14="http://schemas.microsoft.com/office/powerpoint/2010/main" val="16105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4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Tree>
    <p:extLst>
      <p:ext uri="{BB962C8B-B14F-4D97-AF65-F5344CB8AC3E}">
        <p14:creationId xmlns:p14="http://schemas.microsoft.com/office/powerpoint/2010/main" val="122695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64907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40289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_Sour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00640E-70DB-4FA8-8906-F2F2D00CFD0A}"/>
              </a:ext>
            </a:extLst>
          </p:cNvPr>
          <p:cNvSpPr>
            <a:spLocks noGrp="1"/>
          </p:cNvSpPr>
          <p:nvPr>
            <p:ph type="title" hasCustomPrompt="1"/>
          </p:nvPr>
        </p:nvSpPr>
        <p:spPr>
          <a:xfrm>
            <a:off x="577639" y="537198"/>
            <a:ext cx="8138488" cy="305150"/>
          </a:xfrm>
        </p:spPr>
        <p:txBody>
          <a:bodyPr lIns="0" tIns="0" rIns="0" bIns="0" anchor="t" anchorCtr="0"/>
          <a:lstStyle>
            <a:lvl1pPr>
              <a:defRPr sz="2183"/>
            </a:lvl1pPr>
          </a:lstStyle>
          <a:p>
            <a:r>
              <a:rPr lang="en-US" dirty="0"/>
              <a:t>Data sources for data contained within this slide deck</a:t>
            </a:r>
            <a:endParaRPr lang="en-GB" dirty="0"/>
          </a:p>
        </p:txBody>
      </p:sp>
      <p:sp>
        <p:nvSpPr>
          <p:cNvPr id="12" name="TextBox 11">
            <a:extLst>
              <a:ext uri="{FF2B5EF4-FFF2-40B4-BE49-F238E27FC236}">
                <a16:creationId xmlns:a16="http://schemas.microsoft.com/office/drawing/2014/main" id="{8FBF1565-E385-499D-9EFB-74F24A450EB2}"/>
              </a:ext>
            </a:extLst>
          </p:cNvPr>
          <p:cNvSpPr txBox="1"/>
          <p:nvPr userDrawn="1"/>
        </p:nvSpPr>
        <p:spPr>
          <a:xfrm>
            <a:off x="577637" y="897444"/>
            <a:ext cx="11042886" cy="390876"/>
          </a:xfrm>
          <a:prstGeom prst="rect">
            <a:avLst/>
          </a:prstGeom>
          <a:noFill/>
        </p:spPr>
        <p:txBody>
          <a:bodyPr wrap="square">
            <a:spAutoFit/>
          </a:bodyPr>
          <a:lstStyle/>
          <a:p>
            <a:r>
              <a:rPr lang="en-US" sz="970" dirty="0">
                <a:latin typeface="+mj-lt"/>
                <a:cs typeface="Calibri" panose="020F0502020204030204" pitchFamily="34" charset="0"/>
              </a:rPr>
              <a:t>The Global Measles and Rubella Report is based on surveillance data reported by Member States to the regional offices weekly or monthly. The regional compilation is reported to HQ monthly. Data are to be reported from the regions on the 1</a:t>
            </a:r>
            <a:r>
              <a:rPr lang="en-US" sz="970" baseline="30000" dirty="0">
                <a:latin typeface="+mj-lt"/>
                <a:cs typeface="Calibri" panose="020F0502020204030204" pitchFamily="34" charset="0"/>
              </a:rPr>
              <a:t>st</a:t>
            </a:r>
            <a:r>
              <a:rPr lang="en-US" sz="970" dirty="0">
                <a:latin typeface="+mj-lt"/>
                <a:cs typeface="Calibri" panose="020F0502020204030204" pitchFamily="34" charset="0"/>
              </a:rPr>
              <a:t> Friday of the month, and HQ attempts to release the monthly report by the 3</a:t>
            </a:r>
            <a:r>
              <a:rPr lang="en-US" sz="970" baseline="30000" dirty="0">
                <a:latin typeface="+mj-lt"/>
                <a:cs typeface="Calibri" panose="020F0502020204030204" pitchFamily="34" charset="0"/>
              </a:rPr>
              <a:t>rd</a:t>
            </a:r>
            <a:r>
              <a:rPr lang="en-US" sz="970" dirty="0">
                <a:latin typeface="+mj-lt"/>
                <a:cs typeface="Calibri" panose="020F0502020204030204" pitchFamily="34" charset="0"/>
              </a:rPr>
              <a:t> Monday of the month. </a:t>
            </a:r>
          </a:p>
        </p:txBody>
      </p:sp>
      <p:sp>
        <p:nvSpPr>
          <p:cNvPr id="14" name="Rectangle 13">
            <a:extLst>
              <a:ext uri="{FF2B5EF4-FFF2-40B4-BE49-F238E27FC236}">
                <a16:creationId xmlns:a16="http://schemas.microsoft.com/office/drawing/2014/main" id="{09E99455-FC58-4B14-9BCB-56A57C945A32}"/>
              </a:ext>
            </a:extLst>
          </p:cNvPr>
          <p:cNvSpPr/>
          <p:nvPr userDrawn="1"/>
        </p:nvSpPr>
        <p:spPr>
          <a:xfrm>
            <a:off x="583798" y="1420377"/>
            <a:ext cx="11042886" cy="932628"/>
          </a:xfrm>
          <a:prstGeom prst="rect">
            <a:avLst/>
          </a:prstGeom>
        </p:spPr>
        <p:txBody>
          <a:bodyPr wrap="square">
            <a:spAutoFit/>
          </a:bodyPr>
          <a:lstStyle/>
          <a:p>
            <a:r>
              <a:rPr lang="en-US" sz="1092" b="1" dirty="0">
                <a:latin typeface="+mj-lt"/>
                <a:cs typeface="Calibri" panose="020F0502020204030204" pitchFamily="34" charset="0"/>
              </a:rPr>
              <a:t>Please note:</a:t>
            </a:r>
          </a:p>
          <a:p>
            <a:pPr marL="173279" indent="-173279">
              <a:buFont typeface="Wingdings" panose="05000000000000000000" pitchFamily="2" charset="2"/>
              <a:buChar char="§"/>
            </a:pPr>
            <a:r>
              <a:rPr lang="en-US" sz="1092" dirty="0">
                <a:latin typeface="+mj-lt"/>
                <a:cs typeface="Calibri" panose="020F0502020204030204" pitchFamily="34" charset="0"/>
              </a:rPr>
              <a:t>Numbers of cases might differ from the official numbers reported annually as part of the WHO/UNICEF Joint reporting process (JRF).  The difference can be due to the time lag as  the annual data might not be complete at the time of reporting. </a:t>
            </a:r>
          </a:p>
          <a:p>
            <a:pPr marL="173279" indent="-173279">
              <a:buFont typeface="Wingdings" panose="05000000000000000000" pitchFamily="2" charset="2"/>
              <a:buChar char="§"/>
            </a:pPr>
            <a:r>
              <a:rPr lang="en-US" sz="1092" dirty="0">
                <a:latin typeface="+mj-lt"/>
                <a:cs typeface="Calibri" panose="020F0502020204030204" pitchFamily="34" charset="0"/>
              </a:rPr>
              <a:t>In addition, the difference can be due to multiple surveillance systems at country level.  In these cases, the monthly data are extracted from the case based surveillance system while the annual data can be from the aggregated system. </a:t>
            </a:r>
          </a:p>
        </p:txBody>
      </p:sp>
      <p:sp>
        <p:nvSpPr>
          <p:cNvPr id="16" name="Rectangle 15">
            <a:extLst>
              <a:ext uri="{FF2B5EF4-FFF2-40B4-BE49-F238E27FC236}">
                <a16:creationId xmlns:a16="http://schemas.microsoft.com/office/drawing/2014/main" id="{6FB3D5A0-A53B-41DD-BECF-ECEED5911D92}"/>
              </a:ext>
            </a:extLst>
          </p:cNvPr>
          <p:cNvSpPr/>
          <p:nvPr userDrawn="1"/>
        </p:nvSpPr>
        <p:spPr>
          <a:xfrm>
            <a:off x="6270675" y="2544766"/>
            <a:ext cx="5283922" cy="3340851"/>
          </a:xfrm>
          <a:prstGeom prst="rect">
            <a:avLst/>
          </a:prstGeom>
        </p:spPr>
        <p:txBody>
          <a:bodyPr wrap="square">
            <a:spAutoFit/>
          </a:bodyPr>
          <a:lstStyle/>
          <a:p>
            <a:pPr>
              <a:lnSpc>
                <a:spcPct val="100000"/>
              </a:lnSpc>
              <a:spcBef>
                <a:spcPts val="0"/>
              </a:spcBef>
              <a:spcAft>
                <a:spcPts val="0"/>
              </a:spcAft>
            </a:pPr>
            <a:r>
              <a:rPr lang="en-US" sz="728" b="1" dirty="0">
                <a:latin typeface="+mj-lt"/>
                <a:cs typeface="Calibri" panose="020F0502020204030204" pitchFamily="34" charset="0"/>
              </a:rPr>
              <a:t>ELISA Laboratory Data from the Global Measles and Rubella Laboratory Network (GMRLN)</a:t>
            </a:r>
          </a:p>
          <a:p>
            <a:pPr marL="103967"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The Global Measles Rubella Laboratory Network laboratories report the number of samples received as well as the number of samples tested for IgM serology, as well as the number positive, negative and equivocal. </a:t>
            </a:r>
          </a:p>
          <a:p>
            <a:pPr marL="381213" lvl="1" indent="-103967">
              <a:buFont typeface="Arial" panose="020B0604020202020204" pitchFamily="34" charset="0"/>
              <a:buChar char="•"/>
            </a:pPr>
            <a:r>
              <a:rPr lang="en-US" sz="728" dirty="0">
                <a:latin typeface="+mj-lt"/>
                <a:cs typeface="Calibri" panose="020F0502020204030204" pitchFamily="34" charset="0"/>
              </a:rPr>
              <a:t>These aggregated data are collected to account for the inadequate linking between laboratory and epidemiological data in some countries.</a:t>
            </a:r>
          </a:p>
          <a:p>
            <a:pPr marL="381213" lvl="1" indent="-103967">
              <a:buFont typeface="Arial" panose="020B0604020202020204" pitchFamily="34" charset="0"/>
              <a:buChar char="•"/>
            </a:pPr>
            <a:r>
              <a:rPr lang="en-US" sz="728" dirty="0">
                <a:latin typeface="+mj-lt"/>
                <a:cs typeface="Calibri" panose="020F0502020204030204" pitchFamily="34" charset="0"/>
              </a:rPr>
              <a:t>Numbers of cases reported may differ from the number of samples tested positive for various reasons</a:t>
            </a:r>
          </a:p>
          <a:p>
            <a:pPr marL="658459" lvl="2" indent="-103967">
              <a:buFont typeface="Arial" panose="020B0604020202020204" pitchFamily="34" charset="0"/>
              <a:buChar char="•"/>
            </a:pPr>
            <a:r>
              <a:rPr lang="en-US" sz="728" dirty="0">
                <a:latin typeface="+mj-lt"/>
                <a:cs typeface="Calibri" panose="020F0502020204030204" pitchFamily="34" charset="0"/>
              </a:rPr>
              <a:t>Samples tested positive in a laboratory may not reported to the surveillance system</a:t>
            </a:r>
          </a:p>
          <a:p>
            <a:pPr marL="658459" lvl="2" indent="-103967">
              <a:buFont typeface="Arial" panose="020B0604020202020204" pitchFamily="34" charset="0"/>
              <a:buChar char="•"/>
            </a:pPr>
            <a:r>
              <a:rPr lang="en-US" sz="728" dirty="0">
                <a:latin typeface="+mj-lt"/>
                <a:cs typeface="Calibri" panose="020F0502020204030204" pitchFamily="34" charset="0"/>
              </a:rPr>
              <a:t>IgG screening results are inappropriately included in the surveillance database</a:t>
            </a:r>
          </a:p>
          <a:p>
            <a:pPr marL="658459" lvl="2" indent="-103967">
              <a:buFont typeface="Arial" panose="020B0604020202020204" pitchFamily="34" charset="0"/>
              <a:buChar char="•"/>
            </a:pPr>
            <a:r>
              <a:rPr lang="en-US" sz="728" dirty="0">
                <a:latin typeface="+mj-lt"/>
                <a:cs typeface="Calibri" panose="020F0502020204030204" pitchFamily="34" charset="0"/>
              </a:rPr>
              <a:t>Inconsistent reporting from laboratories.  </a:t>
            </a:r>
          </a:p>
          <a:p>
            <a:pPr marL="658459" lvl="2" indent="-103967">
              <a:buFont typeface="Arial" panose="020B0604020202020204" pitchFamily="34" charset="0"/>
              <a:buChar char="•"/>
            </a:pPr>
            <a:r>
              <a:rPr lang="en-US" sz="728" dirty="0">
                <a:latin typeface="+mj-lt"/>
                <a:cs typeface="Calibri" panose="020F0502020204030204" pitchFamily="34" charset="0"/>
              </a:rPr>
              <a:t>This is based on the number of SAMPLES tested, not the number of CASES tested. One case can have multiple samples being tested (e.g. different specimen types, repeat specimen collection based on timing of collection).</a:t>
            </a:r>
          </a:p>
          <a:p>
            <a:pPr marL="658459" lvl="2" indent="-103967">
              <a:buFont typeface="Arial" panose="020B0604020202020204" pitchFamily="34" charset="0"/>
              <a:buChar char="•"/>
            </a:pPr>
            <a:endParaRPr lang="en-US" sz="728" dirty="0">
              <a:latin typeface="+mj-lt"/>
              <a:cs typeface="Calibri" panose="020F0502020204030204" pitchFamily="34" charset="0"/>
            </a:endParaRPr>
          </a:p>
          <a:p>
            <a:pPr marL="0" indent="0">
              <a:buFont typeface="Arial" panose="020B0604020202020204" pitchFamily="34" charset="0"/>
              <a:buNone/>
            </a:pPr>
            <a:r>
              <a:rPr lang="en-US" sz="728" b="1" dirty="0">
                <a:latin typeface="+mj-lt"/>
                <a:cs typeface="Calibri" panose="020F0502020204030204" pitchFamily="34" charset="0"/>
              </a:rPr>
              <a:t>Limitations</a:t>
            </a:r>
          </a:p>
          <a:p>
            <a:pPr marL="103967" lvl="0" indent="-103967">
              <a:buFont typeface="Arial" panose="020B0604020202020204" pitchFamily="34" charset="0"/>
              <a:buChar char="•"/>
            </a:pPr>
            <a:r>
              <a:rPr lang="en-US" sz="728" dirty="0">
                <a:latin typeface="+mj-lt"/>
                <a:cs typeface="Calibri" panose="020F0502020204030204" pitchFamily="34" charset="0"/>
              </a:rPr>
              <a:t>Data are only from network laboratories</a:t>
            </a:r>
          </a:p>
          <a:p>
            <a:pPr marL="103967" lvl="0" indent="-103967">
              <a:buFont typeface="Arial" panose="020B0604020202020204" pitchFamily="34" charset="0"/>
              <a:buChar char="•"/>
            </a:pPr>
            <a:r>
              <a:rPr lang="en-US" sz="728" dirty="0">
                <a:latin typeface="+mj-lt"/>
                <a:cs typeface="Calibri" panose="020F0502020204030204" pitchFamily="34" charset="0"/>
              </a:rPr>
              <a:t>Non-network laboratories are not included</a:t>
            </a:r>
          </a:p>
          <a:p>
            <a:pPr marL="103967" lvl="0" indent="-103967">
              <a:buFont typeface="Arial" panose="020B0604020202020204" pitchFamily="34" charset="0"/>
              <a:buChar char="•"/>
            </a:pPr>
            <a:r>
              <a:rPr lang="en-US" sz="728" dirty="0">
                <a:latin typeface="+mj-lt"/>
                <a:cs typeface="Calibri" panose="020F0502020204030204" pitchFamily="34" charset="0"/>
              </a:rPr>
              <a:t>Some laboratories don’t report</a:t>
            </a:r>
          </a:p>
          <a:p>
            <a:pPr marL="103967" lvl="0" indent="-103967">
              <a:buFont typeface="Arial" panose="020B0604020202020204" pitchFamily="34" charset="0"/>
              <a:buChar char="•"/>
            </a:pPr>
            <a:r>
              <a:rPr lang="en-US" sz="728" dirty="0">
                <a:latin typeface="+mj-lt"/>
                <a:cs typeface="Calibri" panose="020F0502020204030204" pitchFamily="34" charset="0"/>
              </a:rPr>
              <a:t>IgG results are sometimes inappropriately reported</a:t>
            </a:r>
          </a:p>
          <a:p>
            <a:pPr marL="381213" lvl="1" indent="-103967">
              <a:buFont typeface="Arial" panose="020B0604020202020204" pitchFamily="34" charset="0"/>
              <a:buChar char="•"/>
            </a:pPr>
            <a:endParaRPr lang="en-US" sz="728" dirty="0">
              <a:latin typeface="+mj-lt"/>
              <a:cs typeface="Calibri" panose="020F0502020204030204" pitchFamily="34" charset="0"/>
            </a:endParaRPr>
          </a:p>
          <a:p>
            <a:pPr marL="381213" lvl="1" indent="-103967">
              <a:buFont typeface="Arial" panose="020B0604020202020204" pitchFamily="34" charset="0"/>
              <a:buChar char="•"/>
            </a:pPr>
            <a:endParaRPr lang="en-US" sz="728" dirty="0">
              <a:latin typeface="+mj-lt"/>
              <a:cs typeface="Calibri" panose="020F0502020204030204" pitchFamily="34" charset="0"/>
            </a:endParaRPr>
          </a:p>
          <a:p>
            <a:pPr>
              <a:lnSpc>
                <a:spcPct val="100000"/>
              </a:lnSpc>
              <a:spcBef>
                <a:spcPts val="0"/>
              </a:spcBef>
              <a:spcAft>
                <a:spcPts val="0"/>
              </a:spcAft>
            </a:pPr>
            <a:r>
              <a:rPr lang="en-US" sz="728" b="1" dirty="0">
                <a:latin typeface="+mj-lt"/>
                <a:cs typeface="Calibri" panose="020F0502020204030204" pitchFamily="34" charset="0"/>
              </a:rPr>
              <a:t>Genotyping Data</a:t>
            </a:r>
          </a:p>
          <a:p>
            <a:pPr>
              <a:lnSpc>
                <a:spcPct val="100000"/>
              </a:lnSpc>
              <a:spcBef>
                <a:spcPts val="0"/>
              </a:spcBef>
              <a:spcAft>
                <a:spcPts val="0"/>
              </a:spcAft>
            </a:pPr>
            <a:r>
              <a:rPr lang="en-US" sz="728" dirty="0">
                <a:latin typeface="+mj-lt"/>
                <a:cs typeface="Calibri" panose="020F0502020204030204" pitchFamily="34" charset="0"/>
              </a:rPr>
              <a:t>Genotyping data are obtained from the </a:t>
            </a:r>
            <a:r>
              <a:rPr lang="en-US" sz="728" dirty="0" err="1">
                <a:latin typeface="+mj-lt"/>
                <a:cs typeface="Calibri" panose="020F0502020204030204" pitchFamily="34" charset="0"/>
              </a:rPr>
              <a:t>MeaNS</a:t>
            </a:r>
            <a:r>
              <a:rPr lang="en-US" sz="728" dirty="0">
                <a:latin typeface="+mj-lt"/>
                <a:cs typeface="Calibri" panose="020F0502020204030204" pitchFamily="34" charset="0"/>
              </a:rPr>
              <a:t> (</a:t>
            </a:r>
            <a:r>
              <a:rPr lang="en-US" sz="728" u="sng" dirty="0">
                <a:latin typeface="+mj-lt"/>
                <a:cs typeface="Calibri" panose="020F0502020204030204" pitchFamily="34" charset="0"/>
                <a:hlinkClick r:id="rId2"/>
              </a:rPr>
              <a:t>www.who-measles.org</a:t>
            </a:r>
            <a:r>
              <a:rPr lang="en-US" sz="728" dirty="0">
                <a:latin typeface="+mj-lt"/>
                <a:cs typeface="Calibri" panose="020F0502020204030204" pitchFamily="34" charset="0"/>
              </a:rPr>
              <a:t>) and </a:t>
            </a:r>
            <a:r>
              <a:rPr lang="en-US" sz="728" dirty="0" err="1">
                <a:latin typeface="+mj-lt"/>
                <a:cs typeface="Calibri" panose="020F0502020204030204" pitchFamily="34" charset="0"/>
              </a:rPr>
              <a:t>RubeNS</a:t>
            </a:r>
            <a:r>
              <a:rPr lang="en-US" sz="728" dirty="0">
                <a:latin typeface="+mj-lt"/>
                <a:cs typeface="Calibri" panose="020F0502020204030204" pitchFamily="34" charset="0"/>
              </a:rPr>
              <a:t> (</a:t>
            </a:r>
            <a:r>
              <a:rPr lang="en-US" sz="728" u="sng" dirty="0">
                <a:latin typeface="+mj-lt"/>
                <a:cs typeface="Calibri" panose="020F0502020204030204" pitchFamily="34" charset="0"/>
                <a:hlinkClick r:id="rId3"/>
              </a:rPr>
              <a:t>www.who-rubella.org</a:t>
            </a:r>
            <a:r>
              <a:rPr lang="en-US" sz="728" dirty="0">
                <a:latin typeface="+mj-lt"/>
                <a:cs typeface="Calibri" panose="020F0502020204030204" pitchFamily="34" charset="0"/>
              </a:rPr>
              <a:t>). </a:t>
            </a:r>
          </a:p>
          <a:p>
            <a:pPr marL="0" indent="0">
              <a:lnSpc>
                <a:spcPct val="100000"/>
              </a:lnSpc>
              <a:spcBef>
                <a:spcPts val="0"/>
              </a:spcBef>
              <a:spcAft>
                <a:spcPts val="0"/>
              </a:spcAft>
              <a:buFont typeface="Arial" panose="020B0604020202020204" pitchFamily="34" charset="0"/>
              <a:buNone/>
            </a:pPr>
            <a:endParaRPr lang="en-US" sz="728" dirty="0">
              <a:latin typeface="+mj-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r>
              <a:rPr lang="en-US" sz="728" b="1" dirty="0">
                <a:latin typeface="+mj-lt"/>
                <a:cs typeface="Calibri" panose="020F0502020204030204" pitchFamily="34" charset="0"/>
              </a:rPr>
              <a:t>Limitations</a:t>
            </a:r>
          </a:p>
          <a:p>
            <a:pPr marL="103967" lvl="0" indent="-103967">
              <a:buFont typeface="Arial" panose="020B0604020202020204" pitchFamily="34" charset="0"/>
              <a:buChar char="•"/>
            </a:pPr>
            <a:r>
              <a:rPr lang="en-US" sz="728" dirty="0">
                <a:latin typeface="+mj-lt"/>
                <a:cs typeface="Calibri" panose="020F0502020204030204" pitchFamily="34" charset="0"/>
              </a:rPr>
              <a:t>Inadequate sample collection for genotyping challenges interpretation of the data</a:t>
            </a:r>
          </a:p>
          <a:p>
            <a:pPr marL="103967" lvl="0" indent="-103967">
              <a:buFont typeface="Arial" panose="020B0604020202020204" pitchFamily="34" charset="0"/>
              <a:buChar char="•"/>
            </a:pPr>
            <a:r>
              <a:rPr lang="en-US" sz="728" dirty="0">
                <a:latin typeface="+mj-lt"/>
                <a:cs typeface="Calibri" panose="020F0502020204030204" pitchFamily="34" charset="0"/>
              </a:rPr>
              <a:t>Underreporting</a:t>
            </a:r>
          </a:p>
          <a:p>
            <a:pPr marL="381213" lvl="1" indent="-103967">
              <a:buFont typeface="Arial" panose="020B0604020202020204" pitchFamily="34" charset="0"/>
              <a:buChar char="•"/>
            </a:pPr>
            <a:r>
              <a:rPr lang="en-US" sz="728" dirty="0">
                <a:latin typeface="+mj-lt"/>
                <a:cs typeface="Calibri" panose="020F0502020204030204" pitchFamily="34" charset="0"/>
              </a:rPr>
              <a:t>WHO recommends that Member States submit genotyping data to these databases, but it is not currently a requirement so there is underreporting</a:t>
            </a:r>
          </a:p>
          <a:p>
            <a:pPr marL="103967" lvl="0" indent="-103967">
              <a:buFont typeface="Arial" panose="020B0604020202020204" pitchFamily="34" charset="0"/>
              <a:buChar char="•"/>
            </a:pPr>
            <a:r>
              <a:rPr lang="en-US" sz="728" dirty="0">
                <a:latin typeface="+mj-lt"/>
                <a:cs typeface="Calibri" panose="020F0502020204030204" pitchFamily="34" charset="0"/>
              </a:rPr>
              <a:t>Genotype data can’t be linked to epidemiologic data at the global level</a:t>
            </a:r>
          </a:p>
        </p:txBody>
      </p:sp>
      <p:sp>
        <p:nvSpPr>
          <p:cNvPr id="17" name="TextBox 16">
            <a:extLst>
              <a:ext uri="{FF2B5EF4-FFF2-40B4-BE49-F238E27FC236}">
                <a16:creationId xmlns:a16="http://schemas.microsoft.com/office/drawing/2014/main" id="{070C9BD3-7E2F-4452-B5A1-F41D76716095}"/>
              </a:ext>
            </a:extLst>
          </p:cNvPr>
          <p:cNvSpPr txBox="1"/>
          <p:nvPr userDrawn="1"/>
        </p:nvSpPr>
        <p:spPr>
          <a:xfrm>
            <a:off x="637402" y="2544766"/>
            <a:ext cx="5458598" cy="4012958"/>
          </a:xfrm>
          <a:prstGeom prst="rect">
            <a:avLst/>
          </a:prstGeom>
          <a:noFill/>
        </p:spPr>
        <p:txBody>
          <a:bodyPr wrap="square">
            <a:spAutoFit/>
          </a:bodyPr>
          <a:lstStyle/>
          <a:p>
            <a:pPr>
              <a:lnSpc>
                <a:spcPct val="100000"/>
              </a:lnSpc>
              <a:spcBef>
                <a:spcPts val="0"/>
              </a:spcBef>
              <a:spcAft>
                <a:spcPts val="0"/>
              </a:spcAft>
            </a:pPr>
            <a:r>
              <a:rPr lang="en-US" sz="728" b="1" dirty="0">
                <a:latin typeface="+mj-lt"/>
                <a:cs typeface="Calibri" panose="020F0502020204030204" pitchFamily="34" charset="0"/>
              </a:rPr>
              <a:t>Epidemiologic Data: Case-based and/or Aggregate Reporting to WHO</a:t>
            </a:r>
          </a:p>
          <a:p>
            <a:pPr marL="103967"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Epidemiologic data comes from Member States in one of two forms</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Case-based data, which is our recommendation, is provided by most member states.  </a:t>
            </a:r>
            <a:br>
              <a:rPr lang="en-US" sz="728" dirty="0">
                <a:latin typeface="+mj-lt"/>
                <a:cs typeface="Calibri" panose="020F0502020204030204" pitchFamily="34" charset="0"/>
              </a:rPr>
            </a:br>
            <a:r>
              <a:rPr lang="en-US" sz="728" dirty="0">
                <a:latin typeface="+mj-lt"/>
                <a:cs typeface="Calibri" panose="020F0502020204030204" pitchFamily="34" charset="0"/>
              </a:rPr>
              <a:t>At WHO HQ, we collect a limited set of variables, including, age, date of onset, country reporting, 1</a:t>
            </a:r>
            <a:r>
              <a:rPr lang="en-US" sz="728" baseline="30000" dirty="0">
                <a:latin typeface="+mj-lt"/>
                <a:cs typeface="Calibri" panose="020F0502020204030204" pitchFamily="34" charset="0"/>
              </a:rPr>
              <a:t>st</a:t>
            </a:r>
            <a:r>
              <a:rPr lang="en-US" sz="728" dirty="0">
                <a:latin typeface="+mj-lt"/>
                <a:cs typeface="Calibri" panose="020F0502020204030204" pitchFamily="34" charset="0"/>
              </a:rPr>
              <a:t>/2</a:t>
            </a:r>
            <a:r>
              <a:rPr lang="en-US" sz="728" baseline="30000" dirty="0">
                <a:latin typeface="+mj-lt"/>
                <a:cs typeface="Calibri" panose="020F0502020204030204" pitchFamily="34" charset="0"/>
              </a:rPr>
              <a:t>nd</a:t>
            </a:r>
            <a:r>
              <a:rPr lang="en-US" sz="728" dirty="0">
                <a:latin typeface="+mj-lt"/>
                <a:cs typeface="Calibri" panose="020F0502020204030204" pitchFamily="34" charset="0"/>
              </a:rPr>
              <a:t> administrative unit of residence, vaccination status (by recall), date related to specimen collection/testing, and final classification. Regions might or might not collect more data than this. Often suspected cases with recent date of onset are not classified; however, at HQ we classify pending cases as clinically compatible and update the data if/when new data are provided to HQ.  For AFR, we classify all cases that are rubella IgM+ as rubella laboratory-confirmed cases.  </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Aggregated data on number of suspected, lab-confirmed, epi-linked, and clinically compatible cases of measles/rubella, by month/year of onset, and by subnational area (though some member states do not provide this level of disaggregation).  </a:t>
            </a:r>
          </a:p>
          <a:p>
            <a:pPr marL="658459" lvl="2"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Source for zero-reporting from some member-states though this is not a consistent process. </a:t>
            </a:r>
          </a:p>
          <a:p>
            <a:pPr marL="103967" lvl="0"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A few member states send us both case-based and aggregated data as they have two different surveillance systems in the country.  </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If both aggregate and case-based data are sent to HQ, numbers from aggregate surveillance are considered case counts for the country, while case-based data are used for the national slides to show age distribution, proportion vaccinated, and age-specific incidence.  </a:t>
            </a:r>
          </a:p>
          <a:p>
            <a:pPr marL="381213" lvl="1" indent="-103967">
              <a:lnSpc>
                <a:spcPct val="100000"/>
              </a:lnSpc>
              <a:spcBef>
                <a:spcPts val="0"/>
              </a:spcBef>
              <a:spcAft>
                <a:spcPts val="0"/>
              </a:spcAft>
              <a:buFont typeface="Wingdings" panose="05000000000000000000" pitchFamily="2" charset="2"/>
              <a:buChar char="§"/>
            </a:pPr>
            <a:endParaRPr lang="en-US" sz="728" dirty="0">
              <a:latin typeface="+mj-lt"/>
              <a:cs typeface="Calibri" panose="020F0502020204030204" pitchFamily="34" charset="0"/>
            </a:endParaRPr>
          </a:p>
          <a:p>
            <a:pPr marL="0" lvl="0" indent="0">
              <a:lnSpc>
                <a:spcPct val="100000"/>
              </a:lnSpc>
              <a:spcBef>
                <a:spcPts val="0"/>
              </a:spcBef>
              <a:spcAft>
                <a:spcPts val="0"/>
              </a:spcAft>
              <a:buFont typeface="Wingdings" panose="05000000000000000000" pitchFamily="2" charset="2"/>
              <a:buNone/>
            </a:pPr>
            <a:r>
              <a:rPr lang="en-US" sz="728" b="1" dirty="0">
                <a:latin typeface="+mj-lt"/>
                <a:cs typeface="Calibri" panose="020F0502020204030204" pitchFamily="34" charset="0"/>
              </a:rPr>
              <a:t>Limitations</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Reporting delays: It can take 2-3 months from the time a case is reported to public health in a member state to the time the data are provided to WHO HQ.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Some of this is due to normal reporting delays that are expected as it takes time to get information from a health center to Geneva based on reporting frequencies set by various levels</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We are working to decrease the delays in reporting.</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Underreporting/lack of reporting</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Case definitions for suspect, epidemiologically linked and clinically compatible cases may vary between countries.</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Completeness of the data reported to WHO is unknown</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For this monthly update, pending cases are considered measles clinically compatible.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These cases may later be discarded or confirmed based on laboratory testing in which case historical case counts may vary from one report to another.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This could lead to differences between the Global monthly report and Regional or National surveillance bulletins published by WHO Offices and National authorities.</a:t>
            </a:r>
          </a:p>
          <a:p>
            <a:pPr marL="0" indent="0">
              <a:lnSpc>
                <a:spcPct val="100000"/>
              </a:lnSpc>
              <a:spcBef>
                <a:spcPts val="0"/>
              </a:spcBef>
              <a:spcAft>
                <a:spcPts val="0"/>
              </a:spcAft>
              <a:buNone/>
            </a:pPr>
            <a:endParaRPr lang="en-US" sz="728" dirty="0">
              <a:latin typeface="+mj-lt"/>
              <a:cs typeface="Calibri" panose="020F0502020204030204" pitchFamily="34" charset="0"/>
            </a:endParaRPr>
          </a:p>
        </p:txBody>
      </p:sp>
    </p:spTree>
    <p:extLst>
      <p:ext uri="{BB962C8B-B14F-4D97-AF65-F5344CB8AC3E}">
        <p14:creationId xmlns:p14="http://schemas.microsoft.com/office/powerpoint/2010/main" val="30339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503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11897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9914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7167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dirty="0"/>
              <a:t>Caption text goes here if required</a:t>
            </a:r>
            <a:endParaRPr lang="en-GB" dirty="0"/>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59745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dirty="0"/>
              <a:t>Caption, if required, goes here</a:t>
            </a:r>
            <a:endParaRPr lang="en-GB" dirty="0"/>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dirty="0"/>
              <a:t>Caption, if required, goes here</a:t>
            </a:r>
            <a:endParaRPr lang="en-GB" dirty="0"/>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37999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42245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51707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20120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43471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489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Tree>
    <p:extLst>
      <p:ext uri="{BB962C8B-B14F-4D97-AF65-F5344CB8AC3E}">
        <p14:creationId xmlns:p14="http://schemas.microsoft.com/office/powerpoint/2010/main" val="38685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
        <p:nvSpPr>
          <p:cNvPr id="2" name="Rectangle 1">
            <a:extLst>
              <a:ext uri="{FF2B5EF4-FFF2-40B4-BE49-F238E27FC236}">
                <a16:creationId xmlns:a16="http://schemas.microsoft.com/office/drawing/2014/main" id="{822769BE-ADBE-4B60-918C-F0787B853D98}"/>
              </a:ext>
            </a:extLst>
          </p:cNvPr>
          <p:cNvSpPr/>
          <p:nvPr userDrawn="1"/>
        </p:nvSpPr>
        <p:spPr>
          <a:xfrm>
            <a:off x="575131" y="6370905"/>
            <a:ext cx="3685624" cy="260392"/>
          </a:xfrm>
          <a:prstGeom prst="rect">
            <a:avLst/>
          </a:prstGeom>
        </p:spPr>
        <p:txBody>
          <a:bodyPr wrap="none">
            <a:spAutoFit/>
          </a:bodyPr>
          <a:lstStyle/>
          <a:p>
            <a:r>
              <a:rPr lang="en-US" sz="1092" dirty="0"/>
              <a:t>(Switch to presentation mode if links are inactive</a:t>
            </a:r>
            <a:r>
              <a:rPr lang="en-US" sz="1092" baseline="0" dirty="0"/>
              <a:t>)</a:t>
            </a:r>
            <a:r>
              <a:rPr lang="en-US" sz="1092" dirty="0"/>
              <a:t> </a:t>
            </a:r>
          </a:p>
        </p:txBody>
      </p:sp>
      <p:sp>
        <p:nvSpPr>
          <p:cNvPr id="6" name="TextBox 5">
            <a:extLst>
              <a:ext uri="{FF2B5EF4-FFF2-40B4-BE49-F238E27FC236}">
                <a16:creationId xmlns:a16="http://schemas.microsoft.com/office/drawing/2014/main" id="{47C699CE-4D78-4141-BB7E-FA4B3A7C2B60}"/>
              </a:ext>
            </a:extLst>
          </p:cNvPr>
          <p:cNvSpPr txBox="1"/>
          <p:nvPr userDrawn="1"/>
        </p:nvSpPr>
        <p:spPr>
          <a:xfrm>
            <a:off x="724740" y="1863057"/>
            <a:ext cx="6462980" cy="3183820"/>
          </a:xfrm>
          <a:prstGeom prst="rect">
            <a:avLst/>
          </a:prstGeom>
          <a:noFill/>
        </p:spPr>
        <p:txBody>
          <a:bodyPr wrap="square" rtlCol="0">
            <a:spAutoFit/>
          </a:bodyPr>
          <a:lstStyle/>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AFR 		(Pages under migration)</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US" sz="1940" b="0" i="0" u="none" strike="noStrike" kern="1200" cap="none" spc="0" normalizeH="0" baseline="0" noProof="0" dirty="0">
                <a:ln>
                  <a:noFill/>
                </a:ln>
                <a:solidFill>
                  <a:prstClr val="black"/>
                </a:solidFill>
                <a:effectLst/>
                <a:uLnTx/>
                <a:uFillTx/>
                <a:latin typeface="Calibri"/>
                <a:ea typeface="+mn-ea"/>
                <a:cs typeface="Arial" charset="0"/>
              </a:rPr>
              <a:t>AMR:  		</a:t>
            </a:r>
            <a:r>
              <a:rPr kumimoji="0" lang="en-US" sz="1940" b="0" i="0" u="none" strike="noStrike" kern="1200" cap="none" spc="0" normalizeH="0" baseline="0" noProof="0" dirty="0">
                <a:ln>
                  <a:noFill/>
                </a:ln>
                <a:solidFill>
                  <a:prstClr val="black"/>
                </a:solidFill>
                <a:effectLst/>
                <a:uLnTx/>
                <a:uFillTx/>
                <a:latin typeface="Calibri"/>
                <a:ea typeface="+mn-ea"/>
                <a:cs typeface="Arial" charset="0"/>
                <a:hlinkClick r:id="rId2"/>
              </a:rPr>
              <a:t>Weekly bulletin</a:t>
            </a:r>
            <a:r>
              <a:rPr kumimoji="0" lang="en-US" sz="1940" b="0" i="0" u="none" strike="noStrike" kern="1200" cap="none" spc="0" normalizeH="0" baseline="0" noProof="0" dirty="0">
                <a:ln>
                  <a:noFill/>
                </a:ln>
                <a:solidFill>
                  <a:prstClr val="black"/>
                </a:solidFill>
                <a:effectLst/>
                <a:uLnTx/>
                <a:uFillTx/>
                <a:latin typeface="Calibri"/>
                <a:ea typeface="+mn-ea"/>
                <a:cs typeface="Arial" charset="0"/>
              </a:rPr>
              <a:t> (published every Friday)</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EMR: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3"/>
              </a:rPr>
              <a:t>Home page</a:t>
            </a:r>
            <a:endParaRPr kumimoji="0" lang="en-GB" sz="1940" b="0" i="0" u="none" strike="noStrike" kern="1200" cap="none" spc="0" normalizeH="0" baseline="0" noProof="0" dirty="0">
              <a:ln>
                <a:noFill/>
              </a:ln>
              <a:solidFill>
                <a:prstClr val="black"/>
              </a:solidFill>
              <a:effectLst/>
              <a:uLnTx/>
              <a:uFillTx/>
              <a:latin typeface="Calibri"/>
              <a:ea typeface="+mn-ea"/>
              <a:cs typeface="Arial" charset="0"/>
            </a:endParaRP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EUR : </a:t>
            </a:r>
            <a:r>
              <a:rPr kumimoji="0" lang="en-GB" sz="1940" b="1" i="0" u="none" strike="noStrike" kern="1200" cap="none" spc="0" normalizeH="0" baseline="0" noProof="0" dirty="0">
                <a:ln>
                  <a:noFill/>
                </a:ln>
                <a:solidFill>
                  <a:prstClr val="black"/>
                </a:solidFill>
                <a:effectLst/>
                <a:uLnTx/>
                <a:uFillTx/>
                <a:latin typeface="Calibri"/>
                <a:ea typeface="+mn-ea"/>
                <a:cs typeface="Arial" charset="0"/>
              </a:rPr>
              <a:t>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4"/>
              </a:rPr>
              <a:t>Periodical bulletin</a:t>
            </a: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 	</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SEAR:  		 (Pages under migration)</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WPR: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5"/>
              </a:rPr>
              <a:t>Monthly Bulletin</a:t>
            </a:r>
            <a:endParaRPr kumimoji="0" lang="en-GB" sz="1940" b="0" i="0" u="none" strike="noStrike" kern="1200" cap="none" spc="0" normalizeH="0" baseline="0" noProof="0" dirty="0">
              <a:ln>
                <a:noFill/>
              </a:ln>
              <a:solidFill>
                <a:prstClr val="black"/>
              </a:solidFill>
              <a:effectLst/>
              <a:uLnTx/>
              <a:uFillTx/>
              <a:latin typeface="Calibri"/>
              <a:ea typeface="+mn-ea"/>
              <a:cs typeface="Arial" charset="0"/>
            </a:endParaRPr>
          </a:p>
          <a:p>
            <a:pPr marL="1097885" marR="0" lvl="4" indent="0" algn="l" defTabSz="632398" rtl="0" eaLnBrk="1" fontAlgn="auto" latinLnBrk="0" hangingPunct="1">
              <a:lnSpc>
                <a:spcPct val="150000"/>
              </a:lnSpc>
              <a:spcBef>
                <a:spcPts val="0"/>
              </a:spcBef>
              <a:spcAft>
                <a:spcPts val="0"/>
              </a:spcAft>
              <a:buClrTx/>
              <a:buSzPct val="130000"/>
              <a:buFont typeface="Arial" pitchFamily="34" charset="0"/>
              <a:buNone/>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	</a:t>
            </a:r>
            <a:endParaRPr lang="en-US" sz="1698" dirty="0"/>
          </a:p>
        </p:txBody>
      </p:sp>
    </p:spTree>
    <p:extLst>
      <p:ext uri="{BB962C8B-B14F-4D97-AF65-F5344CB8AC3E}">
        <p14:creationId xmlns:p14="http://schemas.microsoft.com/office/powerpoint/2010/main" val="187420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34908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5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57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470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Dial-in Details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Topic</a:t>
            </a:r>
          </a:p>
          <a:p>
            <a:pPr lvl="1"/>
            <a:r>
              <a:rPr lang="en-GB" dirty="0"/>
              <a:t>Meeting title</a:t>
            </a:r>
          </a:p>
          <a:p>
            <a:pPr lvl="1"/>
            <a:endParaRPr lang="en-GB" dirty="0"/>
          </a:p>
          <a:p>
            <a:pPr lvl="0"/>
            <a:r>
              <a:rPr lang="en-GB" dirty="0"/>
              <a:t>Time</a:t>
            </a:r>
          </a:p>
          <a:p>
            <a:pPr lvl="1"/>
            <a:r>
              <a:rPr lang="en-GB" dirty="0"/>
              <a:t>MMM DD, YYYY</a:t>
            </a:r>
          </a:p>
          <a:p>
            <a:pPr lvl="1"/>
            <a:r>
              <a:rPr lang="en-GB" dirty="0"/>
              <a:t>04:00 PM CET/10:00 AM ET</a:t>
            </a:r>
          </a:p>
          <a:p>
            <a:pPr lvl="1"/>
            <a:endParaRPr lang="en-GB" dirty="0"/>
          </a:p>
          <a:p>
            <a:pPr lvl="0"/>
            <a:r>
              <a:rPr lang="en-GB" dirty="0"/>
              <a:t>Estimated call length</a:t>
            </a:r>
          </a:p>
          <a:p>
            <a:pPr lvl="1"/>
            <a:r>
              <a:rPr lang="en-GB" dirty="0"/>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Join Zoom meeting</a:t>
            </a:r>
          </a:p>
          <a:p>
            <a:pPr lvl="1"/>
            <a:r>
              <a:rPr lang="en-GB" dirty="0"/>
              <a:t>Https://</a:t>
            </a:r>
            <a:r>
              <a:rPr lang="en-GB" dirty="0" err="1"/>
              <a:t>zoom.us</a:t>
            </a:r>
            <a:r>
              <a:rPr lang="en-GB" dirty="0"/>
              <a:t>/#/########</a:t>
            </a:r>
          </a:p>
          <a:p>
            <a:pPr lvl="1"/>
            <a:endParaRPr lang="en-GB" dirty="0"/>
          </a:p>
          <a:p>
            <a:pPr lvl="0"/>
            <a:r>
              <a:rPr lang="en-GB" dirty="0"/>
              <a:t>Meeting ID</a:t>
            </a:r>
          </a:p>
          <a:p>
            <a:pPr lvl="1"/>
            <a:r>
              <a:rPr lang="en-GB" dirty="0"/>
              <a:t>985 717 469</a:t>
            </a:r>
          </a:p>
          <a:p>
            <a:pPr lvl="0"/>
            <a:r>
              <a:rPr lang="en-GB" dirty="0"/>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dirty="0"/>
              <a:t>+ 00000000000, 00000000000# US (New York)</a:t>
            </a:r>
          </a:p>
          <a:p>
            <a:pPr lvl="0"/>
            <a:r>
              <a:rPr lang="en-GB" dirty="0"/>
              <a:t>Dial by your location </a:t>
            </a:r>
          </a:p>
          <a:p>
            <a:pPr lvl="1"/>
            <a:r>
              <a:rPr lang="en-GB" dirty="0"/>
              <a:t>+0 000 000 0000 US (New York)</a:t>
            </a:r>
            <a:br>
              <a:rPr lang="en-GB" dirty="0"/>
            </a:br>
            <a:r>
              <a:rPr lang="en-GB" dirty="0"/>
              <a:t>+ 0 000 000 0000 (Switzerland)</a:t>
            </a:r>
          </a:p>
          <a:p>
            <a:pPr lvl="0"/>
            <a:r>
              <a:rPr lang="en-GB" dirty="0"/>
              <a:t>Find your local number</a:t>
            </a:r>
          </a:p>
          <a:p>
            <a:pPr lvl="1"/>
            <a:r>
              <a:rPr lang="en-GB" dirty="0"/>
              <a:t>https://</a:t>
            </a:r>
            <a:r>
              <a:rPr lang="en-GB" dirty="0" err="1"/>
              <a:t>zoom.us</a:t>
            </a:r>
            <a:r>
              <a:rPr lang="en-GB" dirty="0"/>
              <a:t>/#/########</a:t>
            </a:r>
          </a:p>
        </p:txBody>
      </p:sp>
    </p:spTree>
    <p:extLst>
      <p:ext uri="{BB962C8B-B14F-4D97-AF65-F5344CB8AC3E}">
        <p14:creationId xmlns:p14="http://schemas.microsoft.com/office/powerpoint/2010/main" val="166635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4600164"/>
              </p:ext>
            </p:extLst>
          </p:nvPr>
        </p:nvGraphicFramePr>
        <p:xfrm>
          <a:off x="577221" y="2730107"/>
          <a:ext cx="11036723"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78503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559411087"/>
              </p:ext>
            </p:extLst>
          </p:nvPr>
        </p:nvGraphicFramePr>
        <p:xfrm>
          <a:off x="577222" y="2730107"/>
          <a:ext cx="11036928"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686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262011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892516804"/>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410928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191337560"/>
              </p:ext>
            </p:extLst>
          </p:nvPr>
        </p:nvGraphicFramePr>
        <p:xfrm>
          <a:off x="577222" y="2730107"/>
          <a:ext cx="11036723"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299896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08638266"/>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Delivery Timeline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0175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Table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0538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4834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dirty="0"/>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dirty="0"/>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5024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Infographic</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19512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Tree>
    <p:extLst>
      <p:ext uri="{BB962C8B-B14F-4D97-AF65-F5344CB8AC3E}">
        <p14:creationId xmlns:p14="http://schemas.microsoft.com/office/powerpoint/2010/main" val="184056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287548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dirty="0"/>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dirty="0"/>
              <a:t>Iconography with text multi-column</a:t>
            </a:r>
            <a:endParaRPr lang="en-GB" dirty="0"/>
          </a:p>
        </p:txBody>
      </p:sp>
    </p:spTree>
    <p:extLst>
      <p:ext uri="{BB962C8B-B14F-4D97-AF65-F5344CB8AC3E}">
        <p14:creationId xmlns:p14="http://schemas.microsoft.com/office/powerpoint/2010/main" val="3700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33913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dirty="0"/>
              <a:t>Iconography with text multi-column</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109268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24177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71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x5+1</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0724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2190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5986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dirty="0"/>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dirty="0" err="1"/>
              <a:t>x.xm</a:t>
            </a:r>
            <a:endParaRPr lang="en-US" dirty="0"/>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36359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dirty="0"/>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8366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Tree>
    <p:extLst>
      <p:ext uri="{BB962C8B-B14F-4D97-AF65-F5344CB8AC3E}">
        <p14:creationId xmlns:p14="http://schemas.microsoft.com/office/powerpoint/2010/main" val="29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314982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390242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934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0648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dirty="0"/>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19089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940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Tree>
    <p:extLst>
      <p:ext uri="{BB962C8B-B14F-4D97-AF65-F5344CB8AC3E}">
        <p14:creationId xmlns:p14="http://schemas.microsoft.com/office/powerpoint/2010/main" val="173810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4114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endParaRPr lang="en-GB" spc="3"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1615698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26" y="537197"/>
            <a:ext cx="11281849" cy="373307"/>
          </a:xfrm>
        </p:spPr>
        <p:txBody>
          <a:bodyPr/>
          <a:lstStyle/>
          <a:p>
            <a:pPr>
              <a:lnSpc>
                <a:spcPct val="100000"/>
              </a:lnSpc>
              <a:spcBef>
                <a:spcPts val="0"/>
              </a:spcBef>
            </a:pPr>
            <a:r>
              <a:rPr sz="2426">
                <a:solidFill>
                  <a:srgbClr val="000000">
                    <a:alpha val="100000"/>
                  </a:srgbClr>
                </a:solidFill>
                <a:latin typeface="Poppins SemiBold"/>
                <a:cs typeface="Poppins SemiBold"/>
                <a:sym typeface="Poppins SemiBold"/>
              </a:rPr>
              <a:t>Measles case distribution by month and WHO Region (2017-2021)</a:t>
            </a:r>
          </a:p>
        </p:txBody>
      </p:sp>
      <p:grpSp>
        <p:nvGrpSpPr>
          <p:cNvPr id="3" name="Group 2"/>
          <p:cNvGrpSpPr/>
          <p:nvPr/>
        </p:nvGrpSpPr>
        <p:grpSpPr>
          <a:xfrm>
            <a:off x="444022" y="1164435"/>
            <a:ext cx="11089860" cy="4990437"/>
            <a:chOff x="731520" y="1920240"/>
            <a:chExt cx="18288000" cy="8229600"/>
          </a:xfrm>
        </p:grpSpPr>
        <p:sp>
          <p:nvSpPr>
            <p:cNvPr id="4" name="rc3"/>
            <p:cNvSpPr/>
            <p:nvPr/>
          </p:nvSpPr>
          <p:spPr>
            <a:xfrm>
              <a:off x="731520" y="1920240"/>
              <a:ext cx="18288000" cy="8229600"/>
            </a:xfrm>
            <a:prstGeom prst="rect">
              <a:avLst/>
            </a:prstGeom>
            <a:solidFill>
              <a:srgbClr val="FFFFFF">
                <a:alpha val="100000"/>
              </a:srgbClr>
            </a:solidFill>
            <a:ln w="9525" cap="rnd">
              <a:solidFill>
                <a:srgbClr val="FFFFFF">
                  <a:alpha val="100000"/>
                </a:srgbClr>
              </a:solidFill>
              <a:prstDash val="solid"/>
              <a:round/>
            </a:ln>
          </p:spPr>
          <p:txBody>
            <a:bodyPr/>
            <a:lstStyle/>
            <a:p>
              <a:pPr defTabSz="554492"/>
              <a:endParaRPr sz="1092">
                <a:solidFill>
                  <a:srgbClr val="000000"/>
                </a:solidFill>
                <a:latin typeface="Poppins"/>
              </a:endParaRPr>
            </a:p>
          </p:txBody>
        </p:sp>
        <p:sp>
          <p:nvSpPr>
            <p:cNvPr id="5" name="rc4"/>
            <p:cNvSpPr/>
            <p:nvPr/>
          </p:nvSpPr>
          <p:spPr>
            <a:xfrm>
              <a:off x="731520" y="1920240"/>
              <a:ext cx="18288000" cy="8229600"/>
            </a:xfrm>
            <a:prstGeom prst="rect">
              <a:avLst/>
            </a:prstGeom>
            <a:solidFill>
              <a:srgbClr val="FFFFFF">
                <a:alpha val="100000"/>
              </a:srgbClr>
            </a:solidFill>
            <a:ln w="13550" cap="rnd">
              <a:solidFill>
                <a:srgbClr val="FFFFFF">
                  <a:alpha val="100000"/>
                </a:srgbClr>
              </a:solidFill>
              <a:prstDash val="solid"/>
              <a:round/>
            </a:ln>
          </p:spPr>
          <p:txBody>
            <a:bodyPr/>
            <a:lstStyle/>
            <a:p>
              <a:pPr defTabSz="554492"/>
              <a:endParaRPr sz="1092">
                <a:solidFill>
                  <a:srgbClr val="000000"/>
                </a:solidFill>
                <a:latin typeface="Poppins"/>
              </a:endParaRPr>
            </a:p>
          </p:txBody>
        </p:sp>
        <p:sp>
          <p:nvSpPr>
            <p:cNvPr id="6" name="rc5"/>
            <p:cNvSpPr/>
            <p:nvPr/>
          </p:nvSpPr>
          <p:spPr>
            <a:xfrm>
              <a:off x="1690070"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7" name="pl6"/>
            <p:cNvSpPr/>
            <p:nvPr/>
          </p:nvSpPr>
          <p:spPr>
            <a:xfrm>
              <a:off x="1690070"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8" name="pl7"/>
            <p:cNvSpPr/>
            <p:nvPr/>
          </p:nvSpPr>
          <p:spPr>
            <a:xfrm>
              <a:off x="1690070"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 name="pl8"/>
            <p:cNvSpPr/>
            <p:nvPr/>
          </p:nvSpPr>
          <p:spPr>
            <a:xfrm>
              <a:off x="1690070"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0" name="pl9"/>
            <p:cNvSpPr/>
            <p:nvPr/>
          </p:nvSpPr>
          <p:spPr>
            <a:xfrm>
              <a:off x="1690070"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1" name="pl10"/>
            <p:cNvSpPr/>
            <p:nvPr/>
          </p:nvSpPr>
          <p:spPr>
            <a:xfrm>
              <a:off x="1690070"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2" name="pl11"/>
            <p:cNvSpPr/>
            <p:nvPr/>
          </p:nvSpPr>
          <p:spPr>
            <a:xfrm>
              <a:off x="1690070"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3" name="rc12"/>
            <p:cNvSpPr/>
            <p:nvPr/>
          </p:nvSpPr>
          <p:spPr>
            <a:xfrm>
              <a:off x="1729226" y="8698950"/>
              <a:ext cx="234939" cy="15836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4" name="rc13"/>
            <p:cNvSpPr/>
            <p:nvPr/>
          </p:nvSpPr>
          <p:spPr>
            <a:xfrm>
              <a:off x="1990269" y="8630494"/>
              <a:ext cx="234939" cy="14352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5" name="rc14"/>
            <p:cNvSpPr/>
            <p:nvPr/>
          </p:nvSpPr>
          <p:spPr>
            <a:xfrm>
              <a:off x="2251313" y="8191350"/>
              <a:ext cx="234939" cy="180017"/>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6" name="rc15"/>
            <p:cNvSpPr/>
            <p:nvPr/>
          </p:nvSpPr>
          <p:spPr>
            <a:xfrm>
              <a:off x="2512356" y="8354500"/>
              <a:ext cx="234939" cy="11703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7" name="rc16"/>
            <p:cNvSpPr/>
            <p:nvPr/>
          </p:nvSpPr>
          <p:spPr>
            <a:xfrm>
              <a:off x="2773400" y="8489242"/>
              <a:ext cx="234939" cy="10006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 name="rc17"/>
            <p:cNvSpPr/>
            <p:nvPr/>
          </p:nvSpPr>
          <p:spPr>
            <a:xfrm>
              <a:off x="3034443" y="8698407"/>
              <a:ext cx="234939" cy="9168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9" name="rc18"/>
            <p:cNvSpPr/>
            <p:nvPr/>
          </p:nvSpPr>
          <p:spPr>
            <a:xfrm>
              <a:off x="3295486" y="8795716"/>
              <a:ext cx="234939" cy="7274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0" name="rc19"/>
            <p:cNvSpPr/>
            <p:nvPr/>
          </p:nvSpPr>
          <p:spPr>
            <a:xfrm>
              <a:off x="3556530" y="8856478"/>
              <a:ext cx="234939" cy="6968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1" name="rc20"/>
            <p:cNvSpPr/>
            <p:nvPr/>
          </p:nvSpPr>
          <p:spPr>
            <a:xfrm>
              <a:off x="3817573" y="8901161"/>
              <a:ext cx="234939" cy="7491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2" name="rc21"/>
            <p:cNvSpPr/>
            <p:nvPr/>
          </p:nvSpPr>
          <p:spPr>
            <a:xfrm>
              <a:off x="4078616" y="8852285"/>
              <a:ext cx="234939" cy="83597"/>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3" name="rc22"/>
            <p:cNvSpPr/>
            <p:nvPr/>
          </p:nvSpPr>
          <p:spPr>
            <a:xfrm>
              <a:off x="4339660" y="8726175"/>
              <a:ext cx="234939" cy="6485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4" name="rc23"/>
            <p:cNvSpPr/>
            <p:nvPr/>
          </p:nvSpPr>
          <p:spPr>
            <a:xfrm>
              <a:off x="4600703" y="8681392"/>
              <a:ext cx="234939" cy="6885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5" name="rc24"/>
            <p:cNvSpPr/>
            <p:nvPr/>
          </p:nvSpPr>
          <p:spPr>
            <a:xfrm>
              <a:off x="1729226" y="8857316"/>
              <a:ext cx="234939" cy="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6" name="rc25"/>
            <p:cNvSpPr/>
            <p:nvPr/>
          </p:nvSpPr>
          <p:spPr>
            <a:xfrm>
              <a:off x="1990269" y="8774015"/>
              <a:ext cx="234939" cy="34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 name="rc26"/>
            <p:cNvSpPr/>
            <p:nvPr/>
          </p:nvSpPr>
          <p:spPr>
            <a:xfrm>
              <a:off x="2251313" y="8371368"/>
              <a:ext cx="234939" cy="83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 name="rc27"/>
            <p:cNvSpPr/>
            <p:nvPr/>
          </p:nvSpPr>
          <p:spPr>
            <a:xfrm>
              <a:off x="2512356" y="8471536"/>
              <a:ext cx="234939" cy="64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9" name="rc28"/>
            <p:cNvSpPr/>
            <p:nvPr/>
          </p:nvSpPr>
          <p:spPr>
            <a:xfrm>
              <a:off x="2773400" y="8589312"/>
              <a:ext cx="234939" cy="24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0" name="rc29"/>
            <p:cNvSpPr/>
            <p:nvPr/>
          </p:nvSpPr>
          <p:spPr>
            <a:xfrm>
              <a:off x="3034443" y="8790093"/>
              <a:ext cx="234939" cy="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1" name="rc30"/>
            <p:cNvSpPr/>
            <p:nvPr/>
          </p:nvSpPr>
          <p:spPr>
            <a:xfrm>
              <a:off x="3295486" y="8868462"/>
              <a:ext cx="234939" cy="24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2" name="rc31"/>
            <p:cNvSpPr/>
            <p:nvPr/>
          </p:nvSpPr>
          <p:spPr>
            <a:xfrm>
              <a:off x="3556530" y="8926166"/>
              <a:ext cx="234939" cy="207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3" name="rc32"/>
            <p:cNvSpPr/>
            <p:nvPr/>
          </p:nvSpPr>
          <p:spPr>
            <a:xfrm>
              <a:off x="3817573" y="8976078"/>
              <a:ext cx="234939" cy="1242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4" name="rc33"/>
            <p:cNvSpPr/>
            <p:nvPr/>
          </p:nvSpPr>
          <p:spPr>
            <a:xfrm>
              <a:off x="4078616" y="8935882"/>
              <a:ext cx="234939" cy="1040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 name="rc34"/>
            <p:cNvSpPr/>
            <p:nvPr/>
          </p:nvSpPr>
          <p:spPr>
            <a:xfrm>
              <a:off x="4339660" y="8791030"/>
              <a:ext cx="234939" cy="577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 name="rc35"/>
            <p:cNvSpPr/>
            <p:nvPr/>
          </p:nvSpPr>
          <p:spPr>
            <a:xfrm>
              <a:off x="4600703" y="8750243"/>
              <a:ext cx="234939" cy="10209"/>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7" name="rc36"/>
            <p:cNvSpPr/>
            <p:nvPr/>
          </p:nvSpPr>
          <p:spPr>
            <a:xfrm>
              <a:off x="1729226" y="8857316"/>
              <a:ext cx="234939" cy="112893"/>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8" name="rc37"/>
            <p:cNvSpPr/>
            <p:nvPr/>
          </p:nvSpPr>
          <p:spPr>
            <a:xfrm>
              <a:off x="1990269" y="8774360"/>
              <a:ext cx="234939" cy="12364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9" name="rc38"/>
            <p:cNvSpPr/>
            <p:nvPr/>
          </p:nvSpPr>
          <p:spPr>
            <a:xfrm>
              <a:off x="2251313" y="8372206"/>
              <a:ext cx="234939" cy="158365"/>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0" name="rc39"/>
            <p:cNvSpPr/>
            <p:nvPr/>
          </p:nvSpPr>
          <p:spPr>
            <a:xfrm>
              <a:off x="2512356" y="8472177"/>
              <a:ext cx="234939" cy="18919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1" name="rc40"/>
            <p:cNvSpPr/>
            <p:nvPr/>
          </p:nvSpPr>
          <p:spPr>
            <a:xfrm>
              <a:off x="2773400" y="8589559"/>
              <a:ext cx="234939" cy="21020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2" name="rc41"/>
            <p:cNvSpPr/>
            <p:nvPr/>
          </p:nvSpPr>
          <p:spPr>
            <a:xfrm>
              <a:off x="3034443" y="8790093"/>
              <a:ext cx="234939" cy="17636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3" name="rc42"/>
            <p:cNvSpPr/>
            <p:nvPr/>
          </p:nvSpPr>
          <p:spPr>
            <a:xfrm>
              <a:off x="3295486" y="8868709"/>
              <a:ext cx="234939" cy="152842"/>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4" name="rc43"/>
            <p:cNvSpPr/>
            <p:nvPr/>
          </p:nvSpPr>
          <p:spPr>
            <a:xfrm>
              <a:off x="3556530" y="8928238"/>
              <a:ext cx="234939" cy="119156"/>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5" name="rc44"/>
            <p:cNvSpPr/>
            <p:nvPr/>
          </p:nvSpPr>
          <p:spPr>
            <a:xfrm>
              <a:off x="3817573" y="8988507"/>
              <a:ext cx="234939" cy="9513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6" name="rc45"/>
            <p:cNvSpPr/>
            <p:nvPr/>
          </p:nvSpPr>
          <p:spPr>
            <a:xfrm>
              <a:off x="4078616" y="8946289"/>
              <a:ext cx="234939" cy="14795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7" name="rc46"/>
            <p:cNvSpPr/>
            <p:nvPr/>
          </p:nvSpPr>
          <p:spPr>
            <a:xfrm>
              <a:off x="4339660" y="8796801"/>
              <a:ext cx="234939" cy="14978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8" name="rc47"/>
            <p:cNvSpPr/>
            <p:nvPr/>
          </p:nvSpPr>
          <p:spPr>
            <a:xfrm>
              <a:off x="4600703" y="8760452"/>
              <a:ext cx="234939" cy="14647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9" name="rc48"/>
            <p:cNvSpPr/>
            <p:nvPr/>
          </p:nvSpPr>
          <p:spPr>
            <a:xfrm>
              <a:off x="1729226" y="8970209"/>
              <a:ext cx="234939" cy="7013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0" name="rc49"/>
            <p:cNvSpPr/>
            <p:nvPr/>
          </p:nvSpPr>
          <p:spPr>
            <a:xfrm>
              <a:off x="1990269" y="8898005"/>
              <a:ext cx="234939" cy="92376"/>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1" name="rc50"/>
            <p:cNvSpPr/>
            <p:nvPr/>
          </p:nvSpPr>
          <p:spPr>
            <a:xfrm>
              <a:off x="2251313" y="8530572"/>
              <a:ext cx="234939" cy="148156"/>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2" name="rc51"/>
            <p:cNvSpPr/>
            <p:nvPr/>
          </p:nvSpPr>
          <p:spPr>
            <a:xfrm>
              <a:off x="2512356" y="8661368"/>
              <a:ext cx="234939" cy="14228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3" name="rc52"/>
            <p:cNvSpPr/>
            <p:nvPr/>
          </p:nvSpPr>
          <p:spPr>
            <a:xfrm>
              <a:off x="2773400" y="8799760"/>
              <a:ext cx="234939" cy="14401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4" name="rc53"/>
            <p:cNvSpPr/>
            <p:nvPr/>
          </p:nvSpPr>
          <p:spPr>
            <a:xfrm>
              <a:off x="3034443" y="8966461"/>
              <a:ext cx="234939" cy="12685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5" name="rc54"/>
            <p:cNvSpPr/>
            <p:nvPr/>
          </p:nvSpPr>
          <p:spPr>
            <a:xfrm>
              <a:off x="3295486" y="9021551"/>
              <a:ext cx="234939" cy="11151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6" name="rc55"/>
            <p:cNvSpPr/>
            <p:nvPr/>
          </p:nvSpPr>
          <p:spPr>
            <a:xfrm>
              <a:off x="3556530" y="9047395"/>
              <a:ext cx="234939" cy="6248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7" name="rc56"/>
            <p:cNvSpPr/>
            <p:nvPr/>
          </p:nvSpPr>
          <p:spPr>
            <a:xfrm>
              <a:off x="3817573" y="9083645"/>
              <a:ext cx="234939" cy="4754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8" name="rc57"/>
            <p:cNvSpPr/>
            <p:nvPr/>
          </p:nvSpPr>
          <p:spPr>
            <a:xfrm>
              <a:off x="4078616" y="9094248"/>
              <a:ext cx="234939" cy="65496"/>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9" name="rc58"/>
            <p:cNvSpPr/>
            <p:nvPr/>
          </p:nvSpPr>
          <p:spPr>
            <a:xfrm>
              <a:off x="4339660" y="8946585"/>
              <a:ext cx="234939" cy="11600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60" name="rc59"/>
            <p:cNvSpPr/>
            <p:nvPr/>
          </p:nvSpPr>
          <p:spPr>
            <a:xfrm>
              <a:off x="4600703" y="8906932"/>
              <a:ext cx="234939" cy="1491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61" name="rc60"/>
            <p:cNvSpPr/>
            <p:nvPr/>
          </p:nvSpPr>
          <p:spPr>
            <a:xfrm>
              <a:off x="1729226" y="9040342"/>
              <a:ext cx="234939" cy="26913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2" name="rc61"/>
            <p:cNvSpPr/>
            <p:nvPr/>
          </p:nvSpPr>
          <p:spPr>
            <a:xfrm>
              <a:off x="1990269" y="8990381"/>
              <a:ext cx="234939" cy="31318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3" name="rc62"/>
            <p:cNvSpPr/>
            <p:nvPr/>
          </p:nvSpPr>
          <p:spPr>
            <a:xfrm>
              <a:off x="2251313" y="8678729"/>
              <a:ext cx="234939" cy="59484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4" name="rc63"/>
            <p:cNvSpPr/>
            <p:nvPr/>
          </p:nvSpPr>
          <p:spPr>
            <a:xfrm>
              <a:off x="2512356" y="8803656"/>
              <a:ext cx="234939" cy="48382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5" name="rc64"/>
            <p:cNvSpPr/>
            <p:nvPr/>
          </p:nvSpPr>
          <p:spPr>
            <a:xfrm>
              <a:off x="2773400" y="8943774"/>
              <a:ext cx="234939" cy="34864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6" name="rc65"/>
            <p:cNvSpPr/>
            <p:nvPr/>
          </p:nvSpPr>
          <p:spPr>
            <a:xfrm>
              <a:off x="3034443" y="9093311"/>
              <a:ext cx="234939" cy="21478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7" name="rc66"/>
            <p:cNvSpPr/>
            <p:nvPr/>
          </p:nvSpPr>
          <p:spPr>
            <a:xfrm>
              <a:off x="3295486" y="9133063"/>
              <a:ext cx="234939" cy="17681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8" name="rc67"/>
            <p:cNvSpPr/>
            <p:nvPr/>
          </p:nvSpPr>
          <p:spPr>
            <a:xfrm>
              <a:off x="3556530" y="9109883"/>
              <a:ext cx="234939" cy="20245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9" name="rc68"/>
            <p:cNvSpPr/>
            <p:nvPr/>
          </p:nvSpPr>
          <p:spPr>
            <a:xfrm>
              <a:off x="3817573" y="9131189"/>
              <a:ext cx="234939" cy="17888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70" name="rc69"/>
            <p:cNvSpPr/>
            <p:nvPr/>
          </p:nvSpPr>
          <p:spPr>
            <a:xfrm>
              <a:off x="4078616" y="9159745"/>
              <a:ext cx="234939" cy="15190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71" name="rc70"/>
            <p:cNvSpPr/>
            <p:nvPr/>
          </p:nvSpPr>
          <p:spPr>
            <a:xfrm>
              <a:off x="4339660" y="9062585"/>
              <a:ext cx="234939" cy="243442"/>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72" name="rc71"/>
            <p:cNvSpPr/>
            <p:nvPr/>
          </p:nvSpPr>
          <p:spPr>
            <a:xfrm>
              <a:off x="4600703" y="9056075"/>
              <a:ext cx="234939" cy="24704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73" name="rc72"/>
            <p:cNvSpPr/>
            <p:nvPr/>
          </p:nvSpPr>
          <p:spPr>
            <a:xfrm>
              <a:off x="1729226" y="9309480"/>
              <a:ext cx="234939" cy="3837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4" name="rc73"/>
            <p:cNvSpPr/>
            <p:nvPr/>
          </p:nvSpPr>
          <p:spPr>
            <a:xfrm>
              <a:off x="1990269" y="9303562"/>
              <a:ext cx="234939" cy="4428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5" name="rc74"/>
            <p:cNvSpPr/>
            <p:nvPr/>
          </p:nvSpPr>
          <p:spPr>
            <a:xfrm>
              <a:off x="2251313" y="9273575"/>
              <a:ext cx="234939" cy="7427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6" name="rc75"/>
            <p:cNvSpPr/>
            <p:nvPr/>
          </p:nvSpPr>
          <p:spPr>
            <a:xfrm>
              <a:off x="2512356" y="9287484"/>
              <a:ext cx="234939" cy="6036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7" name="rc76"/>
            <p:cNvSpPr/>
            <p:nvPr/>
          </p:nvSpPr>
          <p:spPr>
            <a:xfrm>
              <a:off x="2773400" y="9292416"/>
              <a:ext cx="234939" cy="5543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8" name="rc77"/>
            <p:cNvSpPr/>
            <p:nvPr/>
          </p:nvSpPr>
          <p:spPr>
            <a:xfrm>
              <a:off x="3034443" y="9308099"/>
              <a:ext cx="234939" cy="3975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9" name="rc78"/>
            <p:cNvSpPr/>
            <p:nvPr/>
          </p:nvSpPr>
          <p:spPr>
            <a:xfrm>
              <a:off x="3295486" y="9309875"/>
              <a:ext cx="234939" cy="3797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0" name="rc79"/>
            <p:cNvSpPr/>
            <p:nvPr/>
          </p:nvSpPr>
          <p:spPr>
            <a:xfrm>
              <a:off x="3556530" y="9312341"/>
              <a:ext cx="234939" cy="3551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1" name="rc80"/>
            <p:cNvSpPr/>
            <p:nvPr/>
          </p:nvSpPr>
          <p:spPr>
            <a:xfrm>
              <a:off x="3817573" y="9310072"/>
              <a:ext cx="234939" cy="37778"/>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2" name="rc81"/>
            <p:cNvSpPr/>
            <p:nvPr/>
          </p:nvSpPr>
          <p:spPr>
            <a:xfrm>
              <a:off x="4078616" y="9311650"/>
              <a:ext cx="234939" cy="3620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3" name="rc82"/>
            <p:cNvSpPr/>
            <p:nvPr/>
          </p:nvSpPr>
          <p:spPr>
            <a:xfrm>
              <a:off x="4339660" y="9306028"/>
              <a:ext cx="234939" cy="41823"/>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4" name="rc83"/>
            <p:cNvSpPr/>
            <p:nvPr/>
          </p:nvSpPr>
          <p:spPr>
            <a:xfrm>
              <a:off x="4600703" y="9303118"/>
              <a:ext cx="234939" cy="44733"/>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5" name="pg84"/>
            <p:cNvSpPr/>
            <p:nvPr/>
          </p:nvSpPr>
          <p:spPr>
            <a:xfrm>
              <a:off x="2103001" y="2482994"/>
              <a:ext cx="2358866" cy="374653"/>
            </a:xfrm>
            <a:custGeom>
              <a:avLst/>
              <a:gdLst/>
              <a:ahLst/>
              <a:cxnLst/>
              <a:rect l="0" t="0" r="0" b="0"/>
              <a:pathLst>
                <a:path w="2358866" h="374653">
                  <a:moveTo>
                    <a:pt x="27432"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86" name="tx85"/>
            <p:cNvSpPr/>
            <p:nvPr/>
          </p:nvSpPr>
          <p:spPr>
            <a:xfrm>
              <a:off x="2212729" y="2561386"/>
              <a:ext cx="2139410"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168,250 cases</a:t>
              </a:r>
            </a:p>
          </p:txBody>
        </p:sp>
        <p:sp>
          <p:nvSpPr>
            <p:cNvPr id="87" name="rc86"/>
            <p:cNvSpPr/>
            <p:nvPr/>
          </p:nvSpPr>
          <p:spPr>
            <a:xfrm>
              <a:off x="1690070"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88" name="rc87"/>
            <p:cNvSpPr/>
            <p:nvPr/>
          </p:nvSpPr>
          <p:spPr>
            <a:xfrm>
              <a:off x="4874799"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89" name="pl88"/>
            <p:cNvSpPr/>
            <p:nvPr/>
          </p:nvSpPr>
          <p:spPr>
            <a:xfrm>
              <a:off x="4874799"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0" name="pl89"/>
            <p:cNvSpPr/>
            <p:nvPr/>
          </p:nvSpPr>
          <p:spPr>
            <a:xfrm>
              <a:off x="4874799"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1" name="pl90"/>
            <p:cNvSpPr/>
            <p:nvPr/>
          </p:nvSpPr>
          <p:spPr>
            <a:xfrm>
              <a:off x="4874799"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2" name="pl91"/>
            <p:cNvSpPr/>
            <p:nvPr/>
          </p:nvSpPr>
          <p:spPr>
            <a:xfrm>
              <a:off x="4874799"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3" name="pl92"/>
            <p:cNvSpPr/>
            <p:nvPr/>
          </p:nvSpPr>
          <p:spPr>
            <a:xfrm>
              <a:off x="4874799"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4" name="pl93"/>
            <p:cNvSpPr/>
            <p:nvPr/>
          </p:nvSpPr>
          <p:spPr>
            <a:xfrm>
              <a:off x="4874799"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5" name="rc94"/>
            <p:cNvSpPr/>
            <p:nvPr/>
          </p:nvSpPr>
          <p:spPr>
            <a:xfrm>
              <a:off x="4913955" y="8372255"/>
              <a:ext cx="234939" cy="14746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96" name="rc95"/>
            <p:cNvSpPr/>
            <p:nvPr/>
          </p:nvSpPr>
          <p:spPr>
            <a:xfrm>
              <a:off x="5174998" y="8165507"/>
              <a:ext cx="234939" cy="21133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97" name="rc96"/>
            <p:cNvSpPr/>
            <p:nvPr/>
          </p:nvSpPr>
          <p:spPr>
            <a:xfrm>
              <a:off x="5436042" y="7749888"/>
              <a:ext cx="234939" cy="25113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98" name="rc97"/>
            <p:cNvSpPr/>
            <p:nvPr/>
          </p:nvSpPr>
          <p:spPr>
            <a:xfrm>
              <a:off x="5697085" y="7863916"/>
              <a:ext cx="234939" cy="17651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99" name="rc98"/>
            <p:cNvSpPr/>
            <p:nvPr/>
          </p:nvSpPr>
          <p:spPr>
            <a:xfrm>
              <a:off x="5958129" y="7858885"/>
              <a:ext cx="234939" cy="12546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0" name="rc99"/>
            <p:cNvSpPr/>
            <p:nvPr/>
          </p:nvSpPr>
          <p:spPr>
            <a:xfrm>
              <a:off x="6219172" y="8358199"/>
              <a:ext cx="234939" cy="7659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1" name="rc100"/>
            <p:cNvSpPr/>
            <p:nvPr/>
          </p:nvSpPr>
          <p:spPr>
            <a:xfrm>
              <a:off x="6480215" y="8556070"/>
              <a:ext cx="234939" cy="78221"/>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2" name="rc101"/>
            <p:cNvSpPr/>
            <p:nvPr/>
          </p:nvSpPr>
          <p:spPr>
            <a:xfrm>
              <a:off x="6741259" y="8769181"/>
              <a:ext cx="234939" cy="6283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3" name="rc102"/>
            <p:cNvSpPr/>
            <p:nvPr/>
          </p:nvSpPr>
          <p:spPr>
            <a:xfrm>
              <a:off x="7002302" y="8764200"/>
              <a:ext cx="234939" cy="9400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4" name="rc103"/>
            <p:cNvSpPr/>
            <p:nvPr/>
          </p:nvSpPr>
          <p:spPr>
            <a:xfrm>
              <a:off x="7263345" y="8297536"/>
              <a:ext cx="234939" cy="23540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5" name="rc104"/>
            <p:cNvSpPr/>
            <p:nvPr/>
          </p:nvSpPr>
          <p:spPr>
            <a:xfrm>
              <a:off x="7524389" y="7730160"/>
              <a:ext cx="234939" cy="40442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6" name="rc105"/>
            <p:cNvSpPr/>
            <p:nvPr/>
          </p:nvSpPr>
          <p:spPr>
            <a:xfrm>
              <a:off x="7785432" y="8049112"/>
              <a:ext cx="234939" cy="216267"/>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7" name="rc106"/>
            <p:cNvSpPr/>
            <p:nvPr/>
          </p:nvSpPr>
          <p:spPr>
            <a:xfrm>
              <a:off x="4913955" y="8519722"/>
              <a:ext cx="234939" cy="1612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08" name="rc107"/>
            <p:cNvSpPr/>
            <p:nvPr/>
          </p:nvSpPr>
          <p:spPr>
            <a:xfrm>
              <a:off x="5174998" y="8376842"/>
              <a:ext cx="234939" cy="1903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09" name="rc108"/>
            <p:cNvSpPr/>
            <p:nvPr/>
          </p:nvSpPr>
          <p:spPr>
            <a:xfrm>
              <a:off x="5436042" y="8001025"/>
              <a:ext cx="234939" cy="4098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0" name="rc109"/>
            <p:cNvSpPr/>
            <p:nvPr/>
          </p:nvSpPr>
          <p:spPr>
            <a:xfrm>
              <a:off x="5697085" y="8040432"/>
              <a:ext cx="234939" cy="6732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1" name="rc110"/>
            <p:cNvSpPr/>
            <p:nvPr/>
          </p:nvSpPr>
          <p:spPr>
            <a:xfrm>
              <a:off x="5958129" y="7984355"/>
              <a:ext cx="234939" cy="7999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2" name="rc111"/>
            <p:cNvSpPr/>
            <p:nvPr/>
          </p:nvSpPr>
          <p:spPr>
            <a:xfrm>
              <a:off x="6219172" y="8434793"/>
              <a:ext cx="234939" cy="5089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3" name="rc112"/>
            <p:cNvSpPr/>
            <p:nvPr/>
          </p:nvSpPr>
          <p:spPr>
            <a:xfrm>
              <a:off x="6480215" y="8634292"/>
              <a:ext cx="234939" cy="3930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4" name="rc113"/>
            <p:cNvSpPr/>
            <p:nvPr/>
          </p:nvSpPr>
          <p:spPr>
            <a:xfrm>
              <a:off x="6741259" y="8832015"/>
              <a:ext cx="234939" cy="1691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5" name="rc114"/>
            <p:cNvSpPr/>
            <p:nvPr/>
          </p:nvSpPr>
          <p:spPr>
            <a:xfrm>
              <a:off x="7002302" y="8858204"/>
              <a:ext cx="234939" cy="3856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6" name="rc115"/>
            <p:cNvSpPr/>
            <p:nvPr/>
          </p:nvSpPr>
          <p:spPr>
            <a:xfrm>
              <a:off x="7263345" y="8532939"/>
              <a:ext cx="234939" cy="13380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7" name="rc116"/>
            <p:cNvSpPr/>
            <p:nvPr/>
          </p:nvSpPr>
          <p:spPr>
            <a:xfrm>
              <a:off x="7524389" y="8134583"/>
              <a:ext cx="234939" cy="298532"/>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8" name="rc117"/>
            <p:cNvSpPr/>
            <p:nvPr/>
          </p:nvSpPr>
          <p:spPr>
            <a:xfrm>
              <a:off x="7785432" y="8265379"/>
              <a:ext cx="234939" cy="26632"/>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9" name="rc118"/>
            <p:cNvSpPr/>
            <p:nvPr/>
          </p:nvSpPr>
          <p:spPr>
            <a:xfrm>
              <a:off x="4913955" y="8535849"/>
              <a:ext cx="234939" cy="27614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0" name="rc119"/>
            <p:cNvSpPr/>
            <p:nvPr/>
          </p:nvSpPr>
          <p:spPr>
            <a:xfrm>
              <a:off x="5174998" y="8395880"/>
              <a:ext cx="234939" cy="320825"/>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1" name="rc120"/>
            <p:cNvSpPr/>
            <p:nvPr/>
          </p:nvSpPr>
          <p:spPr>
            <a:xfrm>
              <a:off x="5436042" y="8042010"/>
              <a:ext cx="234939" cy="45827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2" name="rc121"/>
            <p:cNvSpPr/>
            <p:nvPr/>
          </p:nvSpPr>
          <p:spPr>
            <a:xfrm>
              <a:off x="5697085" y="8107753"/>
              <a:ext cx="234939" cy="44343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3" name="rc122"/>
            <p:cNvSpPr/>
            <p:nvPr/>
          </p:nvSpPr>
          <p:spPr>
            <a:xfrm>
              <a:off x="5958129" y="8064352"/>
              <a:ext cx="234939" cy="50291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4" name="rc123"/>
            <p:cNvSpPr/>
            <p:nvPr/>
          </p:nvSpPr>
          <p:spPr>
            <a:xfrm>
              <a:off x="6219172" y="8485691"/>
              <a:ext cx="234939" cy="30884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5" name="rc124"/>
            <p:cNvSpPr/>
            <p:nvPr/>
          </p:nvSpPr>
          <p:spPr>
            <a:xfrm>
              <a:off x="6480215" y="8673600"/>
              <a:ext cx="234939" cy="24645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6" name="rc125"/>
            <p:cNvSpPr/>
            <p:nvPr/>
          </p:nvSpPr>
          <p:spPr>
            <a:xfrm>
              <a:off x="6741259" y="8848932"/>
              <a:ext cx="234939" cy="16014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7" name="rc126"/>
            <p:cNvSpPr/>
            <p:nvPr/>
          </p:nvSpPr>
          <p:spPr>
            <a:xfrm>
              <a:off x="7002302" y="8896772"/>
              <a:ext cx="234939" cy="170942"/>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8" name="rc127"/>
            <p:cNvSpPr/>
            <p:nvPr/>
          </p:nvSpPr>
          <p:spPr>
            <a:xfrm>
              <a:off x="7263345" y="8666744"/>
              <a:ext cx="234939" cy="17222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9" name="rc128"/>
            <p:cNvSpPr/>
            <p:nvPr/>
          </p:nvSpPr>
          <p:spPr>
            <a:xfrm>
              <a:off x="7524389" y="8433116"/>
              <a:ext cx="234939" cy="14855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30" name="rc129"/>
            <p:cNvSpPr/>
            <p:nvPr/>
          </p:nvSpPr>
          <p:spPr>
            <a:xfrm>
              <a:off x="7785432" y="8292012"/>
              <a:ext cx="234939" cy="13119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31" name="rc130"/>
            <p:cNvSpPr/>
            <p:nvPr/>
          </p:nvSpPr>
          <p:spPr>
            <a:xfrm>
              <a:off x="4913955" y="8811991"/>
              <a:ext cx="234939" cy="29419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2" name="rc131"/>
            <p:cNvSpPr/>
            <p:nvPr/>
          </p:nvSpPr>
          <p:spPr>
            <a:xfrm>
              <a:off x="5174998" y="8716705"/>
              <a:ext cx="234939" cy="35465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3" name="rc132"/>
            <p:cNvSpPr/>
            <p:nvPr/>
          </p:nvSpPr>
          <p:spPr>
            <a:xfrm>
              <a:off x="5436042" y="8500290"/>
              <a:ext cx="234939" cy="4246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4" name="rc133"/>
            <p:cNvSpPr/>
            <p:nvPr/>
          </p:nvSpPr>
          <p:spPr>
            <a:xfrm>
              <a:off x="5697085" y="8551188"/>
              <a:ext cx="234939" cy="44116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5" name="rc134"/>
            <p:cNvSpPr/>
            <p:nvPr/>
          </p:nvSpPr>
          <p:spPr>
            <a:xfrm>
              <a:off x="5958129" y="8567266"/>
              <a:ext cx="234939" cy="48949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6" name="rc135"/>
            <p:cNvSpPr/>
            <p:nvPr/>
          </p:nvSpPr>
          <p:spPr>
            <a:xfrm>
              <a:off x="6219172" y="8794532"/>
              <a:ext cx="234939" cy="38178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7" name="rc136"/>
            <p:cNvSpPr/>
            <p:nvPr/>
          </p:nvSpPr>
          <p:spPr>
            <a:xfrm>
              <a:off x="6480215" y="8920051"/>
              <a:ext cx="234939" cy="27594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8" name="rc137"/>
            <p:cNvSpPr/>
            <p:nvPr/>
          </p:nvSpPr>
          <p:spPr>
            <a:xfrm>
              <a:off x="6741259" y="9009073"/>
              <a:ext cx="234939" cy="18272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9" name="rc138"/>
            <p:cNvSpPr/>
            <p:nvPr/>
          </p:nvSpPr>
          <p:spPr>
            <a:xfrm>
              <a:off x="7002302" y="9067714"/>
              <a:ext cx="234939" cy="13760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40" name="rc139"/>
            <p:cNvSpPr/>
            <p:nvPr/>
          </p:nvSpPr>
          <p:spPr>
            <a:xfrm>
              <a:off x="7263345" y="8838969"/>
              <a:ext cx="234939" cy="27017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41" name="rc140"/>
            <p:cNvSpPr/>
            <p:nvPr/>
          </p:nvSpPr>
          <p:spPr>
            <a:xfrm>
              <a:off x="7524389" y="8581667"/>
              <a:ext cx="234939" cy="49033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42" name="rc141"/>
            <p:cNvSpPr/>
            <p:nvPr/>
          </p:nvSpPr>
          <p:spPr>
            <a:xfrm>
              <a:off x="7785432" y="8423203"/>
              <a:ext cx="234939" cy="63129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43" name="rc142"/>
            <p:cNvSpPr/>
            <p:nvPr/>
          </p:nvSpPr>
          <p:spPr>
            <a:xfrm>
              <a:off x="4913955" y="9106184"/>
              <a:ext cx="234939" cy="147959"/>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4" name="rc143"/>
            <p:cNvSpPr/>
            <p:nvPr/>
          </p:nvSpPr>
          <p:spPr>
            <a:xfrm>
              <a:off x="5174998" y="9071364"/>
              <a:ext cx="234939" cy="15525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5" name="rc144"/>
            <p:cNvSpPr/>
            <p:nvPr/>
          </p:nvSpPr>
          <p:spPr>
            <a:xfrm>
              <a:off x="5436042" y="8924933"/>
              <a:ext cx="234939" cy="25843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6" name="rc145"/>
            <p:cNvSpPr/>
            <p:nvPr/>
          </p:nvSpPr>
          <p:spPr>
            <a:xfrm>
              <a:off x="5697085" y="8992354"/>
              <a:ext cx="234939" cy="19846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7" name="rc146"/>
            <p:cNvSpPr/>
            <p:nvPr/>
          </p:nvSpPr>
          <p:spPr>
            <a:xfrm>
              <a:off x="5958129" y="9056765"/>
              <a:ext cx="234939" cy="14475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8" name="rc147"/>
            <p:cNvSpPr/>
            <p:nvPr/>
          </p:nvSpPr>
          <p:spPr>
            <a:xfrm>
              <a:off x="6219172" y="9176317"/>
              <a:ext cx="234939" cy="62882"/>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9" name="rc148"/>
            <p:cNvSpPr/>
            <p:nvPr/>
          </p:nvSpPr>
          <p:spPr>
            <a:xfrm>
              <a:off x="6480215" y="9195995"/>
              <a:ext cx="234939" cy="5361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0" name="rc149"/>
            <p:cNvSpPr/>
            <p:nvPr/>
          </p:nvSpPr>
          <p:spPr>
            <a:xfrm>
              <a:off x="6741259" y="9191803"/>
              <a:ext cx="234939" cy="7062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1" name="rc150"/>
            <p:cNvSpPr/>
            <p:nvPr/>
          </p:nvSpPr>
          <p:spPr>
            <a:xfrm>
              <a:off x="7002302" y="9205317"/>
              <a:ext cx="234939" cy="6007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2" name="rc151"/>
            <p:cNvSpPr/>
            <p:nvPr/>
          </p:nvSpPr>
          <p:spPr>
            <a:xfrm>
              <a:off x="7263345" y="9109143"/>
              <a:ext cx="234939" cy="12216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3" name="rc152"/>
            <p:cNvSpPr/>
            <p:nvPr/>
          </p:nvSpPr>
          <p:spPr>
            <a:xfrm>
              <a:off x="7524389" y="9072005"/>
              <a:ext cx="234939" cy="12117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4" name="rc153"/>
            <p:cNvSpPr/>
            <p:nvPr/>
          </p:nvSpPr>
          <p:spPr>
            <a:xfrm>
              <a:off x="7785432" y="9054497"/>
              <a:ext cx="234939" cy="13775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5" name="rc154"/>
            <p:cNvSpPr/>
            <p:nvPr/>
          </p:nvSpPr>
          <p:spPr>
            <a:xfrm>
              <a:off x="4913955" y="9254143"/>
              <a:ext cx="234939" cy="9370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56" name="rc155"/>
            <p:cNvSpPr/>
            <p:nvPr/>
          </p:nvSpPr>
          <p:spPr>
            <a:xfrm>
              <a:off x="5174998" y="9226623"/>
              <a:ext cx="234939" cy="121228"/>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57" name="rc156"/>
            <p:cNvSpPr/>
            <p:nvPr/>
          </p:nvSpPr>
          <p:spPr>
            <a:xfrm>
              <a:off x="5436042" y="9183369"/>
              <a:ext cx="234939" cy="16448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58" name="rc157"/>
            <p:cNvSpPr/>
            <p:nvPr/>
          </p:nvSpPr>
          <p:spPr>
            <a:xfrm>
              <a:off x="5697085" y="9190817"/>
              <a:ext cx="234939" cy="15703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59" name="rc158"/>
            <p:cNvSpPr/>
            <p:nvPr/>
          </p:nvSpPr>
          <p:spPr>
            <a:xfrm>
              <a:off x="5958129" y="9201519"/>
              <a:ext cx="234939" cy="14633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0" name="rc159"/>
            <p:cNvSpPr/>
            <p:nvPr/>
          </p:nvSpPr>
          <p:spPr>
            <a:xfrm>
              <a:off x="6219172" y="9239199"/>
              <a:ext cx="234939" cy="10865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1" name="rc160"/>
            <p:cNvSpPr/>
            <p:nvPr/>
          </p:nvSpPr>
          <p:spPr>
            <a:xfrm>
              <a:off x="6480215" y="9249606"/>
              <a:ext cx="234939" cy="9824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2" name="rc161"/>
            <p:cNvSpPr/>
            <p:nvPr/>
          </p:nvSpPr>
          <p:spPr>
            <a:xfrm>
              <a:off x="6741259" y="9262429"/>
              <a:ext cx="234939" cy="8542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3" name="rc162"/>
            <p:cNvSpPr/>
            <p:nvPr/>
          </p:nvSpPr>
          <p:spPr>
            <a:xfrm>
              <a:off x="7002302" y="9265388"/>
              <a:ext cx="234939" cy="82462"/>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4" name="rc163"/>
            <p:cNvSpPr/>
            <p:nvPr/>
          </p:nvSpPr>
          <p:spPr>
            <a:xfrm>
              <a:off x="7263345" y="9231308"/>
              <a:ext cx="234939" cy="116542"/>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5" name="rc164"/>
            <p:cNvSpPr/>
            <p:nvPr/>
          </p:nvSpPr>
          <p:spPr>
            <a:xfrm>
              <a:off x="7524389" y="9193184"/>
              <a:ext cx="234939" cy="15466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6" name="rc165"/>
            <p:cNvSpPr/>
            <p:nvPr/>
          </p:nvSpPr>
          <p:spPr>
            <a:xfrm>
              <a:off x="7785432" y="9192247"/>
              <a:ext cx="234939" cy="15560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7" name="pg166"/>
            <p:cNvSpPr/>
            <p:nvPr/>
          </p:nvSpPr>
          <p:spPr>
            <a:xfrm>
              <a:off x="5287730" y="2482994"/>
              <a:ext cx="2358866" cy="374653"/>
            </a:xfrm>
            <a:custGeom>
              <a:avLst/>
              <a:gdLst/>
              <a:ahLst/>
              <a:cxnLst/>
              <a:rect l="0" t="0" r="0" b="0"/>
              <a:pathLst>
                <a:path w="2358866" h="374653">
                  <a:moveTo>
                    <a:pt x="27432"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5"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168" name="tx167"/>
            <p:cNvSpPr/>
            <p:nvPr/>
          </p:nvSpPr>
          <p:spPr>
            <a:xfrm>
              <a:off x="5397458" y="2561386"/>
              <a:ext cx="2139410"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276,548 cases</a:t>
              </a:r>
            </a:p>
          </p:txBody>
        </p:sp>
        <p:sp>
          <p:nvSpPr>
            <p:cNvPr id="169" name="rc168"/>
            <p:cNvSpPr/>
            <p:nvPr/>
          </p:nvSpPr>
          <p:spPr>
            <a:xfrm>
              <a:off x="4874799"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170" name="rc169"/>
            <p:cNvSpPr/>
            <p:nvPr/>
          </p:nvSpPr>
          <p:spPr>
            <a:xfrm>
              <a:off x="8059528"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171" name="pl170"/>
            <p:cNvSpPr/>
            <p:nvPr/>
          </p:nvSpPr>
          <p:spPr>
            <a:xfrm>
              <a:off x="8059528"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2" name="pl171"/>
            <p:cNvSpPr/>
            <p:nvPr/>
          </p:nvSpPr>
          <p:spPr>
            <a:xfrm>
              <a:off x="8059528"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3" name="pl172"/>
            <p:cNvSpPr/>
            <p:nvPr/>
          </p:nvSpPr>
          <p:spPr>
            <a:xfrm>
              <a:off x="8059528"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4" name="pl173"/>
            <p:cNvSpPr/>
            <p:nvPr/>
          </p:nvSpPr>
          <p:spPr>
            <a:xfrm>
              <a:off x="8059528"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5" name="pl174"/>
            <p:cNvSpPr/>
            <p:nvPr/>
          </p:nvSpPr>
          <p:spPr>
            <a:xfrm>
              <a:off x="8059528"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6" name="pl175"/>
            <p:cNvSpPr/>
            <p:nvPr/>
          </p:nvSpPr>
          <p:spPr>
            <a:xfrm>
              <a:off x="8059528"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7" name="rc176"/>
            <p:cNvSpPr/>
            <p:nvPr/>
          </p:nvSpPr>
          <p:spPr>
            <a:xfrm>
              <a:off x="8098684" y="4785322"/>
              <a:ext cx="234939" cy="283475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78" name="rc177"/>
            <p:cNvSpPr/>
            <p:nvPr/>
          </p:nvSpPr>
          <p:spPr>
            <a:xfrm>
              <a:off x="8359727" y="3277368"/>
              <a:ext cx="234939" cy="387185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79" name="rc178"/>
            <p:cNvSpPr/>
            <p:nvPr/>
          </p:nvSpPr>
          <p:spPr>
            <a:xfrm>
              <a:off x="8620771" y="3772293"/>
              <a:ext cx="234939" cy="365943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0" name="rc179"/>
            <p:cNvSpPr/>
            <p:nvPr/>
          </p:nvSpPr>
          <p:spPr>
            <a:xfrm>
              <a:off x="8881814" y="6036517"/>
              <a:ext cx="234939" cy="177082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1" name="rc180"/>
            <p:cNvSpPr/>
            <p:nvPr/>
          </p:nvSpPr>
          <p:spPr>
            <a:xfrm>
              <a:off x="9142857" y="7424377"/>
              <a:ext cx="234939" cy="70246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2" name="rc181"/>
            <p:cNvSpPr/>
            <p:nvPr/>
          </p:nvSpPr>
          <p:spPr>
            <a:xfrm>
              <a:off x="9403901" y="8310063"/>
              <a:ext cx="234939" cy="28334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3" name="rc182"/>
            <p:cNvSpPr/>
            <p:nvPr/>
          </p:nvSpPr>
          <p:spPr>
            <a:xfrm>
              <a:off x="9664944" y="8481745"/>
              <a:ext cx="234939" cy="267954"/>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4" name="rc183"/>
            <p:cNvSpPr/>
            <p:nvPr/>
          </p:nvSpPr>
          <p:spPr>
            <a:xfrm>
              <a:off x="9925988" y="8572593"/>
              <a:ext cx="234939" cy="15728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5" name="rc184"/>
            <p:cNvSpPr/>
            <p:nvPr/>
          </p:nvSpPr>
          <p:spPr>
            <a:xfrm>
              <a:off x="10187031" y="8592025"/>
              <a:ext cx="234939" cy="146381"/>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6" name="rc185"/>
            <p:cNvSpPr/>
            <p:nvPr/>
          </p:nvSpPr>
          <p:spPr>
            <a:xfrm>
              <a:off x="10448074" y="8687754"/>
              <a:ext cx="234939" cy="19505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7" name="rc186"/>
            <p:cNvSpPr/>
            <p:nvPr/>
          </p:nvSpPr>
          <p:spPr>
            <a:xfrm>
              <a:off x="10709118" y="8704671"/>
              <a:ext cx="234939" cy="23071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8" name="rc187"/>
            <p:cNvSpPr/>
            <p:nvPr/>
          </p:nvSpPr>
          <p:spPr>
            <a:xfrm>
              <a:off x="10970161" y="8835270"/>
              <a:ext cx="234939" cy="17113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9" name="rc188"/>
            <p:cNvSpPr/>
            <p:nvPr/>
          </p:nvSpPr>
          <p:spPr>
            <a:xfrm>
              <a:off x="8098684" y="7620079"/>
              <a:ext cx="234939" cy="897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0" name="rc189"/>
            <p:cNvSpPr/>
            <p:nvPr/>
          </p:nvSpPr>
          <p:spPr>
            <a:xfrm>
              <a:off x="8359727" y="7149222"/>
              <a:ext cx="234939" cy="2115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1" name="rc190"/>
            <p:cNvSpPr/>
            <p:nvPr/>
          </p:nvSpPr>
          <p:spPr>
            <a:xfrm>
              <a:off x="8620771" y="7431726"/>
              <a:ext cx="234939" cy="1908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2" name="rc191"/>
            <p:cNvSpPr/>
            <p:nvPr/>
          </p:nvSpPr>
          <p:spPr>
            <a:xfrm>
              <a:off x="8881814" y="7807346"/>
              <a:ext cx="234939" cy="2273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3" name="rc192"/>
            <p:cNvSpPr/>
            <p:nvPr/>
          </p:nvSpPr>
          <p:spPr>
            <a:xfrm>
              <a:off x="9142857" y="8126840"/>
              <a:ext cx="234939" cy="22243"/>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4" name="rc193"/>
            <p:cNvSpPr/>
            <p:nvPr/>
          </p:nvSpPr>
          <p:spPr>
            <a:xfrm>
              <a:off x="9403901" y="8593406"/>
              <a:ext cx="234939" cy="4517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5" name="rc194"/>
            <p:cNvSpPr/>
            <p:nvPr/>
          </p:nvSpPr>
          <p:spPr>
            <a:xfrm>
              <a:off x="9664944" y="8749700"/>
              <a:ext cx="234939" cy="14835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6" name="rc195"/>
            <p:cNvSpPr/>
            <p:nvPr/>
          </p:nvSpPr>
          <p:spPr>
            <a:xfrm>
              <a:off x="9925988" y="8729874"/>
              <a:ext cx="234939" cy="26425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7" name="rc196"/>
            <p:cNvSpPr/>
            <p:nvPr/>
          </p:nvSpPr>
          <p:spPr>
            <a:xfrm>
              <a:off x="10187031" y="8738406"/>
              <a:ext cx="234939" cy="28166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8" name="rc197"/>
            <p:cNvSpPr/>
            <p:nvPr/>
          </p:nvSpPr>
          <p:spPr>
            <a:xfrm>
              <a:off x="10448074" y="8882814"/>
              <a:ext cx="234939" cy="15190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9" name="rc198"/>
            <p:cNvSpPr/>
            <p:nvPr/>
          </p:nvSpPr>
          <p:spPr>
            <a:xfrm>
              <a:off x="10709118" y="8935389"/>
              <a:ext cx="234939" cy="108552"/>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00" name="rc199"/>
            <p:cNvSpPr/>
            <p:nvPr/>
          </p:nvSpPr>
          <p:spPr>
            <a:xfrm>
              <a:off x="10970161" y="9006410"/>
              <a:ext cx="234939" cy="5400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01" name="rc200"/>
            <p:cNvSpPr/>
            <p:nvPr/>
          </p:nvSpPr>
          <p:spPr>
            <a:xfrm>
              <a:off x="8098684" y="7629055"/>
              <a:ext cx="234939" cy="20921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2" name="rc201"/>
            <p:cNvSpPr/>
            <p:nvPr/>
          </p:nvSpPr>
          <p:spPr>
            <a:xfrm>
              <a:off x="8359727" y="7170380"/>
              <a:ext cx="234939" cy="267806"/>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3" name="rc202"/>
            <p:cNvSpPr/>
            <p:nvPr/>
          </p:nvSpPr>
          <p:spPr>
            <a:xfrm>
              <a:off x="8620771" y="7450813"/>
              <a:ext cx="234939" cy="231162"/>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4" name="rc203"/>
            <p:cNvSpPr/>
            <p:nvPr/>
          </p:nvSpPr>
          <p:spPr>
            <a:xfrm>
              <a:off x="8881814" y="7830082"/>
              <a:ext cx="234939" cy="198758"/>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5" name="rc204"/>
            <p:cNvSpPr/>
            <p:nvPr/>
          </p:nvSpPr>
          <p:spPr>
            <a:xfrm>
              <a:off x="9142857" y="8149083"/>
              <a:ext cx="234939" cy="14135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6" name="rc205"/>
            <p:cNvSpPr/>
            <p:nvPr/>
          </p:nvSpPr>
          <p:spPr>
            <a:xfrm>
              <a:off x="9403901" y="8638583"/>
              <a:ext cx="234939" cy="10480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7" name="rc206"/>
            <p:cNvSpPr/>
            <p:nvPr/>
          </p:nvSpPr>
          <p:spPr>
            <a:xfrm>
              <a:off x="9664944" y="8898054"/>
              <a:ext cx="234939" cy="83843"/>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8" name="rc207"/>
            <p:cNvSpPr/>
            <p:nvPr/>
          </p:nvSpPr>
          <p:spPr>
            <a:xfrm>
              <a:off x="9925988" y="8994129"/>
              <a:ext cx="234939" cy="57408"/>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9" name="rc208"/>
            <p:cNvSpPr/>
            <p:nvPr/>
          </p:nvSpPr>
          <p:spPr>
            <a:xfrm>
              <a:off x="10187031" y="9020071"/>
              <a:ext cx="234939" cy="5001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10" name="rc209"/>
            <p:cNvSpPr/>
            <p:nvPr/>
          </p:nvSpPr>
          <p:spPr>
            <a:xfrm>
              <a:off x="10448074" y="9034719"/>
              <a:ext cx="234939" cy="5361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11" name="rc210"/>
            <p:cNvSpPr/>
            <p:nvPr/>
          </p:nvSpPr>
          <p:spPr>
            <a:xfrm>
              <a:off x="10709118" y="9043942"/>
              <a:ext cx="234939" cy="61748"/>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12" name="rc211"/>
            <p:cNvSpPr/>
            <p:nvPr/>
          </p:nvSpPr>
          <p:spPr>
            <a:xfrm>
              <a:off x="10970161" y="9060415"/>
              <a:ext cx="234939" cy="5454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13" name="rc212"/>
            <p:cNvSpPr/>
            <p:nvPr/>
          </p:nvSpPr>
          <p:spPr>
            <a:xfrm>
              <a:off x="8098684" y="7838270"/>
              <a:ext cx="234939" cy="94802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4" name="rc213"/>
            <p:cNvSpPr/>
            <p:nvPr/>
          </p:nvSpPr>
          <p:spPr>
            <a:xfrm>
              <a:off x="8359727" y="7438187"/>
              <a:ext cx="234939" cy="90713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5" name="rc214"/>
            <p:cNvSpPr/>
            <p:nvPr/>
          </p:nvSpPr>
          <p:spPr>
            <a:xfrm>
              <a:off x="8620771" y="7681975"/>
              <a:ext cx="234939" cy="82995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6" name="rc215"/>
            <p:cNvSpPr/>
            <p:nvPr/>
          </p:nvSpPr>
          <p:spPr>
            <a:xfrm>
              <a:off x="8881814" y="8028841"/>
              <a:ext cx="234939" cy="79957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7" name="rc216"/>
            <p:cNvSpPr/>
            <p:nvPr/>
          </p:nvSpPr>
          <p:spPr>
            <a:xfrm>
              <a:off x="9142857" y="8290434"/>
              <a:ext cx="234939" cy="72564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8" name="rc217"/>
            <p:cNvSpPr/>
            <p:nvPr/>
          </p:nvSpPr>
          <p:spPr>
            <a:xfrm>
              <a:off x="9403901" y="8743387"/>
              <a:ext cx="234939" cy="36639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9" name="rc218"/>
            <p:cNvSpPr/>
            <p:nvPr/>
          </p:nvSpPr>
          <p:spPr>
            <a:xfrm>
              <a:off x="9664944" y="8981898"/>
              <a:ext cx="234939" cy="17794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0" name="rc219"/>
            <p:cNvSpPr/>
            <p:nvPr/>
          </p:nvSpPr>
          <p:spPr>
            <a:xfrm>
              <a:off x="9925988" y="9051538"/>
              <a:ext cx="234939" cy="9794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1" name="rc220"/>
            <p:cNvSpPr/>
            <p:nvPr/>
          </p:nvSpPr>
          <p:spPr>
            <a:xfrm>
              <a:off x="10187031" y="9070082"/>
              <a:ext cx="234939" cy="6283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2" name="rc221"/>
            <p:cNvSpPr/>
            <p:nvPr/>
          </p:nvSpPr>
          <p:spPr>
            <a:xfrm>
              <a:off x="10448074" y="9088330"/>
              <a:ext cx="234939" cy="6485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3" name="rc222"/>
            <p:cNvSpPr/>
            <p:nvPr/>
          </p:nvSpPr>
          <p:spPr>
            <a:xfrm>
              <a:off x="10709118" y="9105691"/>
              <a:ext cx="234939" cy="7417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4" name="rc223"/>
            <p:cNvSpPr/>
            <p:nvPr/>
          </p:nvSpPr>
          <p:spPr>
            <a:xfrm>
              <a:off x="10970161" y="9114963"/>
              <a:ext cx="234939" cy="9656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5" name="rc224"/>
            <p:cNvSpPr/>
            <p:nvPr/>
          </p:nvSpPr>
          <p:spPr>
            <a:xfrm>
              <a:off x="8098684" y="8786295"/>
              <a:ext cx="234939" cy="20388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26" name="rc225"/>
            <p:cNvSpPr/>
            <p:nvPr/>
          </p:nvSpPr>
          <p:spPr>
            <a:xfrm>
              <a:off x="8359727" y="8345327"/>
              <a:ext cx="234939" cy="219029"/>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27" name="rc226"/>
            <p:cNvSpPr/>
            <p:nvPr/>
          </p:nvSpPr>
          <p:spPr>
            <a:xfrm>
              <a:off x="8620771" y="8511929"/>
              <a:ext cx="234939" cy="18628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28" name="rc227"/>
            <p:cNvSpPr/>
            <p:nvPr/>
          </p:nvSpPr>
          <p:spPr>
            <a:xfrm>
              <a:off x="8881814" y="8828415"/>
              <a:ext cx="234939" cy="14307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29" name="rc228"/>
            <p:cNvSpPr/>
            <p:nvPr/>
          </p:nvSpPr>
          <p:spPr>
            <a:xfrm>
              <a:off x="9142857" y="9016077"/>
              <a:ext cx="234939" cy="106432"/>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0" name="rc229"/>
            <p:cNvSpPr/>
            <p:nvPr/>
          </p:nvSpPr>
          <p:spPr>
            <a:xfrm>
              <a:off x="9403901" y="9109784"/>
              <a:ext cx="234939" cy="7348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1" name="rc230"/>
            <p:cNvSpPr/>
            <p:nvPr/>
          </p:nvSpPr>
          <p:spPr>
            <a:xfrm>
              <a:off x="9664944" y="9159844"/>
              <a:ext cx="234939" cy="6816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2" name="rc231"/>
            <p:cNvSpPr/>
            <p:nvPr/>
          </p:nvSpPr>
          <p:spPr>
            <a:xfrm>
              <a:off x="9925988" y="9149487"/>
              <a:ext cx="234939" cy="65644"/>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3" name="rc232"/>
            <p:cNvSpPr/>
            <p:nvPr/>
          </p:nvSpPr>
          <p:spPr>
            <a:xfrm>
              <a:off x="10187031" y="9132915"/>
              <a:ext cx="234939" cy="9434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4" name="rc233"/>
            <p:cNvSpPr/>
            <p:nvPr/>
          </p:nvSpPr>
          <p:spPr>
            <a:xfrm>
              <a:off x="10448074" y="9153186"/>
              <a:ext cx="234939" cy="9804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5" name="rc234"/>
            <p:cNvSpPr/>
            <p:nvPr/>
          </p:nvSpPr>
          <p:spPr>
            <a:xfrm>
              <a:off x="10709118" y="9179868"/>
              <a:ext cx="234939" cy="9750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6" name="rc235"/>
            <p:cNvSpPr/>
            <p:nvPr/>
          </p:nvSpPr>
          <p:spPr>
            <a:xfrm>
              <a:off x="10970161" y="9211531"/>
              <a:ext cx="234939" cy="81229"/>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7" name="rc236"/>
            <p:cNvSpPr/>
            <p:nvPr/>
          </p:nvSpPr>
          <p:spPr>
            <a:xfrm>
              <a:off x="8098684" y="8990184"/>
              <a:ext cx="234939" cy="35766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38" name="rc237"/>
            <p:cNvSpPr/>
            <p:nvPr/>
          </p:nvSpPr>
          <p:spPr>
            <a:xfrm>
              <a:off x="8359727" y="8564356"/>
              <a:ext cx="234939" cy="78349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39" name="rc238"/>
            <p:cNvSpPr/>
            <p:nvPr/>
          </p:nvSpPr>
          <p:spPr>
            <a:xfrm>
              <a:off x="8620771" y="8698210"/>
              <a:ext cx="234939" cy="64964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0" name="rc239"/>
            <p:cNvSpPr/>
            <p:nvPr/>
          </p:nvSpPr>
          <p:spPr>
            <a:xfrm>
              <a:off x="8881814" y="8971491"/>
              <a:ext cx="234939" cy="37635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1" name="rc240"/>
            <p:cNvSpPr/>
            <p:nvPr/>
          </p:nvSpPr>
          <p:spPr>
            <a:xfrm>
              <a:off x="9142857" y="9122509"/>
              <a:ext cx="234939" cy="225342"/>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2" name="rc241"/>
            <p:cNvSpPr/>
            <p:nvPr/>
          </p:nvSpPr>
          <p:spPr>
            <a:xfrm>
              <a:off x="9403901" y="9183271"/>
              <a:ext cx="234939" cy="16458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3" name="rc242"/>
            <p:cNvSpPr/>
            <p:nvPr/>
          </p:nvSpPr>
          <p:spPr>
            <a:xfrm>
              <a:off x="9664944" y="9228004"/>
              <a:ext cx="234939" cy="11984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4" name="rc243"/>
            <p:cNvSpPr/>
            <p:nvPr/>
          </p:nvSpPr>
          <p:spPr>
            <a:xfrm>
              <a:off x="9925988" y="9215131"/>
              <a:ext cx="234939" cy="13271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5" name="rc244"/>
            <p:cNvSpPr/>
            <p:nvPr/>
          </p:nvSpPr>
          <p:spPr>
            <a:xfrm>
              <a:off x="10187031" y="9227264"/>
              <a:ext cx="234939" cy="12058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6" name="rc245"/>
            <p:cNvSpPr/>
            <p:nvPr/>
          </p:nvSpPr>
          <p:spPr>
            <a:xfrm>
              <a:off x="10448074" y="9251234"/>
              <a:ext cx="234939" cy="9661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7" name="rc246"/>
            <p:cNvSpPr/>
            <p:nvPr/>
          </p:nvSpPr>
          <p:spPr>
            <a:xfrm>
              <a:off x="10709118" y="9277373"/>
              <a:ext cx="234939" cy="70478"/>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8" name="rc247"/>
            <p:cNvSpPr/>
            <p:nvPr/>
          </p:nvSpPr>
          <p:spPr>
            <a:xfrm>
              <a:off x="10970161" y="9292761"/>
              <a:ext cx="234939" cy="5509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9" name="pg248"/>
            <p:cNvSpPr/>
            <p:nvPr/>
          </p:nvSpPr>
          <p:spPr>
            <a:xfrm>
              <a:off x="8472459" y="2482994"/>
              <a:ext cx="2358866" cy="374653"/>
            </a:xfrm>
            <a:custGeom>
              <a:avLst/>
              <a:gdLst/>
              <a:ahLst/>
              <a:cxnLst/>
              <a:rect l="0" t="0" r="0" b="0"/>
              <a:pathLst>
                <a:path w="2358866" h="374653">
                  <a:moveTo>
                    <a:pt x="27431"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250" name="tx249"/>
            <p:cNvSpPr/>
            <p:nvPr/>
          </p:nvSpPr>
          <p:spPr>
            <a:xfrm>
              <a:off x="8582187" y="2561386"/>
              <a:ext cx="2139410"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541,247 cases</a:t>
              </a:r>
            </a:p>
          </p:txBody>
        </p:sp>
        <p:sp>
          <p:nvSpPr>
            <p:cNvPr id="251" name="rc250"/>
            <p:cNvSpPr/>
            <p:nvPr/>
          </p:nvSpPr>
          <p:spPr>
            <a:xfrm>
              <a:off x="8059528"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252" name="rc251"/>
            <p:cNvSpPr/>
            <p:nvPr/>
          </p:nvSpPr>
          <p:spPr>
            <a:xfrm>
              <a:off x="11244257"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253" name="pl252"/>
            <p:cNvSpPr/>
            <p:nvPr/>
          </p:nvSpPr>
          <p:spPr>
            <a:xfrm>
              <a:off x="11244257"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4" name="pl253"/>
            <p:cNvSpPr/>
            <p:nvPr/>
          </p:nvSpPr>
          <p:spPr>
            <a:xfrm>
              <a:off x="11244257"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5" name="pl254"/>
            <p:cNvSpPr/>
            <p:nvPr/>
          </p:nvSpPr>
          <p:spPr>
            <a:xfrm>
              <a:off x="11244257"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6" name="pl255"/>
            <p:cNvSpPr/>
            <p:nvPr/>
          </p:nvSpPr>
          <p:spPr>
            <a:xfrm>
              <a:off x="11244257"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7" name="pl256"/>
            <p:cNvSpPr/>
            <p:nvPr/>
          </p:nvSpPr>
          <p:spPr>
            <a:xfrm>
              <a:off x="11244257"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8" name="pl257"/>
            <p:cNvSpPr/>
            <p:nvPr/>
          </p:nvSpPr>
          <p:spPr>
            <a:xfrm>
              <a:off x="11244257"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9" name="rc258"/>
            <p:cNvSpPr/>
            <p:nvPr/>
          </p:nvSpPr>
          <p:spPr>
            <a:xfrm>
              <a:off x="11283413" y="8168811"/>
              <a:ext cx="234939" cy="66310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0" name="rc259"/>
            <p:cNvSpPr/>
            <p:nvPr/>
          </p:nvSpPr>
          <p:spPr>
            <a:xfrm>
              <a:off x="11544456" y="8069185"/>
              <a:ext cx="234939" cy="67222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1" name="rc260"/>
            <p:cNvSpPr/>
            <p:nvPr/>
          </p:nvSpPr>
          <p:spPr>
            <a:xfrm>
              <a:off x="11805500" y="8342713"/>
              <a:ext cx="234939" cy="44959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2" name="rc261"/>
            <p:cNvSpPr/>
            <p:nvPr/>
          </p:nvSpPr>
          <p:spPr>
            <a:xfrm>
              <a:off x="12066543" y="9006459"/>
              <a:ext cx="234939" cy="16423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3" name="rc262"/>
            <p:cNvSpPr/>
            <p:nvPr/>
          </p:nvSpPr>
          <p:spPr>
            <a:xfrm>
              <a:off x="12327586" y="9215131"/>
              <a:ext cx="234939" cy="7028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4" name="rc263"/>
            <p:cNvSpPr/>
            <p:nvPr/>
          </p:nvSpPr>
          <p:spPr>
            <a:xfrm>
              <a:off x="12588630" y="9248028"/>
              <a:ext cx="234939" cy="5050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5" name="rc264"/>
            <p:cNvSpPr/>
            <p:nvPr/>
          </p:nvSpPr>
          <p:spPr>
            <a:xfrm>
              <a:off x="12849673" y="9261788"/>
              <a:ext cx="234939" cy="3200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6" name="rc265"/>
            <p:cNvSpPr/>
            <p:nvPr/>
          </p:nvSpPr>
          <p:spPr>
            <a:xfrm>
              <a:off x="13110717" y="9264501"/>
              <a:ext cx="234939" cy="3077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7" name="rc266"/>
            <p:cNvSpPr/>
            <p:nvPr/>
          </p:nvSpPr>
          <p:spPr>
            <a:xfrm>
              <a:off x="13371760" y="9248620"/>
              <a:ext cx="234939" cy="33734"/>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8" name="rc267"/>
            <p:cNvSpPr/>
            <p:nvPr/>
          </p:nvSpPr>
          <p:spPr>
            <a:xfrm>
              <a:off x="13632803" y="9231506"/>
              <a:ext cx="234939" cy="3911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9" name="rc268"/>
            <p:cNvSpPr/>
            <p:nvPr/>
          </p:nvSpPr>
          <p:spPr>
            <a:xfrm>
              <a:off x="13893847" y="9224404"/>
              <a:ext cx="234939" cy="5361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70" name="rc269"/>
            <p:cNvSpPr/>
            <p:nvPr/>
          </p:nvSpPr>
          <p:spPr>
            <a:xfrm>
              <a:off x="14154890" y="9267460"/>
              <a:ext cx="234939" cy="4636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71" name="rc270"/>
            <p:cNvSpPr/>
            <p:nvPr/>
          </p:nvSpPr>
          <p:spPr>
            <a:xfrm>
              <a:off x="11283413" y="8831916"/>
              <a:ext cx="234939" cy="8325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2" name="rc271"/>
            <p:cNvSpPr/>
            <p:nvPr/>
          </p:nvSpPr>
          <p:spPr>
            <a:xfrm>
              <a:off x="11544456" y="8741414"/>
              <a:ext cx="234939" cy="11166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3" name="rc272"/>
            <p:cNvSpPr/>
            <p:nvPr/>
          </p:nvSpPr>
          <p:spPr>
            <a:xfrm>
              <a:off x="11805500" y="8792312"/>
              <a:ext cx="234939" cy="15989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4" name="rc273"/>
            <p:cNvSpPr/>
            <p:nvPr/>
          </p:nvSpPr>
          <p:spPr>
            <a:xfrm>
              <a:off x="12066543" y="9170694"/>
              <a:ext cx="234939" cy="4665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5" name="rc274"/>
            <p:cNvSpPr/>
            <p:nvPr/>
          </p:nvSpPr>
          <p:spPr>
            <a:xfrm>
              <a:off x="12327586" y="9285412"/>
              <a:ext cx="234939" cy="4882"/>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6" name="rc275"/>
            <p:cNvSpPr/>
            <p:nvPr/>
          </p:nvSpPr>
          <p:spPr>
            <a:xfrm>
              <a:off x="12588630" y="9298531"/>
              <a:ext cx="234939" cy="350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7" name="rc276"/>
            <p:cNvSpPr/>
            <p:nvPr/>
          </p:nvSpPr>
          <p:spPr>
            <a:xfrm>
              <a:off x="12849673" y="9293797"/>
              <a:ext cx="234939" cy="330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8" name="rc277"/>
            <p:cNvSpPr/>
            <p:nvPr/>
          </p:nvSpPr>
          <p:spPr>
            <a:xfrm>
              <a:off x="13110717" y="9295276"/>
              <a:ext cx="234939" cy="394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9" name="rc278"/>
            <p:cNvSpPr/>
            <p:nvPr/>
          </p:nvSpPr>
          <p:spPr>
            <a:xfrm>
              <a:off x="13371760" y="9282354"/>
              <a:ext cx="234939" cy="478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0" name="rc279"/>
            <p:cNvSpPr/>
            <p:nvPr/>
          </p:nvSpPr>
          <p:spPr>
            <a:xfrm>
              <a:off x="13632803" y="9270616"/>
              <a:ext cx="234939" cy="517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1" name="rc280"/>
            <p:cNvSpPr/>
            <p:nvPr/>
          </p:nvSpPr>
          <p:spPr>
            <a:xfrm>
              <a:off x="13893847" y="9278014"/>
              <a:ext cx="234939" cy="236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2" name="rc281"/>
            <p:cNvSpPr/>
            <p:nvPr/>
          </p:nvSpPr>
          <p:spPr>
            <a:xfrm>
              <a:off x="14154890" y="9313820"/>
              <a:ext cx="234939" cy="49"/>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3" name="rc282"/>
            <p:cNvSpPr/>
            <p:nvPr/>
          </p:nvSpPr>
          <p:spPr>
            <a:xfrm>
              <a:off x="11283413" y="8915168"/>
              <a:ext cx="234939" cy="6238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4" name="rc283"/>
            <p:cNvSpPr/>
            <p:nvPr/>
          </p:nvSpPr>
          <p:spPr>
            <a:xfrm>
              <a:off x="11544456" y="8853074"/>
              <a:ext cx="234939" cy="7383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5" name="rc284"/>
            <p:cNvSpPr/>
            <p:nvPr/>
          </p:nvSpPr>
          <p:spPr>
            <a:xfrm>
              <a:off x="11805500" y="8952207"/>
              <a:ext cx="234939" cy="6618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6" name="rc285"/>
            <p:cNvSpPr/>
            <p:nvPr/>
          </p:nvSpPr>
          <p:spPr>
            <a:xfrm>
              <a:off x="12066543" y="9217351"/>
              <a:ext cx="234939" cy="3279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7" name="rc286"/>
            <p:cNvSpPr/>
            <p:nvPr/>
          </p:nvSpPr>
          <p:spPr>
            <a:xfrm>
              <a:off x="12327586" y="9290295"/>
              <a:ext cx="234939" cy="2387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8" name="rc287"/>
            <p:cNvSpPr/>
            <p:nvPr/>
          </p:nvSpPr>
          <p:spPr>
            <a:xfrm>
              <a:off x="12588630" y="9302033"/>
              <a:ext cx="234939" cy="23426"/>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9" name="rc288"/>
            <p:cNvSpPr/>
            <p:nvPr/>
          </p:nvSpPr>
          <p:spPr>
            <a:xfrm>
              <a:off x="12849673" y="9297101"/>
              <a:ext cx="234939" cy="3324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0" name="rc289"/>
            <p:cNvSpPr/>
            <p:nvPr/>
          </p:nvSpPr>
          <p:spPr>
            <a:xfrm>
              <a:off x="13110717" y="9299222"/>
              <a:ext cx="234939" cy="3033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1" name="rc290"/>
            <p:cNvSpPr/>
            <p:nvPr/>
          </p:nvSpPr>
          <p:spPr>
            <a:xfrm>
              <a:off x="13371760" y="9287138"/>
              <a:ext cx="234939" cy="3911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2" name="rc291"/>
            <p:cNvSpPr/>
            <p:nvPr/>
          </p:nvSpPr>
          <p:spPr>
            <a:xfrm>
              <a:off x="13632803" y="9275795"/>
              <a:ext cx="234939" cy="4532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3" name="rc292"/>
            <p:cNvSpPr/>
            <p:nvPr/>
          </p:nvSpPr>
          <p:spPr>
            <a:xfrm>
              <a:off x="13893847" y="9280382"/>
              <a:ext cx="234939" cy="4202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4" name="rc293"/>
            <p:cNvSpPr/>
            <p:nvPr/>
          </p:nvSpPr>
          <p:spPr>
            <a:xfrm>
              <a:off x="14154890" y="9313870"/>
              <a:ext cx="234939" cy="1223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5" name="rc294"/>
            <p:cNvSpPr/>
            <p:nvPr/>
          </p:nvSpPr>
          <p:spPr>
            <a:xfrm>
              <a:off x="11283413" y="8977558"/>
              <a:ext cx="234939" cy="16388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96" name="rc295"/>
            <p:cNvSpPr/>
            <p:nvPr/>
          </p:nvSpPr>
          <p:spPr>
            <a:xfrm>
              <a:off x="11544456" y="8926906"/>
              <a:ext cx="234939" cy="19816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97" name="rc296"/>
            <p:cNvSpPr/>
            <p:nvPr/>
          </p:nvSpPr>
          <p:spPr>
            <a:xfrm>
              <a:off x="11805500" y="9018395"/>
              <a:ext cx="234939" cy="16655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98" name="rc297"/>
            <p:cNvSpPr/>
            <p:nvPr/>
          </p:nvSpPr>
          <p:spPr>
            <a:xfrm>
              <a:off x="12066543" y="9250148"/>
              <a:ext cx="234939" cy="5785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99" name="rc298"/>
            <p:cNvSpPr/>
            <p:nvPr/>
          </p:nvSpPr>
          <p:spPr>
            <a:xfrm>
              <a:off x="12327586" y="9314166"/>
              <a:ext cx="234939" cy="1015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0" name="rc299"/>
            <p:cNvSpPr/>
            <p:nvPr/>
          </p:nvSpPr>
          <p:spPr>
            <a:xfrm>
              <a:off x="12588630" y="9325460"/>
              <a:ext cx="234939" cy="138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1" name="rc300"/>
            <p:cNvSpPr/>
            <p:nvPr/>
          </p:nvSpPr>
          <p:spPr>
            <a:xfrm>
              <a:off x="12849673" y="9330343"/>
              <a:ext cx="234939" cy="69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2" name="rc301"/>
            <p:cNvSpPr/>
            <p:nvPr/>
          </p:nvSpPr>
          <p:spPr>
            <a:xfrm>
              <a:off x="13110717" y="9329553"/>
              <a:ext cx="234939" cy="83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3" name="rc302"/>
            <p:cNvSpPr/>
            <p:nvPr/>
          </p:nvSpPr>
          <p:spPr>
            <a:xfrm>
              <a:off x="13371760" y="9326249"/>
              <a:ext cx="234939" cy="4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4" name="rc303"/>
            <p:cNvSpPr/>
            <p:nvPr/>
          </p:nvSpPr>
          <p:spPr>
            <a:xfrm>
              <a:off x="13632803" y="9321120"/>
              <a:ext cx="234939" cy="73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5" name="rc304"/>
            <p:cNvSpPr/>
            <p:nvPr/>
          </p:nvSpPr>
          <p:spPr>
            <a:xfrm>
              <a:off x="13893847" y="9322402"/>
              <a:ext cx="234939" cy="54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6" name="rc305"/>
            <p:cNvSpPr/>
            <p:nvPr/>
          </p:nvSpPr>
          <p:spPr>
            <a:xfrm>
              <a:off x="14154890" y="9326101"/>
              <a:ext cx="234939" cy="4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7" name="rc306"/>
            <p:cNvSpPr/>
            <p:nvPr/>
          </p:nvSpPr>
          <p:spPr>
            <a:xfrm>
              <a:off x="11283413" y="9141448"/>
              <a:ext cx="234939" cy="10450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08" name="rc307"/>
            <p:cNvSpPr/>
            <p:nvPr/>
          </p:nvSpPr>
          <p:spPr>
            <a:xfrm>
              <a:off x="11544456" y="9125073"/>
              <a:ext cx="234939" cy="13918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09" name="rc308"/>
            <p:cNvSpPr/>
            <p:nvPr/>
          </p:nvSpPr>
          <p:spPr>
            <a:xfrm>
              <a:off x="11805500" y="9184948"/>
              <a:ext cx="234939" cy="116444"/>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0" name="rc309"/>
            <p:cNvSpPr/>
            <p:nvPr/>
          </p:nvSpPr>
          <p:spPr>
            <a:xfrm>
              <a:off x="12066543" y="9308001"/>
              <a:ext cx="234939" cy="2604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1" name="rc310"/>
            <p:cNvSpPr/>
            <p:nvPr/>
          </p:nvSpPr>
          <p:spPr>
            <a:xfrm>
              <a:off x="12327586" y="9324326"/>
              <a:ext cx="234939" cy="1538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2" name="rc311"/>
            <p:cNvSpPr/>
            <p:nvPr/>
          </p:nvSpPr>
          <p:spPr>
            <a:xfrm>
              <a:off x="12588630" y="9326841"/>
              <a:ext cx="234939" cy="1262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3" name="rc312"/>
            <p:cNvSpPr/>
            <p:nvPr/>
          </p:nvSpPr>
          <p:spPr>
            <a:xfrm>
              <a:off x="12849673" y="9331033"/>
              <a:ext cx="234939" cy="789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4" name="rc313"/>
            <p:cNvSpPr/>
            <p:nvPr/>
          </p:nvSpPr>
          <p:spPr>
            <a:xfrm>
              <a:off x="13110717" y="9330392"/>
              <a:ext cx="234939" cy="902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5" name="rc314"/>
            <p:cNvSpPr/>
            <p:nvPr/>
          </p:nvSpPr>
          <p:spPr>
            <a:xfrm>
              <a:off x="13371760" y="9326693"/>
              <a:ext cx="234939" cy="1331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6" name="rc315"/>
            <p:cNvSpPr/>
            <p:nvPr/>
          </p:nvSpPr>
          <p:spPr>
            <a:xfrm>
              <a:off x="13632803" y="9321860"/>
              <a:ext cx="234939" cy="1755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7" name="rc316"/>
            <p:cNvSpPr/>
            <p:nvPr/>
          </p:nvSpPr>
          <p:spPr>
            <a:xfrm>
              <a:off x="13893847" y="9322945"/>
              <a:ext cx="234939" cy="1701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8" name="rc317"/>
            <p:cNvSpPr/>
            <p:nvPr/>
          </p:nvSpPr>
          <p:spPr>
            <a:xfrm>
              <a:off x="14154890" y="9326545"/>
              <a:ext cx="234939" cy="1667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9" name="rc318"/>
            <p:cNvSpPr/>
            <p:nvPr/>
          </p:nvSpPr>
          <p:spPr>
            <a:xfrm>
              <a:off x="11283413" y="9245956"/>
              <a:ext cx="234939" cy="10189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0" name="rc319"/>
            <p:cNvSpPr/>
            <p:nvPr/>
          </p:nvSpPr>
          <p:spPr>
            <a:xfrm>
              <a:off x="11544456" y="9264254"/>
              <a:ext cx="234939" cy="8359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1" name="rc320"/>
            <p:cNvSpPr/>
            <p:nvPr/>
          </p:nvSpPr>
          <p:spPr>
            <a:xfrm>
              <a:off x="11805500" y="9301392"/>
              <a:ext cx="234939" cy="4645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2" name="rc321"/>
            <p:cNvSpPr/>
            <p:nvPr/>
          </p:nvSpPr>
          <p:spPr>
            <a:xfrm>
              <a:off x="12066543" y="9334042"/>
              <a:ext cx="234939" cy="1380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3" name="rc322"/>
            <p:cNvSpPr/>
            <p:nvPr/>
          </p:nvSpPr>
          <p:spPr>
            <a:xfrm>
              <a:off x="12327586" y="9339713"/>
              <a:ext cx="234939" cy="813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4" name="rc323"/>
            <p:cNvSpPr/>
            <p:nvPr/>
          </p:nvSpPr>
          <p:spPr>
            <a:xfrm>
              <a:off x="12588630" y="9339467"/>
              <a:ext cx="234939" cy="838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5" name="rc324"/>
            <p:cNvSpPr/>
            <p:nvPr/>
          </p:nvSpPr>
          <p:spPr>
            <a:xfrm>
              <a:off x="12849673" y="9338924"/>
              <a:ext cx="234939" cy="892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6" name="rc325"/>
            <p:cNvSpPr/>
            <p:nvPr/>
          </p:nvSpPr>
          <p:spPr>
            <a:xfrm>
              <a:off x="13110717" y="9339417"/>
              <a:ext cx="234939" cy="8433"/>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7" name="rc326"/>
            <p:cNvSpPr/>
            <p:nvPr/>
          </p:nvSpPr>
          <p:spPr>
            <a:xfrm>
              <a:off x="13371760" y="9340009"/>
              <a:ext cx="234939" cy="784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8" name="rc327"/>
            <p:cNvSpPr/>
            <p:nvPr/>
          </p:nvSpPr>
          <p:spPr>
            <a:xfrm>
              <a:off x="13632803" y="9339417"/>
              <a:ext cx="234939" cy="8433"/>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9" name="rc328"/>
            <p:cNvSpPr/>
            <p:nvPr/>
          </p:nvSpPr>
          <p:spPr>
            <a:xfrm>
              <a:off x="13893847" y="9339960"/>
              <a:ext cx="234939" cy="789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30" name="rc329"/>
            <p:cNvSpPr/>
            <p:nvPr/>
          </p:nvSpPr>
          <p:spPr>
            <a:xfrm>
              <a:off x="14154890" y="9343215"/>
              <a:ext cx="234939" cy="463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31" name="pg330"/>
            <p:cNvSpPr/>
            <p:nvPr/>
          </p:nvSpPr>
          <p:spPr>
            <a:xfrm>
              <a:off x="11687359" y="2482994"/>
              <a:ext cx="2298524" cy="374653"/>
            </a:xfrm>
            <a:custGeom>
              <a:avLst/>
              <a:gdLst/>
              <a:ahLst/>
              <a:cxnLst/>
              <a:rect l="0" t="0" r="0" b="0"/>
              <a:pathLst>
                <a:path w="2298524" h="374653">
                  <a:moveTo>
                    <a:pt x="27431"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332" name="tx331"/>
            <p:cNvSpPr/>
            <p:nvPr/>
          </p:nvSpPr>
          <p:spPr>
            <a:xfrm>
              <a:off x="11797087" y="2561386"/>
              <a:ext cx="2079068"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93,788 cases</a:t>
              </a:r>
            </a:p>
          </p:txBody>
        </p:sp>
        <p:sp>
          <p:nvSpPr>
            <p:cNvPr id="333" name="rc332"/>
            <p:cNvSpPr/>
            <p:nvPr/>
          </p:nvSpPr>
          <p:spPr>
            <a:xfrm>
              <a:off x="11244257"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334" name="rc333"/>
            <p:cNvSpPr/>
            <p:nvPr/>
          </p:nvSpPr>
          <p:spPr>
            <a:xfrm>
              <a:off x="14428985"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335" name="pl334"/>
            <p:cNvSpPr/>
            <p:nvPr/>
          </p:nvSpPr>
          <p:spPr>
            <a:xfrm>
              <a:off x="14428985"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36" name="pl335"/>
            <p:cNvSpPr/>
            <p:nvPr/>
          </p:nvSpPr>
          <p:spPr>
            <a:xfrm>
              <a:off x="14428985"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37" name="pl336"/>
            <p:cNvSpPr/>
            <p:nvPr/>
          </p:nvSpPr>
          <p:spPr>
            <a:xfrm>
              <a:off x="14428985"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38" name="pl337"/>
            <p:cNvSpPr/>
            <p:nvPr/>
          </p:nvSpPr>
          <p:spPr>
            <a:xfrm>
              <a:off x="14428985"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39" name="pl338"/>
            <p:cNvSpPr/>
            <p:nvPr/>
          </p:nvSpPr>
          <p:spPr>
            <a:xfrm>
              <a:off x="14428985"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40" name="pl339"/>
            <p:cNvSpPr/>
            <p:nvPr/>
          </p:nvSpPr>
          <p:spPr>
            <a:xfrm>
              <a:off x="14428985"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41" name="rc340"/>
            <p:cNvSpPr/>
            <p:nvPr/>
          </p:nvSpPr>
          <p:spPr>
            <a:xfrm>
              <a:off x="14468142" y="9112497"/>
              <a:ext cx="234939" cy="11634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2" name="rc341"/>
            <p:cNvSpPr/>
            <p:nvPr/>
          </p:nvSpPr>
          <p:spPr>
            <a:xfrm>
              <a:off x="14729185" y="9073337"/>
              <a:ext cx="234939" cy="13582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3" name="rc342"/>
            <p:cNvSpPr/>
            <p:nvPr/>
          </p:nvSpPr>
          <p:spPr>
            <a:xfrm>
              <a:off x="14990229" y="8967644"/>
              <a:ext cx="234939" cy="18396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4" name="rc343"/>
            <p:cNvSpPr/>
            <p:nvPr/>
          </p:nvSpPr>
          <p:spPr>
            <a:xfrm>
              <a:off x="15251272" y="8996299"/>
              <a:ext cx="234939" cy="16749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5" name="rc344"/>
            <p:cNvSpPr/>
            <p:nvPr/>
          </p:nvSpPr>
          <p:spPr>
            <a:xfrm>
              <a:off x="15512315" y="9044633"/>
              <a:ext cx="234939" cy="15821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6" name="rc345"/>
            <p:cNvSpPr/>
            <p:nvPr/>
          </p:nvSpPr>
          <p:spPr>
            <a:xfrm>
              <a:off x="15773359" y="9037777"/>
              <a:ext cx="234939" cy="135284"/>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7" name="rc346"/>
            <p:cNvSpPr/>
            <p:nvPr/>
          </p:nvSpPr>
          <p:spPr>
            <a:xfrm>
              <a:off x="16034402" y="9103274"/>
              <a:ext cx="234939" cy="11161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8" name="rc347"/>
            <p:cNvSpPr/>
            <p:nvPr/>
          </p:nvSpPr>
          <p:spPr>
            <a:xfrm>
              <a:off x="16295445" y="9109834"/>
              <a:ext cx="234939" cy="119304"/>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9" name="rc348"/>
            <p:cNvSpPr/>
            <p:nvPr/>
          </p:nvSpPr>
          <p:spPr>
            <a:xfrm>
              <a:off x="16556489" y="9169609"/>
              <a:ext cx="234939" cy="9336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50" name="rc349"/>
            <p:cNvSpPr/>
            <p:nvPr/>
          </p:nvSpPr>
          <p:spPr>
            <a:xfrm>
              <a:off x="16817532" y="9229730"/>
              <a:ext cx="234939" cy="7393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51" name="rc350"/>
            <p:cNvSpPr/>
            <p:nvPr/>
          </p:nvSpPr>
          <p:spPr>
            <a:xfrm>
              <a:off x="17078576" y="9337001"/>
              <a:ext cx="234939" cy="1015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52" name="rc351"/>
            <p:cNvSpPr/>
            <p:nvPr/>
          </p:nvSpPr>
          <p:spPr>
            <a:xfrm>
              <a:off x="14468142" y="9228842"/>
              <a:ext cx="234939" cy="572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3" name="rc352"/>
            <p:cNvSpPr/>
            <p:nvPr/>
          </p:nvSpPr>
          <p:spPr>
            <a:xfrm>
              <a:off x="14729185" y="9209164"/>
              <a:ext cx="234939" cy="739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4" name="rc353"/>
            <p:cNvSpPr/>
            <p:nvPr/>
          </p:nvSpPr>
          <p:spPr>
            <a:xfrm>
              <a:off x="14990229" y="9151607"/>
              <a:ext cx="234939" cy="567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5" name="rc354"/>
            <p:cNvSpPr/>
            <p:nvPr/>
          </p:nvSpPr>
          <p:spPr>
            <a:xfrm>
              <a:off x="15251272" y="9163789"/>
              <a:ext cx="234939" cy="305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6" name="rc355"/>
            <p:cNvSpPr/>
            <p:nvPr/>
          </p:nvSpPr>
          <p:spPr>
            <a:xfrm>
              <a:off x="15512315" y="9202851"/>
              <a:ext cx="234939" cy="276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7" name="rc356"/>
            <p:cNvSpPr/>
            <p:nvPr/>
          </p:nvSpPr>
          <p:spPr>
            <a:xfrm>
              <a:off x="15773359" y="9173062"/>
              <a:ext cx="234939" cy="177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8" name="rc357"/>
            <p:cNvSpPr/>
            <p:nvPr/>
          </p:nvSpPr>
          <p:spPr>
            <a:xfrm>
              <a:off x="16034402" y="9214885"/>
              <a:ext cx="234939" cy="152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9" name="rc358"/>
            <p:cNvSpPr/>
            <p:nvPr/>
          </p:nvSpPr>
          <p:spPr>
            <a:xfrm>
              <a:off x="16295445" y="9229138"/>
              <a:ext cx="234939" cy="93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0" name="rc359"/>
            <p:cNvSpPr/>
            <p:nvPr/>
          </p:nvSpPr>
          <p:spPr>
            <a:xfrm>
              <a:off x="16556489" y="9262972"/>
              <a:ext cx="234939" cy="236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1" name="rc360"/>
            <p:cNvSpPr/>
            <p:nvPr/>
          </p:nvSpPr>
          <p:spPr>
            <a:xfrm>
              <a:off x="16817532" y="9303661"/>
              <a:ext cx="234939" cy="241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2" name="rc361"/>
            <p:cNvSpPr/>
            <p:nvPr/>
          </p:nvSpPr>
          <p:spPr>
            <a:xfrm>
              <a:off x="17078576" y="9347161"/>
              <a:ext cx="234939" cy="69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3" name="rc362"/>
            <p:cNvSpPr/>
            <p:nvPr/>
          </p:nvSpPr>
          <p:spPr>
            <a:xfrm>
              <a:off x="14468142" y="9234563"/>
              <a:ext cx="234939" cy="9227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4" name="rc363"/>
            <p:cNvSpPr/>
            <p:nvPr/>
          </p:nvSpPr>
          <p:spPr>
            <a:xfrm>
              <a:off x="14729185" y="9216562"/>
              <a:ext cx="234939" cy="10879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5" name="rc364"/>
            <p:cNvSpPr/>
            <p:nvPr/>
          </p:nvSpPr>
          <p:spPr>
            <a:xfrm>
              <a:off x="14990229" y="9157279"/>
              <a:ext cx="234939" cy="15437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6" name="rc365"/>
            <p:cNvSpPr/>
            <p:nvPr/>
          </p:nvSpPr>
          <p:spPr>
            <a:xfrm>
              <a:off x="15251272" y="9166847"/>
              <a:ext cx="234939" cy="15880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7" name="rc366"/>
            <p:cNvSpPr/>
            <p:nvPr/>
          </p:nvSpPr>
          <p:spPr>
            <a:xfrm>
              <a:off x="15512315" y="9205613"/>
              <a:ext cx="234939" cy="12680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8" name="rc367"/>
            <p:cNvSpPr/>
            <p:nvPr/>
          </p:nvSpPr>
          <p:spPr>
            <a:xfrm>
              <a:off x="15773359" y="9174837"/>
              <a:ext cx="234939" cy="15225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9" name="rc368"/>
            <p:cNvSpPr/>
            <p:nvPr/>
          </p:nvSpPr>
          <p:spPr>
            <a:xfrm>
              <a:off x="16034402" y="9216414"/>
              <a:ext cx="234939" cy="95483"/>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70" name="rc369"/>
            <p:cNvSpPr/>
            <p:nvPr/>
          </p:nvSpPr>
          <p:spPr>
            <a:xfrm>
              <a:off x="16295445" y="9230075"/>
              <a:ext cx="234939" cy="7560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71" name="rc370"/>
            <p:cNvSpPr/>
            <p:nvPr/>
          </p:nvSpPr>
          <p:spPr>
            <a:xfrm>
              <a:off x="16556489" y="9265339"/>
              <a:ext cx="234939" cy="3264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72" name="rc371"/>
            <p:cNvSpPr/>
            <p:nvPr/>
          </p:nvSpPr>
          <p:spPr>
            <a:xfrm>
              <a:off x="16817532" y="9306077"/>
              <a:ext cx="234939" cy="22243"/>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73" name="rc372"/>
            <p:cNvSpPr/>
            <p:nvPr/>
          </p:nvSpPr>
          <p:spPr>
            <a:xfrm>
              <a:off x="14468142" y="9326841"/>
              <a:ext cx="234939" cy="49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4" name="rc373"/>
            <p:cNvSpPr/>
            <p:nvPr/>
          </p:nvSpPr>
          <p:spPr>
            <a:xfrm>
              <a:off x="14729185" y="9325361"/>
              <a:ext cx="234939" cy="34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5" name="rc374"/>
            <p:cNvSpPr/>
            <p:nvPr/>
          </p:nvSpPr>
          <p:spPr>
            <a:xfrm>
              <a:off x="14990229" y="9311650"/>
              <a:ext cx="234939" cy="93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6" name="rc375"/>
            <p:cNvSpPr/>
            <p:nvPr/>
          </p:nvSpPr>
          <p:spPr>
            <a:xfrm>
              <a:off x="15251272" y="9325657"/>
              <a:ext cx="234939" cy="34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7" name="rc376"/>
            <p:cNvSpPr/>
            <p:nvPr/>
          </p:nvSpPr>
          <p:spPr>
            <a:xfrm>
              <a:off x="15512315" y="9332414"/>
              <a:ext cx="234939" cy="83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8" name="rc377"/>
            <p:cNvSpPr/>
            <p:nvPr/>
          </p:nvSpPr>
          <p:spPr>
            <a:xfrm>
              <a:off x="15773359" y="9327087"/>
              <a:ext cx="234939" cy="39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9" name="rc378"/>
            <p:cNvSpPr/>
            <p:nvPr/>
          </p:nvSpPr>
          <p:spPr>
            <a:xfrm>
              <a:off x="16034402" y="9311897"/>
              <a:ext cx="234939" cy="78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80" name="rc379"/>
            <p:cNvSpPr/>
            <p:nvPr/>
          </p:nvSpPr>
          <p:spPr>
            <a:xfrm>
              <a:off x="16295445" y="9305683"/>
              <a:ext cx="234939" cy="4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81" name="rc380"/>
            <p:cNvSpPr/>
            <p:nvPr/>
          </p:nvSpPr>
          <p:spPr>
            <a:xfrm>
              <a:off x="16556489" y="9297989"/>
              <a:ext cx="234939" cy="69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82" name="rc381"/>
            <p:cNvSpPr/>
            <p:nvPr/>
          </p:nvSpPr>
          <p:spPr>
            <a:xfrm>
              <a:off x="16817532" y="9328320"/>
              <a:ext cx="234939" cy="54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83" name="rc382"/>
            <p:cNvSpPr/>
            <p:nvPr/>
          </p:nvSpPr>
          <p:spPr>
            <a:xfrm>
              <a:off x="14468142" y="9327334"/>
              <a:ext cx="234939" cy="1583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4" name="rc383"/>
            <p:cNvSpPr/>
            <p:nvPr/>
          </p:nvSpPr>
          <p:spPr>
            <a:xfrm>
              <a:off x="14729185" y="9325706"/>
              <a:ext cx="234939" cy="1829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5" name="rc384"/>
            <p:cNvSpPr/>
            <p:nvPr/>
          </p:nvSpPr>
          <p:spPr>
            <a:xfrm>
              <a:off x="14990229" y="9312587"/>
              <a:ext cx="234939" cy="2934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6" name="rc385"/>
            <p:cNvSpPr/>
            <p:nvPr/>
          </p:nvSpPr>
          <p:spPr>
            <a:xfrm>
              <a:off x="15251272" y="9326002"/>
              <a:ext cx="234939" cy="17064"/>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7" name="rc386"/>
            <p:cNvSpPr/>
            <p:nvPr/>
          </p:nvSpPr>
          <p:spPr>
            <a:xfrm>
              <a:off x="15512315" y="9333252"/>
              <a:ext cx="234939" cy="9272"/>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8" name="rc387"/>
            <p:cNvSpPr/>
            <p:nvPr/>
          </p:nvSpPr>
          <p:spPr>
            <a:xfrm>
              <a:off x="15773359" y="9327482"/>
              <a:ext cx="234939" cy="1642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9" name="rc388"/>
            <p:cNvSpPr/>
            <p:nvPr/>
          </p:nvSpPr>
          <p:spPr>
            <a:xfrm>
              <a:off x="16034402" y="9312686"/>
              <a:ext cx="234939" cy="3166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90" name="rc389"/>
            <p:cNvSpPr/>
            <p:nvPr/>
          </p:nvSpPr>
          <p:spPr>
            <a:xfrm>
              <a:off x="16295445" y="9306127"/>
              <a:ext cx="234939" cy="3748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91" name="rc390"/>
            <p:cNvSpPr/>
            <p:nvPr/>
          </p:nvSpPr>
          <p:spPr>
            <a:xfrm>
              <a:off x="16556489" y="9298679"/>
              <a:ext cx="234939" cy="4458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92" name="rc391"/>
            <p:cNvSpPr/>
            <p:nvPr/>
          </p:nvSpPr>
          <p:spPr>
            <a:xfrm>
              <a:off x="16817532" y="9328863"/>
              <a:ext cx="234939" cy="1602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93" name="rc392"/>
            <p:cNvSpPr/>
            <p:nvPr/>
          </p:nvSpPr>
          <p:spPr>
            <a:xfrm>
              <a:off x="14468142" y="9343166"/>
              <a:ext cx="234939" cy="468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4" name="rc393"/>
            <p:cNvSpPr/>
            <p:nvPr/>
          </p:nvSpPr>
          <p:spPr>
            <a:xfrm>
              <a:off x="14729185" y="9344004"/>
              <a:ext cx="234939" cy="384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5" name="rc394"/>
            <p:cNvSpPr/>
            <p:nvPr/>
          </p:nvSpPr>
          <p:spPr>
            <a:xfrm>
              <a:off x="14990229" y="9341933"/>
              <a:ext cx="234939" cy="5918"/>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6" name="rc395"/>
            <p:cNvSpPr/>
            <p:nvPr/>
          </p:nvSpPr>
          <p:spPr>
            <a:xfrm>
              <a:off x="15251272" y="9343067"/>
              <a:ext cx="234939" cy="478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7" name="rc396"/>
            <p:cNvSpPr/>
            <p:nvPr/>
          </p:nvSpPr>
          <p:spPr>
            <a:xfrm>
              <a:off x="15512315" y="9342525"/>
              <a:ext cx="234939" cy="532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8" name="rc397"/>
            <p:cNvSpPr/>
            <p:nvPr/>
          </p:nvSpPr>
          <p:spPr>
            <a:xfrm>
              <a:off x="15773359" y="9343906"/>
              <a:ext cx="234939" cy="394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9" name="rc398"/>
            <p:cNvSpPr/>
            <p:nvPr/>
          </p:nvSpPr>
          <p:spPr>
            <a:xfrm>
              <a:off x="16034402" y="9344349"/>
              <a:ext cx="234939" cy="350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400" name="rc399"/>
            <p:cNvSpPr/>
            <p:nvPr/>
          </p:nvSpPr>
          <p:spPr>
            <a:xfrm>
              <a:off x="16295445" y="9343610"/>
              <a:ext cx="234939" cy="424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401" name="rc400"/>
            <p:cNvSpPr/>
            <p:nvPr/>
          </p:nvSpPr>
          <p:spPr>
            <a:xfrm>
              <a:off x="16556489" y="9343264"/>
              <a:ext cx="234939" cy="458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402" name="rc401"/>
            <p:cNvSpPr/>
            <p:nvPr/>
          </p:nvSpPr>
          <p:spPr>
            <a:xfrm>
              <a:off x="16817532" y="9344892"/>
              <a:ext cx="234939" cy="295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403" name="pg402"/>
            <p:cNvSpPr/>
            <p:nvPr/>
          </p:nvSpPr>
          <p:spPr>
            <a:xfrm>
              <a:off x="14872088" y="2482994"/>
              <a:ext cx="2298524" cy="374653"/>
            </a:xfrm>
            <a:custGeom>
              <a:avLst/>
              <a:gdLst/>
              <a:ahLst/>
              <a:cxnLst/>
              <a:rect l="0" t="0" r="0" b="0"/>
              <a:pathLst>
                <a:path w="2298524" h="374653">
                  <a:moveTo>
                    <a:pt x="27432"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404" name="tx403"/>
            <p:cNvSpPr/>
            <p:nvPr/>
          </p:nvSpPr>
          <p:spPr>
            <a:xfrm>
              <a:off x="14981816" y="2561386"/>
              <a:ext cx="2079068"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53,624 cases</a:t>
              </a:r>
            </a:p>
          </p:txBody>
        </p:sp>
        <p:sp>
          <p:nvSpPr>
            <p:cNvPr id="405" name="rc404"/>
            <p:cNvSpPr/>
            <p:nvPr/>
          </p:nvSpPr>
          <p:spPr>
            <a:xfrm>
              <a:off x="14428985"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06" name="tx405"/>
            <p:cNvSpPr/>
            <p:nvPr/>
          </p:nvSpPr>
          <p:spPr>
            <a:xfrm>
              <a:off x="2999909" y="2068382"/>
              <a:ext cx="565050" cy="185663"/>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2017</a:t>
              </a:r>
            </a:p>
          </p:txBody>
        </p:sp>
        <p:sp>
          <p:nvSpPr>
            <p:cNvPr id="407" name="tx406"/>
            <p:cNvSpPr/>
            <p:nvPr/>
          </p:nvSpPr>
          <p:spPr>
            <a:xfrm>
              <a:off x="6184638" y="2068258"/>
              <a:ext cx="565050" cy="185787"/>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2018</a:t>
              </a:r>
            </a:p>
          </p:txBody>
        </p:sp>
        <p:sp>
          <p:nvSpPr>
            <p:cNvPr id="408" name="tx407"/>
            <p:cNvSpPr/>
            <p:nvPr/>
          </p:nvSpPr>
          <p:spPr>
            <a:xfrm>
              <a:off x="9369367" y="2068258"/>
              <a:ext cx="565050" cy="185787"/>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2019</a:t>
              </a:r>
            </a:p>
          </p:txBody>
        </p:sp>
        <p:sp>
          <p:nvSpPr>
            <p:cNvPr id="409" name="tx408"/>
            <p:cNvSpPr/>
            <p:nvPr/>
          </p:nvSpPr>
          <p:spPr>
            <a:xfrm>
              <a:off x="12554096" y="2068382"/>
              <a:ext cx="565050" cy="185663"/>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2020</a:t>
              </a:r>
            </a:p>
          </p:txBody>
        </p:sp>
        <p:sp>
          <p:nvSpPr>
            <p:cNvPr id="410" name="tx409"/>
            <p:cNvSpPr/>
            <p:nvPr/>
          </p:nvSpPr>
          <p:spPr>
            <a:xfrm>
              <a:off x="15738825" y="2068382"/>
              <a:ext cx="565050" cy="185663"/>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2021</a:t>
              </a:r>
            </a:p>
          </p:txBody>
        </p:sp>
        <p:sp>
          <p:nvSpPr>
            <p:cNvPr id="411" name="pl410"/>
            <p:cNvSpPr/>
            <p:nvPr/>
          </p:nvSpPr>
          <p:spPr>
            <a:xfrm>
              <a:off x="184669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2" name="pl411"/>
            <p:cNvSpPr/>
            <p:nvPr/>
          </p:nvSpPr>
          <p:spPr>
            <a:xfrm>
              <a:off x="210773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3" name="pl412"/>
            <p:cNvSpPr/>
            <p:nvPr/>
          </p:nvSpPr>
          <p:spPr>
            <a:xfrm>
              <a:off x="236878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4" name="pl413"/>
            <p:cNvSpPr/>
            <p:nvPr/>
          </p:nvSpPr>
          <p:spPr>
            <a:xfrm>
              <a:off x="262982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5" name="pl414"/>
            <p:cNvSpPr/>
            <p:nvPr/>
          </p:nvSpPr>
          <p:spPr>
            <a:xfrm>
              <a:off x="289086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6" name="pl415"/>
            <p:cNvSpPr/>
            <p:nvPr/>
          </p:nvSpPr>
          <p:spPr>
            <a:xfrm>
              <a:off x="315191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7" name="pl416"/>
            <p:cNvSpPr/>
            <p:nvPr/>
          </p:nvSpPr>
          <p:spPr>
            <a:xfrm>
              <a:off x="341295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8" name="pl417"/>
            <p:cNvSpPr/>
            <p:nvPr/>
          </p:nvSpPr>
          <p:spPr>
            <a:xfrm>
              <a:off x="367399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9" name="pl418"/>
            <p:cNvSpPr/>
            <p:nvPr/>
          </p:nvSpPr>
          <p:spPr>
            <a:xfrm>
              <a:off x="393504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20" name="pl419"/>
            <p:cNvSpPr/>
            <p:nvPr/>
          </p:nvSpPr>
          <p:spPr>
            <a:xfrm>
              <a:off x="419608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21" name="pl420"/>
            <p:cNvSpPr/>
            <p:nvPr/>
          </p:nvSpPr>
          <p:spPr>
            <a:xfrm>
              <a:off x="445712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22" name="pl421"/>
            <p:cNvSpPr/>
            <p:nvPr/>
          </p:nvSpPr>
          <p:spPr>
            <a:xfrm>
              <a:off x="471817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23" name="tx422"/>
            <p:cNvSpPr/>
            <p:nvPr/>
          </p:nvSpPr>
          <p:spPr>
            <a:xfrm rot="-5400000">
              <a:off x="1702277"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424" name="tx423"/>
            <p:cNvSpPr/>
            <p:nvPr/>
          </p:nvSpPr>
          <p:spPr>
            <a:xfrm rot="-5400000">
              <a:off x="1953510"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425" name="tx424"/>
            <p:cNvSpPr/>
            <p:nvPr/>
          </p:nvSpPr>
          <p:spPr>
            <a:xfrm rot="-5400000">
              <a:off x="2214640"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426" name="tx425"/>
            <p:cNvSpPr/>
            <p:nvPr/>
          </p:nvSpPr>
          <p:spPr>
            <a:xfrm rot="-5400000">
              <a:off x="2473817"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427" name="tx426"/>
            <p:cNvSpPr/>
            <p:nvPr/>
          </p:nvSpPr>
          <p:spPr>
            <a:xfrm rot="-5400000">
              <a:off x="2704214"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428" name="tx427"/>
            <p:cNvSpPr/>
            <p:nvPr/>
          </p:nvSpPr>
          <p:spPr>
            <a:xfrm rot="-5400000">
              <a:off x="3007493"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429" name="tx428"/>
            <p:cNvSpPr/>
            <p:nvPr/>
          </p:nvSpPr>
          <p:spPr>
            <a:xfrm rot="-5400000">
              <a:off x="3298228"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430" name="tx429"/>
            <p:cNvSpPr/>
            <p:nvPr/>
          </p:nvSpPr>
          <p:spPr>
            <a:xfrm rot="-5400000">
              <a:off x="3497111"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431" name="tx430"/>
            <p:cNvSpPr/>
            <p:nvPr/>
          </p:nvSpPr>
          <p:spPr>
            <a:xfrm rot="-5400000">
              <a:off x="3758111"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432" name="tx431"/>
            <p:cNvSpPr/>
            <p:nvPr/>
          </p:nvSpPr>
          <p:spPr>
            <a:xfrm rot="-5400000">
              <a:off x="4055574"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433" name="tx432"/>
            <p:cNvSpPr/>
            <p:nvPr/>
          </p:nvSpPr>
          <p:spPr>
            <a:xfrm rot="-5400000">
              <a:off x="4297995"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434" name="tx433"/>
            <p:cNvSpPr/>
            <p:nvPr/>
          </p:nvSpPr>
          <p:spPr>
            <a:xfrm rot="-5400000">
              <a:off x="4559038"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435" name="pl434"/>
            <p:cNvSpPr/>
            <p:nvPr/>
          </p:nvSpPr>
          <p:spPr>
            <a:xfrm>
              <a:off x="503142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36" name="pl435"/>
            <p:cNvSpPr/>
            <p:nvPr/>
          </p:nvSpPr>
          <p:spPr>
            <a:xfrm>
              <a:off x="529246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37" name="pl436"/>
            <p:cNvSpPr/>
            <p:nvPr/>
          </p:nvSpPr>
          <p:spPr>
            <a:xfrm>
              <a:off x="555351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38" name="pl437"/>
            <p:cNvSpPr/>
            <p:nvPr/>
          </p:nvSpPr>
          <p:spPr>
            <a:xfrm>
              <a:off x="581455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39" name="pl438"/>
            <p:cNvSpPr/>
            <p:nvPr/>
          </p:nvSpPr>
          <p:spPr>
            <a:xfrm>
              <a:off x="607559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0" name="pl439"/>
            <p:cNvSpPr/>
            <p:nvPr/>
          </p:nvSpPr>
          <p:spPr>
            <a:xfrm>
              <a:off x="633664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1" name="pl440"/>
            <p:cNvSpPr/>
            <p:nvPr/>
          </p:nvSpPr>
          <p:spPr>
            <a:xfrm>
              <a:off x="659768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2" name="pl441"/>
            <p:cNvSpPr/>
            <p:nvPr/>
          </p:nvSpPr>
          <p:spPr>
            <a:xfrm>
              <a:off x="685872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3" name="pl442"/>
            <p:cNvSpPr/>
            <p:nvPr/>
          </p:nvSpPr>
          <p:spPr>
            <a:xfrm>
              <a:off x="711977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4" name="pl443"/>
            <p:cNvSpPr/>
            <p:nvPr/>
          </p:nvSpPr>
          <p:spPr>
            <a:xfrm>
              <a:off x="738081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5" name="pl444"/>
            <p:cNvSpPr/>
            <p:nvPr/>
          </p:nvSpPr>
          <p:spPr>
            <a:xfrm>
              <a:off x="764185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6" name="pl445"/>
            <p:cNvSpPr/>
            <p:nvPr/>
          </p:nvSpPr>
          <p:spPr>
            <a:xfrm>
              <a:off x="790290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7" name="tx446"/>
            <p:cNvSpPr/>
            <p:nvPr/>
          </p:nvSpPr>
          <p:spPr>
            <a:xfrm rot="-5400000">
              <a:off x="4887006"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448" name="tx447"/>
            <p:cNvSpPr/>
            <p:nvPr/>
          </p:nvSpPr>
          <p:spPr>
            <a:xfrm rot="-5400000">
              <a:off x="5138239"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449" name="tx448"/>
            <p:cNvSpPr/>
            <p:nvPr/>
          </p:nvSpPr>
          <p:spPr>
            <a:xfrm rot="-5400000">
              <a:off x="5399369"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450" name="tx449"/>
            <p:cNvSpPr/>
            <p:nvPr/>
          </p:nvSpPr>
          <p:spPr>
            <a:xfrm rot="-5400000">
              <a:off x="5658546"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451" name="tx450"/>
            <p:cNvSpPr/>
            <p:nvPr/>
          </p:nvSpPr>
          <p:spPr>
            <a:xfrm rot="-5400000">
              <a:off x="5888943"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452" name="tx451"/>
            <p:cNvSpPr/>
            <p:nvPr/>
          </p:nvSpPr>
          <p:spPr>
            <a:xfrm rot="-5400000">
              <a:off x="6192222"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453" name="tx452"/>
            <p:cNvSpPr/>
            <p:nvPr/>
          </p:nvSpPr>
          <p:spPr>
            <a:xfrm rot="-5400000">
              <a:off x="6482957"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454" name="tx453"/>
            <p:cNvSpPr/>
            <p:nvPr/>
          </p:nvSpPr>
          <p:spPr>
            <a:xfrm rot="-5400000">
              <a:off x="6681840"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455" name="tx454"/>
            <p:cNvSpPr/>
            <p:nvPr/>
          </p:nvSpPr>
          <p:spPr>
            <a:xfrm rot="-5400000">
              <a:off x="6942840"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456" name="tx455"/>
            <p:cNvSpPr/>
            <p:nvPr/>
          </p:nvSpPr>
          <p:spPr>
            <a:xfrm rot="-5400000">
              <a:off x="7240302"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457" name="tx456"/>
            <p:cNvSpPr/>
            <p:nvPr/>
          </p:nvSpPr>
          <p:spPr>
            <a:xfrm rot="-5400000">
              <a:off x="7482724"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458" name="tx457"/>
            <p:cNvSpPr/>
            <p:nvPr/>
          </p:nvSpPr>
          <p:spPr>
            <a:xfrm rot="-5400000">
              <a:off x="7743767"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459" name="pl458"/>
            <p:cNvSpPr/>
            <p:nvPr/>
          </p:nvSpPr>
          <p:spPr>
            <a:xfrm>
              <a:off x="821615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0" name="pl459"/>
            <p:cNvSpPr/>
            <p:nvPr/>
          </p:nvSpPr>
          <p:spPr>
            <a:xfrm>
              <a:off x="847719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1" name="pl460"/>
            <p:cNvSpPr/>
            <p:nvPr/>
          </p:nvSpPr>
          <p:spPr>
            <a:xfrm>
              <a:off x="873824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2" name="pl461"/>
            <p:cNvSpPr/>
            <p:nvPr/>
          </p:nvSpPr>
          <p:spPr>
            <a:xfrm>
              <a:off x="899928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3" name="pl462"/>
            <p:cNvSpPr/>
            <p:nvPr/>
          </p:nvSpPr>
          <p:spPr>
            <a:xfrm>
              <a:off x="926032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4" name="pl463"/>
            <p:cNvSpPr/>
            <p:nvPr/>
          </p:nvSpPr>
          <p:spPr>
            <a:xfrm>
              <a:off x="952137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5" name="pl464"/>
            <p:cNvSpPr/>
            <p:nvPr/>
          </p:nvSpPr>
          <p:spPr>
            <a:xfrm>
              <a:off x="978241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6" name="pl465"/>
            <p:cNvSpPr/>
            <p:nvPr/>
          </p:nvSpPr>
          <p:spPr>
            <a:xfrm>
              <a:off x="1004345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7" name="pl466"/>
            <p:cNvSpPr/>
            <p:nvPr/>
          </p:nvSpPr>
          <p:spPr>
            <a:xfrm>
              <a:off x="1030450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8" name="pl467"/>
            <p:cNvSpPr/>
            <p:nvPr/>
          </p:nvSpPr>
          <p:spPr>
            <a:xfrm>
              <a:off x="1056554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9" name="pl468"/>
            <p:cNvSpPr/>
            <p:nvPr/>
          </p:nvSpPr>
          <p:spPr>
            <a:xfrm>
              <a:off x="1082658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70" name="pl469"/>
            <p:cNvSpPr/>
            <p:nvPr/>
          </p:nvSpPr>
          <p:spPr>
            <a:xfrm>
              <a:off x="1108763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71" name="tx470"/>
            <p:cNvSpPr/>
            <p:nvPr/>
          </p:nvSpPr>
          <p:spPr>
            <a:xfrm rot="-5400000">
              <a:off x="8071734"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472" name="tx471"/>
            <p:cNvSpPr/>
            <p:nvPr/>
          </p:nvSpPr>
          <p:spPr>
            <a:xfrm rot="-5400000">
              <a:off x="8322968"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473" name="tx472"/>
            <p:cNvSpPr/>
            <p:nvPr/>
          </p:nvSpPr>
          <p:spPr>
            <a:xfrm rot="-5400000">
              <a:off x="8584098"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474" name="tx473"/>
            <p:cNvSpPr/>
            <p:nvPr/>
          </p:nvSpPr>
          <p:spPr>
            <a:xfrm rot="-5400000">
              <a:off x="8843275"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475" name="tx474"/>
            <p:cNvSpPr/>
            <p:nvPr/>
          </p:nvSpPr>
          <p:spPr>
            <a:xfrm rot="-5400000">
              <a:off x="9073672"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476" name="tx475"/>
            <p:cNvSpPr/>
            <p:nvPr/>
          </p:nvSpPr>
          <p:spPr>
            <a:xfrm rot="-5400000">
              <a:off x="9376951"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477" name="tx476"/>
            <p:cNvSpPr/>
            <p:nvPr/>
          </p:nvSpPr>
          <p:spPr>
            <a:xfrm rot="-5400000">
              <a:off x="9667686"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478" name="tx477"/>
            <p:cNvSpPr/>
            <p:nvPr/>
          </p:nvSpPr>
          <p:spPr>
            <a:xfrm rot="-5400000">
              <a:off x="9866569"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479" name="tx478"/>
            <p:cNvSpPr/>
            <p:nvPr/>
          </p:nvSpPr>
          <p:spPr>
            <a:xfrm rot="-5400000">
              <a:off x="10127569"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480" name="tx479"/>
            <p:cNvSpPr/>
            <p:nvPr/>
          </p:nvSpPr>
          <p:spPr>
            <a:xfrm rot="-5400000">
              <a:off x="10425031"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481" name="tx480"/>
            <p:cNvSpPr/>
            <p:nvPr/>
          </p:nvSpPr>
          <p:spPr>
            <a:xfrm rot="-5400000">
              <a:off x="10667453"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482" name="tx481"/>
            <p:cNvSpPr/>
            <p:nvPr/>
          </p:nvSpPr>
          <p:spPr>
            <a:xfrm rot="-5400000">
              <a:off x="10928496"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483" name="pl482"/>
            <p:cNvSpPr/>
            <p:nvPr/>
          </p:nvSpPr>
          <p:spPr>
            <a:xfrm>
              <a:off x="1140088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4" name="pl483"/>
            <p:cNvSpPr/>
            <p:nvPr/>
          </p:nvSpPr>
          <p:spPr>
            <a:xfrm>
              <a:off x="1166192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5" name="pl484"/>
            <p:cNvSpPr/>
            <p:nvPr/>
          </p:nvSpPr>
          <p:spPr>
            <a:xfrm>
              <a:off x="1192296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6" name="pl485"/>
            <p:cNvSpPr/>
            <p:nvPr/>
          </p:nvSpPr>
          <p:spPr>
            <a:xfrm>
              <a:off x="1218401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7" name="pl486"/>
            <p:cNvSpPr/>
            <p:nvPr/>
          </p:nvSpPr>
          <p:spPr>
            <a:xfrm>
              <a:off x="1244505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8" name="pl487"/>
            <p:cNvSpPr/>
            <p:nvPr/>
          </p:nvSpPr>
          <p:spPr>
            <a:xfrm>
              <a:off x="1270609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9" name="pl488"/>
            <p:cNvSpPr/>
            <p:nvPr/>
          </p:nvSpPr>
          <p:spPr>
            <a:xfrm>
              <a:off x="1296714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0" name="pl489"/>
            <p:cNvSpPr/>
            <p:nvPr/>
          </p:nvSpPr>
          <p:spPr>
            <a:xfrm>
              <a:off x="1322818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1" name="pl490"/>
            <p:cNvSpPr/>
            <p:nvPr/>
          </p:nvSpPr>
          <p:spPr>
            <a:xfrm>
              <a:off x="1348922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2" name="pl491"/>
            <p:cNvSpPr/>
            <p:nvPr/>
          </p:nvSpPr>
          <p:spPr>
            <a:xfrm>
              <a:off x="1375027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3" name="pl492"/>
            <p:cNvSpPr/>
            <p:nvPr/>
          </p:nvSpPr>
          <p:spPr>
            <a:xfrm>
              <a:off x="1401131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4" name="pl493"/>
            <p:cNvSpPr/>
            <p:nvPr/>
          </p:nvSpPr>
          <p:spPr>
            <a:xfrm>
              <a:off x="1427235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5" name="tx494"/>
            <p:cNvSpPr/>
            <p:nvPr/>
          </p:nvSpPr>
          <p:spPr>
            <a:xfrm rot="-5400000">
              <a:off x="11256463"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496" name="tx495"/>
            <p:cNvSpPr/>
            <p:nvPr/>
          </p:nvSpPr>
          <p:spPr>
            <a:xfrm rot="-5400000">
              <a:off x="11507697"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497" name="tx496"/>
            <p:cNvSpPr/>
            <p:nvPr/>
          </p:nvSpPr>
          <p:spPr>
            <a:xfrm rot="-5400000">
              <a:off x="11768827"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498" name="tx497"/>
            <p:cNvSpPr/>
            <p:nvPr/>
          </p:nvSpPr>
          <p:spPr>
            <a:xfrm rot="-5400000">
              <a:off x="12028004"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499" name="tx498"/>
            <p:cNvSpPr/>
            <p:nvPr/>
          </p:nvSpPr>
          <p:spPr>
            <a:xfrm rot="-5400000">
              <a:off x="12258401"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500" name="tx499"/>
            <p:cNvSpPr/>
            <p:nvPr/>
          </p:nvSpPr>
          <p:spPr>
            <a:xfrm rot="-5400000">
              <a:off x="12561680"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501" name="tx500"/>
            <p:cNvSpPr/>
            <p:nvPr/>
          </p:nvSpPr>
          <p:spPr>
            <a:xfrm rot="-5400000">
              <a:off x="12852415"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502" name="tx501"/>
            <p:cNvSpPr/>
            <p:nvPr/>
          </p:nvSpPr>
          <p:spPr>
            <a:xfrm rot="-5400000">
              <a:off x="13051298"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503" name="tx502"/>
            <p:cNvSpPr/>
            <p:nvPr/>
          </p:nvSpPr>
          <p:spPr>
            <a:xfrm rot="-5400000">
              <a:off x="13312298"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504" name="tx503"/>
            <p:cNvSpPr/>
            <p:nvPr/>
          </p:nvSpPr>
          <p:spPr>
            <a:xfrm rot="-5400000">
              <a:off x="13609760"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505" name="tx504"/>
            <p:cNvSpPr/>
            <p:nvPr/>
          </p:nvSpPr>
          <p:spPr>
            <a:xfrm rot="-5400000">
              <a:off x="13852182"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506" name="tx505"/>
            <p:cNvSpPr/>
            <p:nvPr/>
          </p:nvSpPr>
          <p:spPr>
            <a:xfrm rot="-5400000">
              <a:off x="14113225"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507" name="pl506"/>
            <p:cNvSpPr/>
            <p:nvPr/>
          </p:nvSpPr>
          <p:spPr>
            <a:xfrm>
              <a:off x="1458561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08" name="pl507"/>
            <p:cNvSpPr/>
            <p:nvPr/>
          </p:nvSpPr>
          <p:spPr>
            <a:xfrm>
              <a:off x="1484665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09" name="pl508"/>
            <p:cNvSpPr/>
            <p:nvPr/>
          </p:nvSpPr>
          <p:spPr>
            <a:xfrm>
              <a:off x="1510769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0" name="pl509"/>
            <p:cNvSpPr/>
            <p:nvPr/>
          </p:nvSpPr>
          <p:spPr>
            <a:xfrm>
              <a:off x="1536874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1" name="pl510"/>
            <p:cNvSpPr/>
            <p:nvPr/>
          </p:nvSpPr>
          <p:spPr>
            <a:xfrm>
              <a:off x="1562978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2" name="pl511"/>
            <p:cNvSpPr/>
            <p:nvPr/>
          </p:nvSpPr>
          <p:spPr>
            <a:xfrm>
              <a:off x="1589082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3" name="pl512"/>
            <p:cNvSpPr/>
            <p:nvPr/>
          </p:nvSpPr>
          <p:spPr>
            <a:xfrm>
              <a:off x="1615187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4" name="pl513"/>
            <p:cNvSpPr/>
            <p:nvPr/>
          </p:nvSpPr>
          <p:spPr>
            <a:xfrm>
              <a:off x="1641291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5" name="pl514"/>
            <p:cNvSpPr/>
            <p:nvPr/>
          </p:nvSpPr>
          <p:spPr>
            <a:xfrm>
              <a:off x="1667395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6" name="pl515"/>
            <p:cNvSpPr/>
            <p:nvPr/>
          </p:nvSpPr>
          <p:spPr>
            <a:xfrm>
              <a:off x="1693500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7" name="pl516"/>
            <p:cNvSpPr/>
            <p:nvPr/>
          </p:nvSpPr>
          <p:spPr>
            <a:xfrm>
              <a:off x="1719604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8" name="pl517"/>
            <p:cNvSpPr/>
            <p:nvPr/>
          </p:nvSpPr>
          <p:spPr>
            <a:xfrm>
              <a:off x="1745708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9" name="tx518"/>
            <p:cNvSpPr/>
            <p:nvPr/>
          </p:nvSpPr>
          <p:spPr>
            <a:xfrm rot="-5400000">
              <a:off x="14441192"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520" name="tx519"/>
            <p:cNvSpPr/>
            <p:nvPr/>
          </p:nvSpPr>
          <p:spPr>
            <a:xfrm rot="-5400000">
              <a:off x="14692425"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521" name="tx520"/>
            <p:cNvSpPr/>
            <p:nvPr/>
          </p:nvSpPr>
          <p:spPr>
            <a:xfrm rot="-5400000">
              <a:off x="14953556"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522" name="tx521"/>
            <p:cNvSpPr/>
            <p:nvPr/>
          </p:nvSpPr>
          <p:spPr>
            <a:xfrm rot="-5400000">
              <a:off x="15212732"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523" name="tx522"/>
            <p:cNvSpPr/>
            <p:nvPr/>
          </p:nvSpPr>
          <p:spPr>
            <a:xfrm rot="-5400000">
              <a:off x="15443130"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524" name="tx523"/>
            <p:cNvSpPr/>
            <p:nvPr/>
          </p:nvSpPr>
          <p:spPr>
            <a:xfrm rot="-5400000">
              <a:off x="15746409"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525" name="tx524"/>
            <p:cNvSpPr/>
            <p:nvPr/>
          </p:nvSpPr>
          <p:spPr>
            <a:xfrm rot="-5400000">
              <a:off x="16037144"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526" name="tx525"/>
            <p:cNvSpPr/>
            <p:nvPr/>
          </p:nvSpPr>
          <p:spPr>
            <a:xfrm rot="-5400000">
              <a:off x="16236027"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527" name="tx526"/>
            <p:cNvSpPr/>
            <p:nvPr/>
          </p:nvSpPr>
          <p:spPr>
            <a:xfrm rot="-5400000">
              <a:off x="16497026"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528" name="tx527"/>
            <p:cNvSpPr/>
            <p:nvPr/>
          </p:nvSpPr>
          <p:spPr>
            <a:xfrm rot="-5400000">
              <a:off x="16794489"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529" name="tx528"/>
            <p:cNvSpPr/>
            <p:nvPr/>
          </p:nvSpPr>
          <p:spPr>
            <a:xfrm rot="-5400000">
              <a:off x="17036911"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530" name="tx529"/>
            <p:cNvSpPr/>
            <p:nvPr/>
          </p:nvSpPr>
          <p:spPr>
            <a:xfrm rot="-5400000">
              <a:off x="17297954"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531" name="tx530"/>
            <p:cNvSpPr/>
            <p:nvPr/>
          </p:nvSpPr>
          <p:spPr>
            <a:xfrm>
              <a:off x="1119229" y="9262573"/>
              <a:ext cx="508210" cy="16709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      0</a:t>
              </a:r>
            </a:p>
          </p:txBody>
        </p:sp>
        <p:sp>
          <p:nvSpPr>
            <p:cNvPr id="532" name="tx531"/>
            <p:cNvSpPr/>
            <p:nvPr/>
          </p:nvSpPr>
          <p:spPr>
            <a:xfrm>
              <a:off x="864733" y="6767001"/>
              <a:ext cx="762706" cy="19667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 50,000</a:t>
              </a:r>
            </a:p>
          </p:txBody>
        </p:sp>
        <p:sp>
          <p:nvSpPr>
            <p:cNvPr id="533" name="tx532"/>
            <p:cNvSpPr/>
            <p:nvPr/>
          </p:nvSpPr>
          <p:spPr>
            <a:xfrm>
              <a:off x="801109" y="4301009"/>
              <a:ext cx="826330" cy="19667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100,000</a:t>
              </a:r>
            </a:p>
          </p:txBody>
        </p:sp>
        <p:sp>
          <p:nvSpPr>
            <p:cNvPr id="534" name="pl533"/>
            <p:cNvSpPr/>
            <p:nvPr/>
          </p:nvSpPr>
          <p:spPr>
            <a:xfrm>
              <a:off x="1655275" y="934785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35" name="pl534"/>
            <p:cNvSpPr/>
            <p:nvPr/>
          </p:nvSpPr>
          <p:spPr>
            <a:xfrm>
              <a:off x="1655275" y="688185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36" name="pl535"/>
            <p:cNvSpPr/>
            <p:nvPr/>
          </p:nvSpPr>
          <p:spPr>
            <a:xfrm>
              <a:off x="1655275" y="441586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37" name="rc536"/>
            <p:cNvSpPr/>
            <p:nvPr/>
          </p:nvSpPr>
          <p:spPr>
            <a:xfrm>
              <a:off x="17752892" y="4807422"/>
              <a:ext cx="1197037" cy="2403327"/>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38" name="rc537"/>
            <p:cNvSpPr/>
            <p:nvPr/>
          </p:nvSpPr>
          <p:spPr>
            <a:xfrm>
              <a:off x="17822482" y="4946600"/>
              <a:ext cx="365759" cy="365759"/>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39" name="rc538"/>
            <p:cNvSpPr/>
            <p:nvPr/>
          </p:nvSpPr>
          <p:spPr>
            <a:xfrm>
              <a:off x="17831482" y="4955600"/>
              <a:ext cx="347760" cy="34775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540" name="rc539"/>
            <p:cNvSpPr/>
            <p:nvPr/>
          </p:nvSpPr>
          <p:spPr>
            <a:xfrm>
              <a:off x="17822482" y="5312360"/>
              <a:ext cx="365759" cy="365759"/>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1" name="rc540"/>
            <p:cNvSpPr/>
            <p:nvPr/>
          </p:nvSpPr>
          <p:spPr>
            <a:xfrm>
              <a:off x="17831482" y="5321360"/>
              <a:ext cx="347760" cy="347759"/>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542" name="rc541"/>
            <p:cNvSpPr/>
            <p:nvPr/>
          </p:nvSpPr>
          <p:spPr>
            <a:xfrm>
              <a:off x="17822482" y="5678120"/>
              <a:ext cx="365759" cy="365760"/>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3" name="rc542"/>
            <p:cNvSpPr/>
            <p:nvPr/>
          </p:nvSpPr>
          <p:spPr>
            <a:xfrm>
              <a:off x="17831482" y="5687120"/>
              <a:ext cx="347760" cy="34775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544" name="rc543"/>
            <p:cNvSpPr/>
            <p:nvPr/>
          </p:nvSpPr>
          <p:spPr>
            <a:xfrm>
              <a:off x="17822482" y="6043880"/>
              <a:ext cx="365759" cy="365760"/>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5" name="rc544"/>
            <p:cNvSpPr/>
            <p:nvPr/>
          </p:nvSpPr>
          <p:spPr>
            <a:xfrm>
              <a:off x="17831482" y="6052880"/>
              <a:ext cx="347760" cy="34776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46" name="rc545"/>
            <p:cNvSpPr/>
            <p:nvPr/>
          </p:nvSpPr>
          <p:spPr>
            <a:xfrm>
              <a:off x="17822482" y="6409640"/>
              <a:ext cx="365759" cy="365760"/>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7" name="rc546"/>
            <p:cNvSpPr/>
            <p:nvPr/>
          </p:nvSpPr>
          <p:spPr>
            <a:xfrm>
              <a:off x="17831482" y="6418640"/>
              <a:ext cx="347760" cy="34776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548" name="rc547"/>
            <p:cNvSpPr/>
            <p:nvPr/>
          </p:nvSpPr>
          <p:spPr>
            <a:xfrm>
              <a:off x="17822482" y="6775400"/>
              <a:ext cx="365759" cy="365759"/>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9" name="rc548"/>
            <p:cNvSpPr/>
            <p:nvPr/>
          </p:nvSpPr>
          <p:spPr>
            <a:xfrm>
              <a:off x="17831482" y="6784400"/>
              <a:ext cx="347760" cy="34776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550" name="tx549"/>
            <p:cNvSpPr/>
            <p:nvPr/>
          </p:nvSpPr>
          <p:spPr>
            <a:xfrm>
              <a:off x="18257831" y="5047662"/>
              <a:ext cx="457200" cy="16363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AFR</a:t>
              </a:r>
            </a:p>
          </p:txBody>
        </p:sp>
        <p:sp>
          <p:nvSpPr>
            <p:cNvPr id="551" name="tx550"/>
            <p:cNvSpPr/>
            <p:nvPr/>
          </p:nvSpPr>
          <p:spPr>
            <a:xfrm>
              <a:off x="18257831" y="5413422"/>
              <a:ext cx="507987" cy="16363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AMR</a:t>
              </a:r>
            </a:p>
          </p:txBody>
        </p:sp>
        <p:sp>
          <p:nvSpPr>
            <p:cNvPr id="552" name="tx551"/>
            <p:cNvSpPr/>
            <p:nvPr/>
          </p:nvSpPr>
          <p:spPr>
            <a:xfrm>
              <a:off x="18257831" y="5779182"/>
              <a:ext cx="507987" cy="16363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EMR</a:t>
              </a:r>
            </a:p>
          </p:txBody>
        </p:sp>
        <p:sp>
          <p:nvSpPr>
            <p:cNvPr id="553" name="tx552"/>
            <p:cNvSpPr/>
            <p:nvPr/>
          </p:nvSpPr>
          <p:spPr>
            <a:xfrm>
              <a:off x="18257831" y="6142151"/>
              <a:ext cx="482649" cy="166427"/>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EUR</a:t>
              </a:r>
            </a:p>
          </p:txBody>
        </p:sp>
        <p:sp>
          <p:nvSpPr>
            <p:cNvPr id="554" name="tx553"/>
            <p:cNvSpPr/>
            <p:nvPr/>
          </p:nvSpPr>
          <p:spPr>
            <a:xfrm>
              <a:off x="18257831" y="6505121"/>
              <a:ext cx="622510" cy="169217"/>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SEAR</a:t>
              </a:r>
            </a:p>
          </p:txBody>
        </p:sp>
        <p:sp>
          <p:nvSpPr>
            <p:cNvPr id="555" name="tx554"/>
            <p:cNvSpPr/>
            <p:nvPr/>
          </p:nvSpPr>
          <p:spPr>
            <a:xfrm>
              <a:off x="18257831" y="6876462"/>
              <a:ext cx="533325" cy="16363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WPR</a:t>
              </a:r>
            </a:p>
          </p:txBody>
        </p:sp>
      </p:grpSp>
      <p:sp>
        <p:nvSpPr>
          <p:cNvPr id="556" name="Content Placeholder 555"/>
          <p:cNvSpPr>
            <a:spLocks noGrp="1"/>
          </p:cNvSpPr>
          <p:nvPr>
            <p:ph/>
          </p:nvPr>
        </p:nvSpPr>
        <p:spPr>
          <a:xfrm>
            <a:off x="554921" y="6487568"/>
            <a:ext cx="11089860" cy="153888"/>
          </a:xfrm>
        </p:spPr>
        <p:txBody>
          <a:bodyPr/>
          <a:lstStyle/>
          <a:p>
            <a:pPr>
              <a:lnSpc>
                <a:spcPct val="100000"/>
              </a:lnSpc>
              <a:spcBef>
                <a:spcPts val="0"/>
              </a:spcBef>
            </a:pPr>
            <a:r>
              <a:rPr sz="1000" b="0">
                <a:solidFill>
                  <a:srgbClr val="707070">
                    <a:alpha val="100000"/>
                  </a:srgbClr>
                </a:solidFill>
                <a:latin typeface="Poppins SemiBold"/>
                <a:cs typeface="Poppins SemiBold"/>
                <a:sym typeface="Poppins SemiBold"/>
              </a:rPr>
              <a:t>Notes: Based on data received 2021-12 - Data Source: IVB Database - This is surveillance data, hence for the last month(s), the data may be incomplete.</a:t>
            </a:r>
          </a:p>
        </p:txBody>
      </p:sp>
    </p:spTree>
    <p:extLst>
      <p:ext uri="{BB962C8B-B14F-4D97-AF65-F5344CB8AC3E}">
        <p14:creationId xmlns:p14="http://schemas.microsoft.com/office/powerpoint/2010/main" val="3049313848"/>
      </p:ext>
    </p:extLst>
  </p:cSld>
  <p:clrMapOvr>
    <a:masterClrMapping/>
  </p:clrMapOvr>
</p:sld>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docProps/app.xml><?xml version="1.0" encoding="utf-8"?>
<Properties xmlns="http://schemas.openxmlformats.org/officeDocument/2006/extended-properties" xmlns:vt="http://schemas.openxmlformats.org/officeDocument/2006/docPropsVTypes">
  <TotalTime>8</TotalTime>
  <Words>140</Words>
  <Application>Microsoft Office PowerPoint</Application>
  <PresentationFormat>Widescreen</PresentationFormat>
  <Paragraphs>81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Poppins</vt:lpstr>
      <vt:lpstr>Poppins Medium</vt:lpstr>
      <vt:lpstr>Poppins SemiBold</vt:lpstr>
      <vt:lpstr>Wingdings</vt:lpstr>
      <vt:lpstr>WHO/IVB Presentation</vt:lpstr>
      <vt:lpstr>Measles case distribution by month and WHO Region (2017-2021)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Distribución de casos de sarampión por región de la OMS (2017-2021)</dc:title>
  <dc:creator>Bravo, Ms. Pamela (WDC)</dc:creator>
  <cp:lastModifiedBy>Pacis, Ms. Carmelita Lucia (WDC)</cp:lastModifiedBy>
  <cp:revision>4</cp:revision>
  <dcterms:created xsi:type="dcterms:W3CDTF">2021-12-16T22:56:22Z</dcterms:created>
  <dcterms:modified xsi:type="dcterms:W3CDTF">2021-12-17T16:10:34Z</dcterms:modified>
</cp:coreProperties>
</file>