
<file path=[Content_Types].xml><?xml version="1.0" encoding="utf-8"?>
<Types xmlns="http://schemas.openxmlformats.org/package/2006/content-types">
  <Default Extension="rels" ContentType="application/vnd.openxmlformats-package.relationships+xml"/>
  <Default Extension="xlsx" ContentType="application/vnd.openxmlformats-officedocument.spreadsheetml.sheet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charts/chart1.xml" ContentType="application/vnd.openxmlformats-officedocument.drawingml.chart+xml"/>
  <Override PartName="/ppt/charts/style1.xml" ContentType="application/vnd.ms-office.chartstyle+xml"/>
  <Override PartName="/ppt/charts/colors1.xml" ContentType="application/vnd.ms-office.chartcolorstyl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4"/>
  </p:sldMasterIdLst>
  <p:sldIdLst>
    <p:sldId id="263" r:id="rId5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9A57CD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8000" autoAdjust="0"/>
    <p:restoredTop sz="94660"/>
  </p:normalViewPr>
  <p:slideViewPr>
    <p:cSldViewPr snapToGrid="0">
      <p:cViewPr varScale="1">
        <p:scale>
          <a:sx n="155" d="100"/>
          <a:sy n="155" d="100"/>
        </p:scale>
        <p:origin x="234" y="13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theme" Target="theme/theme1.xml"/><Relationship Id="rId3" Type="http://schemas.openxmlformats.org/officeDocument/2006/relationships/customXml" Target="../customXml/item3.xml"/><Relationship Id="rId7" Type="http://schemas.openxmlformats.org/officeDocument/2006/relationships/viewProps" Target="viewProps.xml"/><Relationship Id="rId2" Type="http://schemas.openxmlformats.org/officeDocument/2006/relationships/customXml" Target="../customXml/item2.xml"/><Relationship Id="rId1" Type="http://schemas.openxmlformats.org/officeDocument/2006/relationships/customXml" Target="../customXml/item1.xml"/><Relationship Id="rId6" Type="http://schemas.openxmlformats.org/officeDocument/2006/relationships/presProps" Target="presProps.xml"/><Relationship Id="rId5" Type="http://schemas.openxmlformats.org/officeDocument/2006/relationships/slide" Target="slides/slide1.xml"/><Relationship Id="rId4" Type="http://schemas.openxmlformats.org/officeDocument/2006/relationships/slideMaster" Target="slideMasters/slideMaster1.xml"/><Relationship Id="rId9" Type="http://schemas.openxmlformats.org/officeDocument/2006/relationships/tableStyles" Target="tableStyles.xml"/></Relationships>
</file>

<file path=ppt/charts/_rels/chart1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Excel_Worksheet.xlsx"/><Relationship Id="rId2" Type="http://schemas.microsoft.com/office/2011/relationships/chartColorStyle" Target="colors1.xml"/><Relationship Id="rId1" Type="http://schemas.microsoft.com/office/2011/relationships/chartStyle" Target="style1.xml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>
        <c:manualLayout>
          <c:layoutTarget val="inner"/>
          <c:xMode val="edge"/>
          <c:yMode val="edge"/>
          <c:x val="9.7169144517198686E-2"/>
          <c:y val="4.3497528205533556E-2"/>
          <c:w val="0.89732509054450449"/>
          <c:h val="0.81999282023123565"/>
        </c:manualLayout>
      </c:layout>
      <c:barChart>
        <c:barDir val="col"/>
        <c:grouping val="stacked"/>
        <c:varyColors val="0"/>
        <c:ser>
          <c:idx val="0"/>
          <c:order val="0"/>
          <c:tx>
            <c:strRef>
              <c:f>Sheet1!$B$1</c:f>
              <c:strCache>
                <c:ptCount val="1"/>
                <c:pt idx="0">
                  <c:v>2017</c:v>
                </c:pt>
              </c:strCache>
            </c:strRef>
          </c:tx>
          <c:spPr>
            <a:solidFill>
              <a:srgbClr val="0070C0"/>
            </a:solidFill>
            <a:ln>
              <a:noFill/>
            </a:ln>
            <a:effectLst/>
          </c:spPr>
          <c:invertIfNegative val="0"/>
          <c:cat>
            <c:strRef>
              <c:f>Sheet1!$A$2:$A$10</c:f>
              <c:strCache>
                <c:ptCount val="9"/>
                <c:pt idx="0">
                  <c:v>0y-4y</c:v>
                </c:pt>
                <c:pt idx="1">
                  <c:v>5y-9y</c:v>
                </c:pt>
                <c:pt idx="2">
                  <c:v>10y-14y</c:v>
                </c:pt>
                <c:pt idx="3">
                  <c:v>15y-19y</c:v>
                </c:pt>
                <c:pt idx="4">
                  <c:v>20y-24y</c:v>
                </c:pt>
                <c:pt idx="5">
                  <c:v>25y-29y</c:v>
                </c:pt>
                <c:pt idx="6">
                  <c:v>30y-34y</c:v>
                </c:pt>
                <c:pt idx="7">
                  <c:v>35y-39y</c:v>
                </c:pt>
                <c:pt idx="8">
                  <c:v>&gt;=40y</c:v>
                </c:pt>
              </c:strCache>
            </c:strRef>
          </c:cat>
          <c:val>
            <c:numRef>
              <c:f>Sheet1!$B$2:$B$10</c:f>
              <c:numCache>
                <c:formatCode>General</c:formatCode>
                <c:ptCount val="9"/>
                <c:pt idx="0">
                  <c:v>5455</c:v>
                </c:pt>
                <c:pt idx="1">
                  <c:v>1609</c:v>
                </c:pt>
                <c:pt idx="2">
                  <c:v>728</c:v>
                </c:pt>
                <c:pt idx="3">
                  <c:v>423</c:v>
                </c:pt>
                <c:pt idx="4">
                  <c:v>365</c:v>
                </c:pt>
                <c:pt idx="5">
                  <c:v>331</c:v>
                </c:pt>
                <c:pt idx="6">
                  <c:v>280</c:v>
                </c:pt>
                <c:pt idx="7">
                  <c:v>171</c:v>
                </c:pt>
                <c:pt idx="8">
                  <c:v>437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AA19-4D2C-A8F3-42A2E6F50FCB}"/>
            </c:ext>
          </c:extLst>
        </c:ser>
        <c:ser>
          <c:idx val="1"/>
          <c:order val="1"/>
          <c:tx>
            <c:strRef>
              <c:f>Sheet1!$C$1</c:f>
              <c:strCache>
                <c:ptCount val="1"/>
                <c:pt idx="0">
                  <c:v>2018</c:v>
                </c:pt>
              </c:strCache>
            </c:strRef>
          </c:tx>
          <c:spPr>
            <a:solidFill>
              <a:schemeClr val="accent2"/>
            </a:solidFill>
            <a:ln>
              <a:noFill/>
            </a:ln>
            <a:effectLst/>
          </c:spPr>
          <c:invertIfNegative val="0"/>
          <c:cat>
            <c:strRef>
              <c:f>Sheet1!$A$2:$A$10</c:f>
              <c:strCache>
                <c:ptCount val="9"/>
                <c:pt idx="0">
                  <c:v>0y-4y</c:v>
                </c:pt>
                <c:pt idx="1">
                  <c:v>5y-9y</c:v>
                </c:pt>
                <c:pt idx="2">
                  <c:v>10y-14y</c:v>
                </c:pt>
                <c:pt idx="3">
                  <c:v>15y-19y</c:v>
                </c:pt>
                <c:pt idx="4">
                  <c:v>20y-24y</c:v>
                </c:pt>
                <c:pt idx="5">
                  <c:v>25y-29y</c:v>
                </c:pt>
                <c:pt idx="6">
                  <c:v>30y-34y</c:v>
                </c:pt>
                <c:pt idx="7">
                  <c:v>35y-39y</c:v>
                </c:pt>
                <c:pt idx="8">
                  <c:v>&gt;=40y</c:v>
                </c:pt>
              </c:strCache>
            </c:strRef>
          </c:cat>
          <c:val>
            <c:numRef>
              <c:f>Sheet1!$C$2:$C$10</c:f>
              <c:numCache>
                <c:formatCode>General</c:formatCode>
                <c:ptCount val="9"/>
                <c:pt idx="0">
                  <c:v>17422</c:v>
                </c:pt>
                <c:pt idx="1">
                  <c:v>3375</c:v>
                </c:pt>
                <c:pt idx="2">
                  <c:v>1551</c:v>
                </c:pt>
                <c:pt idx="3">
                  <c:v>890</c:v>
                </c:pt>
                <c:pt idx="4">
                  <c:v>588</c:v>
                </c:pt>
                <c:pt idx="5">
                  <c:v>550</c:v>
                </c:pt>
                <c:pt idx="6">
                  <c:v>407</c:v>
                </c:pt>
                <c:pt idx="7">
                  <c:v>311</c:v>
                </c:pt>
                <c:pt idx="8">
                  <c:v>713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1-AA19-4D2C-A8F3-42A2E6F50FCB}"/>
            </c:ext>
          </c:extLst>
        </c:ser>
        <c:ser>
          <c:idx val="2"/>
          <c:order val="2"/>
          <c:tx>
            <c:strRef>
              <c:f>Sheet1!$D$1</c:f>
              <c:strCache>
                <c:ptCount val="1"/>
                <c:pt idx="0">
                  <c:v>2019</c:v>
                </c:pt>
              </c:strCache>
            </c:strRef>
          </c:tx>
          <c:spPr>
            <a:solidFill>
              <a:schemeClr val="accent5">
                <a:lumMod val="60000"/>
                <a:lumOff val="40000"/>
              </a:schemeClr>
            </a:solidFill>
            <a:ln>
              <a:noFill/>
            </a:ln>
            <a:effectLst/>
          </c:spPr>
          <c:invertIfNegative val="0"/>
          <c:cat>
            <c:strRef>
              <c:f>Sheet1!$A$2:$A$10</c:f>
              <c:strCache>
                <c:ptCount val="9"/>
                <c:pt idx="0">
                  <c:v>0y-4y</c:v>
                </c:pt>
                <c:pt idx="1">
                  <c:v>5y-9y</c:v>
                </c:pt>
                <c:pt idx="2">
                  <c:v>10y-14y</c:v>
                </c:pt>
                <c:pt idx="3">
                  <c:v>15y-19y</c:v>
                </c:pt>
                <c:pt idx="4">
                  <c:v>20y-24y</c:v>
                </c:pt>
                <c:pt idx="5">
                  <c:v>25y-29y</c:v>
                </c:pt>
                <c:pt idx="6">
                  <c:v>30y-34y</c:v>
                </c:pt>
                <c:pt idx="7">
                  <c:v>35y-39y</c:v>
                </c:pt>
                <c:pt idx="8">
                  <c:v>&gt;=40y</c:v>
                </c:pt>
              </c:strCache>
            </c:strRef>
          </c:cat>
          <c:val>
            <c:numRef>
              <c:f>Sheet1!$D$2:$D$10</c:f>
              <c:numCache>
                <c:formatCode>General</c:formatCode>
                <c:ptCount val="9"/>
                <c:pt idx="0">
                  <c:v>12719</c:v>
                </c:pt>
                <c:pt idx="1">
                  <c:v>3077</c:v>
                </c:pt>
                <c:pt idx="2">
                  <c:v>1383</c:v>
                </c:pt>
                <c:pt idx="3">
                  <c:v>778</c:v>
                </c:pt>
                <c:pt idx="4">
                  <c:v>725</c:v>
                </c:pt>
                <c:pt idx="5">
                  <c:v>587</c:v>
                </c:pt>
                <c:pt idx="6">
                  <c:v>479</c:v>
                </c:pt>
                <c:pt idx="7">
                  <c:v>342</c:v>
                </c:pt>
                <c:pt idx="8">
                  <c:v>858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2-AA19-4D2C-A8F3-42A2E6F50FCB}"/>
            </c:ext>
          </c:extLst>
        </c:ser>
        <c:ser>
          <c:idx val="3"/>
          <c:order val="3"/>
          <c:tx>
            <c:strRef>
              <c:f>Sheet1!$E$1</c:f>
              <c:strCache>
                <c:ptCount val="1"/>
                <c:pt idx="0">
                  <c:v>2020</c:v>
                </c:pt>
              </c:strCache>
            </c:strRef>
          </c:tx>
          <c:spPr>
            <a:solidFill>
              <a:srgbClr val="FFFF00"/>
            </a:solidFill>
            <a:ln>
              <a:noFill/>
            </a:ln>
            <a:effectLst/>
          </c:spPr>
          <c:invertIfNegative val="0"/>
          <c:cat>
            <c:strRef>
              <c:f>Sheet1!$A$2:$A$10</c:f>
              <c:strCache>
                <c:ptCount val="9"/>
                <c:pt idx="0">
                  <c:v>0y-4y</c:v>
                </c:pt>
                <c:pt idx="1">
                  <c:v>5y-9y</c:v>
                </c:pt>
                <c:pt idx="2">
                  <c:v>10y-14y</c:v>
                </c:pt>
                <c:pt idx="3">
                  <c:v>15y-19y</c:v>
                </c:pt>
                <c:pt idx="4">
                  <c:v>20y-24y</c:v>
                </c:pt>
                <c:pt idx="5">
                  <c:v>25y-29y</c:v>
                </c:pt>
                <c:pt idx="6">
                  <c:v>30y-34y</c:v>
                </c:pt>
                <c:pt idx="7">
                  <c:v>35y-39y</c:v>
                </c:pt>
                <c:pt idx="8">
                  <c:v>&gt;=40y</c:v>
                </c:pt>
              </c:strCache>
            </c:strRef>
          </c:cat>
          <c:val>
            <c:numRef>
              <c:f>Sheet1!$E$2:$E$10</c:f>
              <c:numCache>
                <c:formatCode>General</c:formatCode>
                <c:ptCount val="9"/>
                <c:pt idx="0">
                  <c:v>3330</c:v>
                </c:pt>
                <c:pt idx="1">
                  <c:v>822</c:v>
                </c:pt>
                <c:pt idx="2">
                  <c:v>476</c:v>
                </c:pt>
                <c:pt idx="3">
                  <c:v>254</c:v>
                </c:pt>
                <c:pt idx="4">
                  <c:v>253</c:v>
                </c:pt>
                <c:pt idx="5">
                  <c:v>259</c:v>
                </c:pt>
                <c:pt idx="6">
                  <c:v>190</c:v>
                </c:pt>
                <c:pt idx="7">
                  <c:v>167</c:v>
                </c:pt>
                <c:pt idx="8">
                  <c:v>337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4-AA19-4D2C-A8F3-42A2E6F50FCB}"/>
            </c:ext>
          </c:extLst>
        </c:ser>
        <c:ser>
          <c:idx val="4"/>
          <c:order val="4"/>
          <c:tx>
            <c:strRef>
              <c:f>Sheet1!$F$1</c:f>
              <c:strCache>
                <c:ptCount val="1"/>
                <c:pt idx="0">
                  <c:v>2021</c:v>
                </c:pt>
              </c:strCache>
            </c:strRef>
          </c:tx>
          <c:spPr>
            <a:solidFill>
              <a:srgbClr val="FF0000"/>
            </a:solidFill>
            <a:ln>
              <a:noFill/>
            </a:ln>
            <a:effectLst/>
          </c:spPr>
          <c:invertIfNegative val="0"/>
          <c:cat>
            <c:strRef>
              <c:f>Sheet1!$A$2:$A$10</c:f>
              <c:strCache>
                <c:ptCount val="9"/>
                <c:pt idx="0">
                  <c:v>0y-4y</c:v>
                </c:pt>
                <c:pt idx="1">
                  <c:v>5y-9y</c:v>
                </c:pt>
                <c:pt idx="2">
                  <c:v>10y-14y</c:v>
                </c:pt>
                <c:pt idx="3">
                  <c:v>15y-19y</c:v>
                </c:pt>
                <c:pt idx="4">
                  <c:v>20y-24y</c:v>
                </c:pt>
                <c:pt idx="5">
                  <c:v>25y-29y</c:v>
                </c:pt>
                <c:pt idx="6">
                  <c:v>30y-34y</c:v>
                </c:pt>
                <c:pt idx="7">
                  <c:v>35y-39y</c:v>
                </c:pt>
                <c:pt idx="8">
                  <c:v>&gt;=40y</c:v>
                </c:pt>
              </c:strCache>
            </c:strRef>
          </c:cat>
          <c:val>
            <c:numRef>
              <c:f>Sheet1!$F$2:$F$10</c:f>
              <c:numCache>
                <c:formatCode>General</c:formatCode>
                <c:ptCount val="9"/>
                <c:pt idx="0">
                  <c:v>3019</c:v>
                </c:pt>
                <c:pt idx="1">
                  <c:v>653</c:v>
                </c:pt>
                <c:pt idx="2">
                  <c:v>367</c:v>
                </c:pt>
                <c:pt idx="3">
                  <c:v>188</c:v>
                </c:pt>
                <c:pt idx="4">
                  <c:v>160</c:v>
                </c:pt>
                <c:pt idx="5">
                  <c:v>137</c:v>
                </c:pt>
                <c:pt idx="6">
                  <c:v>114</c:v>
                </c:pt>
                <c:pt idx="7">
                  <c:v>121</c:v>
                </c:pt>
                <c:pt idx="8">
                  <c:v>243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5-AA19-4D2C-A8F3-42A2E6F50FCB}"/>
            </c:ext>
          </c:extLst>
        </c:ser>
        <c:ser>
          <c:idx val="5"/>
          <c:order val="5"/>
          <c:tx>
            <c:strRef>
              <c:f>Sheet1!$G$1</c:f>
              <c:strCache>
                <c:ptCount val="1"/>
                <c:pt idx="0">
                  <c:v> </c:v>
                </c:pt>
              </c:strCache>
            </c:strRef>
          </c:tx>
          <c:spPr>
            <a:noFill/>
            <a:ln>
              <a:noFill/>
            </a:ln>
            <a:effectLst/>
          </c:spPr>
          <c:invertIfNegative val="0"/>
          <c:dLbls>
            <c:dLbl>
              <c:idx val="0"/>
              <c:layout>
                <c:manualLayout>
                  <c:x val="0"/>
                  <c:y val="-2.6698239261631819E-2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1-2C64-4B18-AA6E-B3B905064D08}"/>
                </c:ext>
              </c:extLst>
            </c:dLbl>
            <c:dLbl>
              <c:idx val="1"/>
              <c:layout>
                <c:manualLayout>
                  <c:x val="0"/>
                  <c:y val="-2.1358591409305547E-2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8-2C64-4B18-AA6E-B3B905064D08}"/>
                </c:ext>
              </c:extLst>
            </c:dLbl>
            <c:dLbl>
              <c:idx val="2"/>
              <c:layout>
                <c:manualLayout>
                  <c:x val="-1.2028017514687677E-3"/>
                  <c:y val="-2.4028415335468633E-2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7-2C64-4B18-AA6E-B3B905064D08}"/>
                </c:ext>
              </c:extLst>
            </c:dLbl>
            <c:dLbl>
              <c:idx val="3"/>
              <c:layout>
                <c:manualLayout>
                  <c:x val="-7.2168105088134889E-4"/>
                  <c:y val="-3.0823012116375732E-2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0-5DF7-4D77-AB75-399ADCBB434C}"/>
                </c:ext>
              </c:extLst>
            </c:dLbl>
            <c:dLbl>
              <c:idx val="4"/>
              <c:layout>
                <c:manualLayout>
                  <c:x val="0"/>
                  <c:y val="-2.402841533546873E-2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6-2C64-4B18-AA6E-B3B905064D08}"/>
                </c:ext>
              </c:extLst>
            </c:dLbl>
            <c:dLbl>
              <c:idx val="5"/>
              <c:layout>
                <c:manualLayout>
                  <c:x val="-8.8204442829125956E-17"/>
                  <c:y val="-2.402841533546873E-2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5-2C64-4B18-AA6E-B3B905064D08}"/>
                </c:ext>
              </c:extLst>
            </c:dLbl>
            <c:dLbl>
              <c:idx val="6"/>
              <c:layout>
                <c:manualLayout>
                  <c:x val="-1.7640888565825191E-16"/>
                  <c:y val="-3.2037887113958372E-2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3-2C64-4B18-AA6E-B3B905064D08}"/>
                </c:ext>
              </c:extLst>
            </c:dLbl>
            <c:dLbl>
              <c:idx val="7"/>
              <c:layout>
                <c:manualLayout>
                  <c:x val="-1.2028017514687677E-3"/>
                  <c:y val="-2.9368063187795092E-2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2-2C64-4B18-AA6E-B3B905064D08}"/>
                </c:ext>
              </c:extLst>
            </c:dLbl>
            <c:dLbl>
              <c:idx val="8"/>
              <c:layout>
                <c:manualLayout>
                  <c:x val="0"/>
                  <c:y val="-2.6698239261631812E-2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4-2C64-4B18-AA6E-B3B905064D08}"/>
                </c:ext>
              </c:extLst>
            </c:dLbl>
            <c:numFmt formatCode="0%" sourceLinked="0"/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0" i="0" u="none" strike="noStrike" kern="1200" baseline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endParaRPr lang="en-US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Sheet1!$A$2:$A$10</c:f>
              <c:strCache>
                <c:ptCount val="9"/>
                <c:pt idx="0">
                  <c:v>0y-4y</c:v>
                </c:pt>
                <c:pt idx="1">
                  <c:v>5y-9y</c:v>
                </c:pt>
                <c:pt idx="2">
                  <c:v>10y-14y</c:v>
                </c:pt>
                <c:pt idx="3">
                  <c:v>15y-19y</c:v>
                </c:pt>
                <c:pt idx="4">
                  <c:v>20y-24y</c:v>
                </c:pt>
                <c:pt idx="5">
                  <c:v>25y-29y</c:v>
                </c:pt>
                <c:pt idx="6">
                  <c:v>30y-34y</c:v>
                </c:pt>
                <c:pt idx="7">
                  <c:v>35y-39y</c:v>
                </c:pt>
                <c:pt idx="8">
                  <c:v>&gt;=40y</c:v>
                </c:pt>
              </c:strCache>
            </c:strRef>
          </c:cat>
          <c:val>
            <c:numRef>
              <c:f>Sheet1!$G$2:$G$10</c:f>
              <c:numCache>
                <c:formatCode>0.00</c:formatCode>
                <c:ptCount val="9"/>
                <c:pt idx="0">
                  <c:v>0.62008456034533732</c:v>
                </c:pt>
                <c:pt idx="1">
                  <c:v>0.14097333096800899</c:v>
                </c:pt>
                <c:pt idx="2">
                  <c:v>6.6598663591745016E-2</c:v>
                </c:pt>
                <c:pt idx="3">
                  <c:v>3.7446041038377391E-2</c:v>
                </c:pt>
                <c:pt idx="4">
                  <c:v>3.0911832535036366E-2</c:v>
                </c:pt>
                <c:pt idx="5">
                  <c:v>2.7556028620424576E-2</c:v>
                </c:pt>
                <c:pt idx="6">
                  <c:v>2.17314174206138E-2</c:v>
                </c:pt>
                <c:pt idx="7">
                  <c:v>1.6439004198450711E-2</c:v>
                </c:pt>
                <c:pt idx="8">
                  <c:v>3.8259121282005794E-2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1-3423-4BCF-9352-0413BBE2A3E6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100"/>
        <c:overlap val="100"/>
        <c:axId val="1066627887"/>
        <c:axId val="1066629135"/>
      </c:barChart>
      <c:catAx>
        <c:axId val="1066627887"/>
        <c:scaling>
          <c:orientation val="minMax"/>
        </c:scaling>
        <c:delete val="0"/>
        <c:axPos val="b"/>
        <c:title>
          <c:tx>
            <c:rich>
              <a:bodyPr rot="0" spcFirstLastPara="1" vertOverflow="ellipsis" vert="horz" wrap="square" anchor="ctr" anchorCtr="1"/>
              <a:lstStyle/>
              <a:p>
                <a:pPr>
                  <a:defRPr sz="1200" b="0" i="0" u="none" strike="noStrike" kern="1200" baseline="0">
                    <a:solidFill>
                      <a:schemeClr val="tx1">
                        <a:lumMod val="65000"/>
                        <a:lumOff val="3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r>
                  <a:rPr lang="en-US" sz="1200" dirty="0"/>
                  <a:t>Age Groups</a:t>
                </a:r>
              </a:p>
            </c:rich>
          </c:tx>
          <c:layout>
            <c:manualLayout>
              <c:xMode val="edge"/>
              <c:yMode val="edge"/>
              <c:x val="0.48019816388465492"/>
              <c:y val="0.94628675152983377"/>
            </c:manualLayout>
          </c:layout>
          <c:overlay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anchor="ctr" anchorCtr="1"/>
            <a:lstStyle/>
            <a:p>
              <a:pPr>
                <a:defRPr sz="1200" b="0" i="0" u="none" strike="noStrike" kern="1200" baseline="0">
                  <a:solidFill>
                    <a:schemeClr val="tx1">
                      <a:lumMod val="65000"/>
                      <a:lumOff val="3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en-US"/>
            </a:p>
          </c:txPr>
        </c:title>
        <c:numFmt formatCode="General" sourceLinked="1"/>
        <c:majorTickMark val="out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4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1066629135"/>
        <c:crosses val="autoZero"/>
        <c:auto val="1"/>
        <c:lblAlgn val="ctr"/>
        <c:lblOffset val="100"/>
        <c:noMultiLvlLbl val="0"/>
      </c:catAx>
      <c:valAx>
        <c:axId val="1066629135"/>
        <c:scaling>
          <c:orientation val="minMax"/>
        </c:scaling>
        <c:delete val="0"/>
        <c:axPos val="l"/>
        <c:title>
          <c:tx>
            <c:rich>
              <a:bodyPr rot="-5400000" spcFirstLastPara="1" vertOverflow="ellipsis" vert="horz" wrap="square" anchor="ctr" anchorCtr="1"/>
              <a:lstStyle/>
              <a:p>
                <a:pPr>
                  <a:defRPr sz="1400" b="0" i="0" u="none" strike="noStrike" kern="1200" baseline="0">
                    <a:solidFill>
                      <a:schemeClr val="tx1">
                        <a:lumMod val="65000"/>
                        <a:lumOff val="3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r>
                  <a:rPr lang="en-US" sz="1400" dirty="0"/>
                  <a:t>Number of cases</a:t>
                </a:r>
              </a:p>
            </c:rich>
          </c:tx>
          <c:layout>
            <c:manualLayout>
              <c:xMode val="edge"/>
              <c:yMode val="edge"/>
              <c:x val="1.5229869400052798E-4"/>
              <c:y val="0.31308121225983149"/>
            </c:manualLayout>
          </c:layout>
          <c:overlay val="0"/>
          <c:spPr>
            <a:noFill/>
            <a:ln>
              <a:noFill/>
            </a:ln>
            <a:effectLst/>
          </c:spPr>
          <c:txPr>
            <a:bodyPr rot="-5400000" spcFirstLastPara="1" vertOverflow="ellipsis" vert="horz" wrap="square" anchor="ctr" anchorCtr="1"/>
            <a:lstStyle/>
            <a:p>
              <a:pPr>
                <a:defRPr sz="1400" b="0" i="0" u="none" strike="noStrike" kern="1200" baseline="0">
                  <a:solidFill>
                    <a:schemeClr val="tx1">
                      <a:lumMod val="65000"/>
                      <a:lumOff val="3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en-US"/>
            </a:p>
          </c:txPr>
        </c:title>
        <c:numFmt formatCode="General" sourceLinked="1"/>
        <c:majorTickMark val="out"/>
        <c:minorTickMark val="none"/>
        <c:tickLblPos val="nextTo"/>
        <c:spPr>
          <a:noFill/>
          <a:ln>
            <a:solidFill>
              <a:schemeClr val="bg1">
                <a:lumMod val="85000"/>
              </a:schemeClr>
            </a:solidFill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4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1066627887"/>
        <c:crosses val="autoZero"/>
        <c:crossBetween val="between"/>
      </c:valAx>
      <c:spPr>
        <a:noFill/>
        <a:ln>
          <a:noFill/>
        </a:ln>
        <a:effectLst/>
      </c:spPr>
    </c:plotArea>
    <c:legend>
      <c:legendPos val="b"/>
      <c:layout>
        <c:manualLayout>
          <c:xMode val="edge"/>
          <c:yMode val="edge"/>
          <c:x val="0.49348067244384031"/>
          <c:y val="9.435746377658577E-2"/>
          <c:w val="0.34774949636228242"/>
          <c:h val="0.14006947428434002"/>
        </c:manualLayout>
      </c:layout>
      <c:overlay val="0"/>
      <c:spPr>
        <a:noFill/>
        <a:ln w="3175">
          <a:solidFill>
            <a:schemeClr val="bg1">
              <a:lumMod val="75000"/>
            </a:schemeClr>
          </a:solidFill>
        </a:ln>
        <a:effectLst>
          <a:outerShdw blurRad="50800" dist="38100" dir="2700000" algn="tl" rotWithShape="0">
            <a:prstClr val="black">
              <a:alpha val="40000"/>
            </a:prstClr>
          </a:outerShdw>
        </a:effectLst>
      </c:spPr>
      <c:txPr>
        <a:bodyPr rot="0" spcFirstLastPara="1" vertOverflow="ellipsis" vert="horz" wrap="square" anchor="ctr" anchorCtr="1"/>
        <a:lstStyle/>
        <a:p>
          <a:pPr>
            <a:defRPr sz="1800" b="0" i="0" u="none" strike="noStrike" kern="120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en-US"/>
        </a:p>
      </c:txPr>
    </c:legend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noFill/>
    </a:ln>
    <a:effectLst/>
  </c:spPr>
  <c:txPr>
    <a:bodyPr/>
    <a:lstStyle/>
    <a:p>
      <a:pPr>
        <a:defRPr/>
      </a:pPr>
      <a:endParaRPr lang="en-US"/>
    </a:p>
  </c:txPr>
  <c:externalData r:id="rId3">
    <c:autoUpdate val="0"/>
  </c:externalData>
</c:chartSpace>
</file>

<file path=ppt/charts/colors1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style1.xml><?xml version="1.0" encoding="utf-8"?>
<cs:chartStyle xmlns:cs="http://schemas.microsoft.com/office/drawing/2012/chartStyle" xmlns:a="http://schemas.openxmlformats.org/drawingml/2006/main" id="297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33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33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1197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1197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0"/>
            <a:lumOff val="50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862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DDAF36F-B636-49E3-B3C6-710678A1F852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715F8EA6-FB1C-4F32-B088-4FAB0DA147D1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57543D9-9976-49FB-BE67-1C5CCEDD370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612BD99-971E-4936-88B9-AF882775279D}" type="datetimeFigureOut">
              <a:rPr lang="en-US" smtClean="0"/>
              <a:t>5/13/2022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DF92079C-62CC-4D4C-AB1E-52AF7BFB605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DA64E61D-A22A-4962-9CEC-72D48492F97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F691C4-19F1-4541-9270-5C00EF5E001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62263786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33CAC22-D3E4-4B48-91D3-0BFF070B5BA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856E1ED-AA2F-4349-BA89-31DBE1F2DF52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6CE27913-8C88-4570-829B-130550C6FCF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612BD99-971E-4936-88B9-AF882775279D}" type="datetimeFigureOut">
              <a:rPr lang="en-US" smtClean="0"/>
              <a:t>5/13/2022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3490087-DF1B-422F-AB39-09A68042495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29D6A17-3597-40B5-8A22-1C3A326C0C5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F691C4-19F1-4541-9270-5C00EF5E001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37221503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60B7DC5-5A4C-40EF-AB87-82CCAFA9335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EE9201A4-1816-483C-BBD4-EB478C308151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9679D7E-E575-46CF-91CE-AFD9737412A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612BD99-971E-4936-88B9-AF882775279D}" type="datetimeFigureOut">
              <a:rPr lang="en-US" smtClean="0"/>
              <a:t>5/13/2022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DBA95CA-D51D-49F6-B8BF-F9AA502EDB9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5E34AD6-0350-48C1-8FBB-D9BDFE28B94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F691C4-19F1-4541-9270-5C00EF5E001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3643775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891C8F9-DCA8-4DEB-963F-F5DDACE6045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A24E815-9EA2-438C-8770-9516449518C8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3AE7096C-29D7-41DB-9766-30499173DE1E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1BD70E6B-4E37-462A-8969-15DBB3E92AF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612BD99-971E-4936-88B9-AF882775279D}" type="datetimeFigureOut">
              <a:rPr lang="en-US" smtClean="0"/>
              <a:t>5/13/2022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662AF50F-FF72-40A8-9A36-7BB8864FD2D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0110C749-4ACC-4763-AD9E-386C121526E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F691C4-19F1-4541-9270-5C00EF5E001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6318265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09C077C-32B1-4D0C-A542-FA0EDFAD90D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04460055-4A33-420B-9F68-29A43AA947F8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1F4E8C6B-16EE-4894-87C9-710AB4FFC37B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3900263E-FBCD-4920-82E5-6510EA64638B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2F4E2D88-1891-48F8-AC6B-6D8674B8BB4D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CB26A28C-F59B-4C67-AFE4-20B89662D62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612BD99-971E-4936-88B9-AF882775279D}" type="datetimeFigureOut">
              <a:rPr lang="en-US" smtClean="0"/>
              <a:t>5/13/2022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030D86F8-0F98-43CD-94FA-282EC031477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80E5E253-B824-46AE-9AC9-AA9EF272E22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F691C4-19F1-4541-9270-5C00EF5E001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5421646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CA8694D-4752-47F3-9511-395803FB11A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C7730642-6AEA-4845-9AB6-A0FAD5434C6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612BD99-971E-4936-88B9-AF882775279D}" type="datetimeFigureOut">
              <a:rPr lang="en-US" smtClean="0"/>
              <a:t>5/13/2022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D1163E7C-5809-450A-9D69-5B16BE16C55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43446AE3-806C-4C59-8B65-1FF1632CADD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F691C4-19F1-4541-9270-5C00EF5E001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2058805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0DE0B2F8-F37C-4E59-A0E4-EBBF1FE75F6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612BD99-971E-4936-88B9-AF882775279D}" type="datetimeFigureOut">
              <a:rPr lang="en-US" smtClean="0"/>
              <a:t>5/13/2022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A6378559-D6F3-4721-A2A8-69ACF97F4FD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48C5AFA-5BBC-4B2B-A3DD-B06E4F6E103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F691C4-19F1-4541-9270-5C00EF5E001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5575705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13A03A7-6B70-412B-BBD4-C96B6E6BF18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BAF1113-F771-4391-BCE1-096C0B5584E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CF824ED2-4270-4506-911B-DCB820E4EAC1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956A6361-001F-4407-A76A-C2EC5A09469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612BD99-971E-4936-88B9-AF882775279D}" type="datetimeFigureOut">
              <a:rPr lang="en-US" smtClean="0"/>
              <a:t>5/13/2022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A01F6A71-B531-4789-BC3C-EF1C59E9CCF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ED67BC85-EBE2-407F-9168-79DF1661EE7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F691C4-19F1-4541-9270-5C00EF5E001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6181855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3A48408-B232-4D7B-94BA-93397F5023D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9023E893-F60D-4E14-A09B-D74CDE5871DF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5269BDA4-63DA-4FA9-9ACD-D5229BE96CD6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6790A8EE-C54E-4326-AF22-A6759DB4B89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612BD99-971E-4936-88B9-AF882775279D}" type="datetimeFigureOut">
              <a:rPr lang="en-US" smtClean="0"/>
              <a:t>5/13/2022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74EBA50C-A94B-45F6-8E25-6EF2EF8CC9B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9B93EC9E-1E5C-4E13-995C-03DEC9C46B2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F691C4-19F1-4541-9270-5C00EF5E001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8275570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33B84A3-269B-4940-83ED-4404ED39CF1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6A6E101B-6FD8-4F80-BE3B-A45B36072C2E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4CD543A-CA6F-4FA1-B4E6-59EB086E3DD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612BD99-971E-4936-88B9-AF882775279D}" type="datetimeFigureOut">
              <a:rPr lang="en-US" smtClean="0"/>
              <a:t>5/13/2022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0CF3C3D-4D3F-4870-A9BD-95F393CBD9A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2E6F2DC-8DA1-42B5-8334-23B5D4CF43A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F691C4-19F1-4541-9270-5C00EF5E001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56095312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33B3A255-AED2-4D7B-982A-0D198903309A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BA388683-8572-4653-A3C0-8BA299D721F3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30B63481-8674-44DA-B81D-92F5C200AC8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612BD99-971E-4936-88B9-AF882775279D}" type="datetimeFigureOut">
              <a:rPr lang="en-US" smtClean="0"/>
              <a:t>5/13/2022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2008655-F611-4ADD-BD4E-BB88B92A606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D1A5EAE8-C6D0-44E4-A151-B78B7E0CDF0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F691C4-19F1-4541-9270-5C00EF5E001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29142784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0B3B0806-ACFC-4274-BBF2-15E754A40B5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D7F5BD4D-0C79-476A-AD34-9D917CCC3CF1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DBCD476D-1248-493C-82A8-C112E5D38C91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612BD99-971E-4936-88B9-AF882775279D}" type="datetimeFigureOut">
              <a:rPr lang="en-US" smtClean="0"/>
              <a:t>5/13/2022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4C6A465C-E406-4E40-87E1-24C7E096F035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D0B4024-6368-4AE8-89FF-B154D2F776EA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FF691C4-19F1-4541-9270-5C00EF5E001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7080232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chart" Target="../charts/chart1.xml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6" name="Content Placeholder 5">
            <a:extLst>
              <a:ext uri="{FF2B5EF4-FFF2-40B4-BE49-F238E27FC236}">
                <a16:creationId xmlns:a16="http://schemas.microsoft.com/office/drawing/2014/main" id="{AF3FFB10-9C24-46BB-804C-8DC5A383ED95}"/>
              </a:ext>
            </a:extLst>
          </p:cNvPr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1301778236"/>
              </p:ext>
            </p:extLst>
          </p:nvPr>
        </p:nvGraphicFramePr>
        <p:xfrm>
          <a:off x="612193" y="1288231"/>
          <a:ext cx="10558681" cy="4756868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  <p:sp>
        <p:nvSpPr>
          <p:cNvPr id="7" name="TextBox 6">
            <a:extLst>
              <a:ext uri="{FF2B5EF4-FFF2-40B4-BE49-F238E27FC236}">
                <a16:creationId xmlns:a16="http://schemas.microsoft.com/office/drawing/2014/main" id="{31653704-49B9-4D10-9190-C24EB9E4D8FE}"/>
              </a:ext>
            </a:extLst>
          </p:cNvPr>
          <p:cNvSpPr txBox="1"/>
          <p:nvPr/>
        </p:nvSpPr>
        <p:spPr>
          <a:xfrm>
            <a:off x="612193" y="222496"/>
            <a:ext cx="10558681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dirty="0">
                <a:latin typeface="Ebrima" panose="02000000000000000000" pitchFamily="2" charset="0"/>
                <a:ea typeface="Ebrima" panose="02000000000000000000" pitchFamily="2" charset="0"/>
                <a:cs typeface="Ebrima" panose="02000000000000000000" pitchFamily="2" charset="0"/>
              </a:rPr>
              <a:t>Distribution of measles-rubella (MR) suspected cases by age group. The Americas*, 2017-2021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7AFDFC13-E370-44CE-A6EA-660BF8F28545}"/>
              </a:ext>
            </a:extLst>
          </p:cNvPr>
          <p:cNvSpPr txBox="1"/>
          <p:nvPr/>
        </p:nvSpPr>
        <p:spPr>
          <a:xfrm>
            <a:off x="612193" y="6168066"/>
            <a:ext cx="472307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/>
              <a:t>Source: ISIS, MESS and surveillance reports sent to PAHO. </a:t>
            </a:r>
          </a:p>
          <a:p>
            <a:r>
              <a:rPr lang="en-US" sz="1200" dirty="0"/>
              <a:t>*Countries reporting case-by-case data to PAHO/WHO. </a:t>
            </a:r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02353FF0-190B-4E72-A9D7-B34946B83591}"/>
              </a:ext>
            </a:extLst>
          </p:cNvPr>
          <p:cNvSpPr txBox="1"/>
          <p:nvPr/>
        </p:nvSpPr>
        <p:spPr>
          <a:xfrm>
            <a:off x="7154461" y="3259723"/>
            <a:ext cx="1037007" cy="338554"/>
          </a:xfrm>
          <a:prstGeom prst="rect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/>
            <a:r>
              <a:rPr lang="en-US" sz="1600" b="1" dirty="0"/>
              <a:t>N= 67,644</a:t>
            </a:r>
          </a:p>
        </p:txBody>
      </p:sp>
    </p:spTree>
    <p:extLst>
      <p:ext uri="{BB962C8B-B14F-4D97-AF65-F5344CB8AC3E}">
        <p14:creationId xmlns:p14="http://schemas.microsoft.com/office/powerpoint/2010/main" val="550684969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756CA7676B86F74E856844E3FCBB414E" ma:contentTypeVersion="17" ma:contentTypeDescription="Create a new document." ma:contentTypeScope="" ma:versionID="55d92156c0fde363ab54eddd9ce4f8d8">
  <xsd:schema xmlns:xsd="http://www.w3.org/2001/XMLSchema" xmlns:xs="http://www.w3.org/2001/XMLSchema" xmlns:p="http://schemas.microsoft.com/office/2006/metadata/properties" xmlns:ns2="57afcdac-b810-49c0-af1e-015628e7eb43" xmlns:ns3="73d0ba8d-d766-4bf6-bcf0-d2eb81301a02" targetNamespace="http://schemas.microsoft.com/office/2006/metadata/properties" ma:root="true" ma:fieldsID="c8cb6bde59da07c8a0c660ca68075763" ns2:_="" ns3:_="">
    <xsd:import namespace="57afcdac-b810-49c0-af1e-015628e7eb43"/>
    <xsd:import namespace="73d0ba8d-d766-4bf6-bcf0-d2eb81301a02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2:MediaServiceAutoKeyPoints" minOccurs="0"/>
                <xsd:element ref="ns2:MediaServiceKeyPoints" minOccurs="0"/>
                <xsd:element ref="ns2:MediaServiceAutoTags" minOccurs="0"/>
                <xsd:element ref="ns2:MediaServiceOCR" minOccurs="0"/>
                <xsd:element ref="ns2:MediaServiceGenerationTime" minOccurs="0"/>
                <xsd:element ref="ns2:MediaServiceEventHashCode" minOccurs="0"/>
                <xsd:element ref="ns2:MediaServiceDateTaken" minOccurs="0"/>
                <xsd:element ref="ns3:SharedWithUsers" minOccurs="0"/>
                <xsd:element ref="ns3:SharedWithDetails" minOccurs="0"/>
                <xsd:element ref="ns2:MediaServiceLocation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57afcdac-b810-49c0-af1e-015628e7eb43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AutoKeyPoints" ma:index="10" nillable="true" ma:displayName="MediaServiceAutoKeyPoints" ma:hidden="true" ma:internalName="MediaServiceAutoKeyPoints" ma:readOnly="true">
      <xsd:simpleType>
        <xsd:restriction base="dms:Note"/>
      </xsd:simpleType>
    </xsd:element>
    <xsd:element name="MediaServiceKeyPoints" ma:index="11" nillable="true" ma:displayName="KeyPoints" ma:internalName="MediaServiceKeyPoints" ma:readOnly="true">
      <xsd:simpleType>
        <xsd:restriction base="dms:Note">
          <xsd:maxLength value="255"/>
        </xsd:restriction>
      </xsd:simpleType>
    </xsd:element>
    <xsd:element name="MediaServiceAutoTags" ma:index="12" nillable="true" ma:displayName="Tags" ma:internalName="MediaServiceAutoTags" ma:readOnly="true">
      <xsd:simpleType>
        <xsd:restriction base="dms:Text"/>
      </xsd:simpleType>
    </xsd:element>
    <xsd:element name="MediaServiceOCR" ma:index="13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GenerationTime" ma:index="14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5" nillable="true" ma:displayName="MediaServiceEventHashCode" ma:hidden="true" ma:internalName="MediaServiceEventHashCode" ma:readOnly="true">
      <xsd:simpleType>
        <xsd:restriction base="dms:Text"/>
      </xsd:simpleType>
    </xsd:element>
    <xsd:element name="MediaServiceDateTaken" ma:index="16" nillable="true" ma:displayName="MediaServiceDateTaken" ma:hidden="true" ma:internalName="MediaServiceDateTaken" ma:readOnly="true">
      <xsd:simpleType>
        <xsd:restriction base="dms:Text"/>
      </xsd:simpleType>
    </xsd:element>
    <xsd:element name="MediaServiceLocation" ma:index="19" nillable="true" ma:displayName="Location" ma:internalName="MediaServiceLocation" ma:readOnly="true">
      <xsd:simpleType>
        <xsd:restriction base="dms:Text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73d0ba8d-d766-4bf6-bcf0-d2eb81301a02" elementFormDefault="qualified">
    <xsd:import namespace="http://schemas.microsoft.com/office/2006/documentManagement/types"/>
    <xsd:import namespace="http://schemas.microsoft.com/office/infopath/2007/PartnerControls"/>
    <xsd:element name="SharedWithUsers" ma:index="17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18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5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/>
</p:properties>
</file>

<file path=customXml/itemProps1.xml><?xml version="1.0" encoding="utf-8"?>
<ds:datastoreItem xmlns:ds="http://schemas.openxmlformats.org/officeDocument/2006/customXml" ds:itemID="{02432372-020E-465E-848B-E8D152385D07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57afcdac-b810-49c0-af1e-015628e7eb43"/>
    <ds:schemaRef ds:uri="73d0ba8d-d766-4bf6-bcf0-d2eb81301a02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customXml/itemProps2.xml><?xml version="1.0" encoding="utf-8"?>
<ds:datastoreItem xmlns:ds="http://schemas.openxmlformats.org/officeDocument/2006/customXml" ds:itemID="{EF06DED5-E634-49DA-8E53-2F97813A1F38}">
  <ds:schemaRefs>
    <ds:schemaRef ds:uri="http://schemas.microsoft.com/sharepoint/v3/contenttype/forms"/>
  </ds:schemaRefs>
</ds:datastoreItem>
</file>

<file path=customXml/itemProps3.xml><?xml version="1.0" encoding="utf-8"?>
<ds:datastoreItem xmlns:ds="http://schemas.openxmlformats.org/officeDocument/2006/customXml" ds:itemID="{B37CECB4-76B3-4596-BE3A-B5E275A2BE26}">
  <ds:schemaRefs>
    <ds:schemaRef ds:uri="http://schemas.microsoft.com/office/2006/metadata/properties"/>
    <ds:schemaRef ds:uri="http://schemas.microsoft.com/office/infopath/2007/PartnerControls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otalTime>843</TotalTime>
  <Words>55</Words>
  <Application>Microsoft Office PowerPoint</Application>
  <PresentationFormat>Widescreen</PresentationFormat>
  <Paragraphs>15</Paragraphs>
  <Slides>1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</vt:i4>
      </vt:variant>
    </vt:vector>
  </HeadingPairs>
  <TitlesOfParts>
    <vt:vector size="6" baseType="lpstr">
      <vt:lpstr>Arial</vt:lpstr>
      <vt:lpstr>Calibri</vt:lpstr>
      <vt:lpstr>Calibri Light</vt:lpstr>
      <vt:lpstr>Ebrima</vt:lpstr>
      <vt:lpstr>Office Theme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Bravo, Ms. Pamela (WDC)</dc:creator>
  <cp:lastModifiedBy>Pacis, Ms. Carmelita Lucia (WDC)</cp:lastModifiedBy>
  <cp:revision>17</cp:revision>
  <dcterms:created xsi:type="dcterms:W3CDTF">2020-10-22T19:05:55Z</dcterms:created>
  <dcterms:modified xsi:type="dcterms:W3CDTF">2022-05-13T21:14:10Z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0x010100756CA7676B86F74E856844E3FCBB414E</vt:lpwstr>
  </property>
</Properties>
</file>