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5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23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169144517198686E-2"/>
          <c:y val="4.3497528205533556E-2"/>
          <c:w val="0.89732509054450449"/>
          <c:h val="0.8199928202312356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0a-4a</c:v>
                </c:pt>
                <c:pt idx="1">
                  <c:v>5a-9a</c:v>
                </c:pt>
                <c:pt idx="2">
                  <c:v>10a-14a</c:v>
                </c:pt>
                <c:pt idx="3">
                  <c:v>15a-19a</c:v>
                </c:pt>
                <c:pt idx="4">
                  <c:v>20a-24a</c:v>
                </c:pt>
                <c:pt idx="5">
                  <c:v>25a-29a</c:v>
                </c:pt>
                <c:pt idx="6">
                  <c:v>30a-34a</c:v>
                </c:pt>
                <c:pt idx="7">
                  <c:v>35a-39a</c:v>
                </c:pt>
                <c:pt idx="8">
                  <c:v>&gt;=40a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5455</c:v>
                </c:pt>
                <c:pt idx="1">
                  <c:v>1609</c:v>
                </c:pt>
                <c:pt idx="2">
                  <c:v>728</c:v>
                </c:pt>
                <c:pt idx="3">
                  <c:v>423</c:v>
                </c:pt>
                <c:pt idx="4">
                  <c:v>365</c:v>
                </c:pt>
                <c:pt idx="5">
                  <c:v>331</c:v>
                </c:pt>
                <c:pt idx="6">
                  <c:v>280</c:v>
                </c:pt>
                <c:pt idx="7">
                  <c:v>171</c:v>
                </c:pt>
                <c:pt idx="8">
                  <c:v>437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19-4D2C-A8F3-42A2E6F50FC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0a-4a</c:v>
                </c:pt>
                <c:pt idx="1">
                  <c:v>5a-9a</c:v>
                </c:pt>
                <c:pt idx="2">
                  <c:v>10a-14a</c:v>
                </c:pt>
                <c:pt idx="3">
                  <c:v>15a-19a</c:v>
                </c:pt>
                <c:pt idx="4">
                  <c:v>20a-24a</c:v>
                </c:pt>
                <c:pt idx="5">
                  <c:v>25a-29a</c:v>
                </c:pt>
                <c:pt idx="6">
                  <c:v>30a-34a</c:v>
                </c:pt>
                <c:pt idx="7">
                  <c:v>35a-39a</c:v>
                </c:pt>
                <c:pt idx="8">
                  <c:v>&gt;=40a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17422</c:v>
                </c:pt>
                <c:pt idx="1">
                  <c:v>3375</c:v>
                </c:pt>
                <c:pt idx="2">
                  <c:v>1551</c:v>
                </c:pt>
                <c:pt idx="3">
                  <c:v>890</c:v>
                </c:pt>
                <c:pt idx="4">
                  <c:v>588</c:v>
                </c:pt>
                <c:pt idx="5">
                  <c:v>550</c:v>
                </c:pt>
                <c:pt idx="6">
                  <c:v>407</c:v>
                </c:pt>
                <c:pt idx="7">
                  <c:v>311</c:v>
                </c:pt>
                <c:pt idx="8">
                  <c:v>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19-4D2C-A8F3-42A2E6F50FC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0a-4a</c:v>
                </c:pt>
                <c:pt idx="1">
                  <c:v>5a-9a</c:v>
                </c:pt>
                <c:pt idx="2">
                  <c:v>10a-14a</c:v>
                </c:pt>
                <c:pt idx="3">
                  <c:v>15a-19a</c:v>
                </c:pt>
                <c:pt idx="4">
                  <c:v>20a-24a</c:v>
                </c:pt>
                <c:pt idx="5">
                  <c:v>25a-29a</c:v>
                </c:pt>
                <c:pt idx="6">
                  <c:v>30a-34a</c:v>
                </c:pt>
                <c:pt idx="7">
                  <c:v>35a-39a</c:v>
                </c:pt>
                <c:pt idx="8">
                  <c:v>&gt;=40a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12719</c:v>
                </c:pt>
                <c:pt idx="1">
                  <c:v>3077</c:v>
                </c:pt>
                <c:pt idx="2">
                  <c:v>1383</c:v>
                </c:pt>
                <c:pt idx="3">
                  <c:v>778</c:v>
                </c:pt>
                <c:pt idx="4">
                  <c:v>725</c:v>
                </c:pt>
                <c:pt idx="5">
                  <c:v>587</c:v>
                </c:pt>
                <c:pt idx="6">
                  <c:v>479</c:v>
                </c:pt>
                <c:pt idx="7">
                  <c:v>342</c:v>
                </c:pt>
                <c:pt idx="8">
                  <c:v>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19-4D2C-A8F3-42A2E6F50FC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0a-4a</c:v>
                </c:pt>
                <c:pt idx="1">
                  <c:v>5a-9a</c:v>
                </c:pt>
                <c:pt idx="2">
                  <c:v>10a-14a</c:v>
                </c:pt>
                <c:pt idx="3">
                  <c:v>15a-19a</c:v>
                </c:pt>
                <c:pt idx="4">
                  <c:v>20a-24a</c:v>
                </c:pt>
                <c:pt idx="5">
                  <c:v>25a-29a</c:v>
                </c:pt>
                <c:pt idx="6">
                  <c:v>30a-34a</c:v>
                </c:pt>
                <c:pt idx="7">
                  <c:v>35a-39a</c:v>
                </c:pt>
                <c:pt idx="8">
                  <c:v>&gt;=40a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3330</c:v>
                </c:pt>
                <c:pt idx="1">
                  <c:v>822</c:v>
                </c:pt>
                <c:pt idx="2">
                  <c:v>476</c:v>
                </c:pt>
                <c:pt idx="3">
                  <c:v>254</c:v>
                </c:pt>
                <c:pt idx="4">
                  <c:v>253</c:v>
                </c:pt>
                <c:pt idx="5">
                  <c:v>259</c:v>
                </c:pt>
                <c:pt idx="6">
                  <c:v>190</c:v>
                </c:pt>
                <c:pt idx="7">
                  <c:v>167</c:v>
                </c:pt>
                <c:pt idx="8">
                  <c:v>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19-4D2C-A8F3-42A2E6F50FC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0a-4a</c:v>
                </c:pt>
                <c:pt idx="1">
                  <c:v>5a-9a</c:v>
                </c:pt>
                <c:pt idx="2">
                  <c:v>10a-14a</c:v>
                </c:pt>
                <c:pt idx="3">
                  <c:v>15a-19a</c:v>
                </c:pt>
                <c:pt idx="4">
                  <c:v>20a-24a</c:v>
                </c:pt>
                <c:pt idx="5">
                  <c:v>25a-29a</c:v>
                </c:pt>
                <c:pt idx="6">
                  <c:v>30a-34a</c:v>
                </c:pt>
                <c:pt idx="7">
                  <c:v>35a-39a</c:v>
                </c:pt>
                <c:pt idx="8">
                  <c:v>&gt;=40a</c:v>
                </c:pt>
              </c:strCache>
            </c:strRef>
          </c:cat>
          <c:val>
            <c:numRef>
              <c:f>Sheet1!$F$2:$F$10</c:f>
              <c:numCache>
                <c:formatCode>General</c:formatCode>
                <c:ptCount val="9"/>
                <c:pt idx="0">
                  <c:v>3019</c:v>
                </c:pt>
                <c:pt idx="1">
                  <c:v>653</c:v>
                </c:pt>
                <c:pt idx="2">
                  <c:v>367</c:v>
                </c:pt>
                <c:pt idx="3">
                  <c:v>188</c:v>
                </c:pt>
                <c:pt idx="4">
                  <c:v>160</c:v>
                </c:pt>
                <c:pt idx="5">
                  <c:v>137</c:v>
                </c:pt>
                <c:pt idx="6">
                  <c:v>114</c:v>
                </c:pt>
                <c:pt idx="7">
                  <c:v>121</c:v>
                </c:pt>
                <c:pt idx="8">
                  <c:v>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A19-4D2C-A8F3-42A2E6F50FC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 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6698239261631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C64-4B18-AA6E-B3B905064D08}"/>
                </c:ext>
              </c:extLst>
            </c:dLbl>
            <c:dLbl>
              <c:idx val="1"/>
              <c:layout>
                <c:manualLayout>
                  <c:x val="0"/>
                  <c:y val="-2.1358591409305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C64-4B18-AA6E-B3B905064D08}"/>
                </c:ext>
              </c:extLst>
            </c:dLbl>
            <c:dLbl>
              <c:idx val="2"/>
              <c:layout>
                <c:manualLayout>
                  <c:x val="-1.2028017514687677E-3"/>
                  <c:y val="-2.4028415335468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C64-4B18-AA6E-B3B905064D08}"/>
                </c:ext>
              </c:extLst>
            </c:dLbl>
            <c:dLbl>
              <c:idx val="3"/>
              <c:layout>
                <c:manualLayout>
                  <c:x val="-7.2168105088134889E-4"/>
                  <c:y val="-3.0823012116375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EC-4A26-9BF6-61F40E807120}"/>
                </c:ext>
              </c:extLst>
            </c:dLbl>
            <c:dLbl>
              <c:idx val="4"/>
              <c:layout>
                <c:manualLayout>
                  <c:x val="0"/>
                  <c:y val="-2.4028415335468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C64-4B18-AA6E-B3B905064D08}"/>
                </c:ext>
              </c:extLst>
            </c:dLbl>
            <c:dLbl>
              <c:idx val="5"/>
              <c:layout>
                <c:manualLayout>
                  <c:x val="-8.8204442829125956E-17"/>
                  <c:y val="-2.4028415335468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C64-4B18-AA6E-B3B905064D08}"/>
                </c:ext>
              </c:extLst>
            </c:dLbl>
            <c:dLbl>
              <c:idx val="6"/>
              <c:layout>
                <c:manualLayout>
                  <c:x val="-1.7640888565825191E-16"/>
                  <c:y val="-3.20378871139583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C64-4B18-AA6E-B3B905064D08}"/>
                </c:ext>
              </c:extLst>
            </c:dLbl>
            <c:dLbl>
              <c:idx val="7"/>
              <c:layout>
                <c:manualLayout>
                  <c:x val="-1.2028017514687677E-3"/>
                  <c:y val="-2.9368063187795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C64-4B18-AA6E-B3B905064D08}"/>
                </c:ext>
              </c:extLst>
            </c:dLbl>
            <c:dLbl>
              <c:idx val="8"/>
              <c:layout>
                <c:manualLayout>
                  <c:x val="0"/>
                  <c:y val="-2.6698239261631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C64-4B18-AA6E-B3B905064D0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0a-4a</c:v>
                </c:pt>
                <c:pt idx="1">
                  <c:v>5a-9a</c:v>
                </c:pt>
                <c:pt idx="2">
                  <c:v>10a-14a</c:v>
                </c:pt>
                <c:pt idx="3">
                  <c:v>15a-19a</c:v>
                </c:pt>
                <c:pt idx="4">
                  <c:v>20a-24a</c:v>
                </c:pt>
                <c:pt idx="5">
                  <c:v>25a-29a</c:v>
                </c:pt>
                <c:pt idx="6">
                  <c:v>30a-34a</c:v>
                </c:pt>
                <c:pt idx="7">
                  <c:v>35a-39a</c:v>
                </c:pt>
                <c:pt idx="8">
                  <c:v>&gt;=40a</c:v>
                </c:pt>
              </c:strCache>
            </c:strRef>
          </c:cat>
          <c:val>
            <c:numRef>
              <c:f>Sheet1!$G$2:$G$10</c:f>
              <c:numCache>
                <c:formatCode>0.00</c:formatCode>
                <c:ptCount val="9"/>
                <c:pt idx="0">
                  <c:v>0.62008456034533732</c:v>
                </c:pt>
                <c:pt idx="1">
                  <c:v>0.14097333096800899</c:v>
                </c:pt>
                <c:pt idx="2">
                  <c:v>6.6598663591745016E-2</c:v>
                </c:pt>
                <c:pt idx="3">
                  <c:v>3.7446041038377391E-2</c:v>
                </c:pt>
                <c:pt idx="4">
                  <c:v>3.0911832535036366E-2</c:v>
                </c:pt>
                <c:pt idx="5">
                  <c:v>2.7556028620424576E-2</c:v>
                </c:pt>
                <c:pt idx="6">
                  <c:v>2.17314174206138E-2</c:v>
                </c:pt>
                <c:pt idx="7">
                  <c:v>1.6439004198450711E-2</c:v>
                </c:pt>
                <c:pt idx="8">
                  <c:v>3.8259121282005794E-2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23-4BCF-9352-0413BBE2A3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066627887"/>
        <c:axId val="1066629135"/>
      </c:barChart>
      <c:catAx>
        <c:axId val="106662788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 err="1"/>
                  <a:t>Grupos</a:t>
                </a:r>
                <a:r>
                  <a:rPr lang="en-US" sz="1200" dirty="0"/>
                  <a:t> de </a:t>
                </a:r>
                <a:r>
                  <a:rPr lang="en-US" sz="1200" dirty="0" err="1"/>
                  <a:t>edad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48019816388465492"/>
              <c:y val="0.946286751529833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629135"/>
        <c:crosses val="autoZero"/>
        <c:auto val="1"/>
        <c:lblAlgn val="ctr"/>
        <c:lblOffset val="100"/>
        <c:noMultiLvlLbl val="0"/>
      </c:catAx>
      <c:valAx>
        <c:axId val="1066629135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 err="1"/>
                  <a:t>Número</a:t>
                </a:r>
                <a:r>
                  <a:rPr lang="en-US" sz="1400" dirty="0"/>
                  <a:t> de </a:t>
                </a:r>
                <a:r>
                  <a:rPr lang="en-US" sz="1400" dirty="0" err="1"/>
                  <a:t>casos</a:t>
                </a:r>
                <a:endParaRPr lang="en-US" sz="1400" dirty="0"/>
              </a:p>
            </c:rich>
          </c:tx>
          <c:layout>
            <c:manualLayout>
              <c:xMode val="edge"/>
              <c:yMode val="edge"/>
              <c:x val="1.5229869400052798E-4"/>
              <c:y val="0.3130812122598314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627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7904705142621506"/>
          <c:y val="8.9017815924259405E-2"/>
          <c:w val="0.34774949636228242"/>
          <c:h val="0.14006947428434002"/>
        </c:manualLayout>
      </c:layout>
      <c:overlay val="0"/>
      <c:spPr>
        <a:noFill/>
        <a:ln w="3175">
          <a:solidFill>
            <a:schemeClr val="bg1">
              <a:lumMod val="75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F36F-B636-49E3-B3C6-710678A1F8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5F8EA6-FB1C-4F32-B088-4FAB0DA147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543D9-9976-49FB-BE67-1C5CCEDD3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2079C-62CC-4D4C-AB1E-52AF7BFB6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4E61D-A22A-4962-9CEC-72D48492F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6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B84A3-269B-4940-83ED-4404ED39C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6E101B-6FD8-4F80-BE3B-A45B36072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D543A-CA6F-4FA1-B4E6-59EB086E3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F3C3D-4D3F-4870-A9BD-95F393CBD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6F2DC-8DA1-42B5-8334-23B5D4CF4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095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3A255-AED2-4D7B-982A-0D19890330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388683-8572-4653-A3C0-8BA299D721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63481-8674-44DA-B81D-92F5C200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08655-F611-4ADD-BD4E-BB88B92A6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5EAE8-C6D0-44E4-A151-B78B7E0CD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14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CAC22-D3E4-4B48-91D3-0BFF070B5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6E1ED-AA2F-4349-BA89-31DBE1F2D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27913-8C88-4570-829B-130550C6F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90087-DF1B-422F-AB39-09A680424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D6A17-3597-40B5-8A22-1C3A326C0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21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B7DC5-5A4C-40EF-AB87-82CCAFA93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201A4-1816-483C-BBD4-EB478C308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79D7E-E575-46CF-91CE-AFD973741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A95CA-D51D-49F6-B8BF-F9AA502ED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34AD6-0350-48C1-8FBB-D9BDFE28B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37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1C8F9-DCA8-4DEB-963F-F5DDACE60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4E815-9EA2-438C-8770-9516449518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E7096C-29D7-41DB-9766-30499173D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D70E6B-4E37-462A-8969-15DBB3E92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2AF50F-FF72-40A8-9A36-7BB8864FD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10C749-4ACC-4763-AD9E-386C12152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8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C077C-32B1-4D0C-A542-FA0EDFAD9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60055-4A33-420B-9F68-29A43AA94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4E8C6B-16EE-4894-87C9-710AB4FFC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00263E-FBCD-4920-82E5-6510EA6463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4E2D88-1891-48F8-AC6B-6D8674B8BB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6A28C-F59B-4C67-AFE4-20B89662D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0D86F8-0F98-43CD-94FA-282EC0314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E5E253-B824-46AE-9AC9-AA9EF272E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1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8694D-4752-47F3-9511-395803FB1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730642-6AEA-4845-9AB6-A0FAD5434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163E7C-5809-450A-9D69-5B16BE16C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446AE3-806C-4C59-8B65-1FF1632CA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8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E0B2F8-F37C-4E59-A0E4-EBBF1FE75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378559-D6F3-4721-A2A8-69ACF97F4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C5AFA-5BBC-4B2B-A3DD-B06E4F6E1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57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A03A7-6B70-412B-BBD4-C96B6E6BF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F1113-F771-4391-BCE1-096C0B55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824ED2-4270-4506-911B-DCB820E4E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A6361-001F-4407-A76A-C2EC5A094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F6A71-B531-4789-BC3C-EF1C59E9C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67BC85-EBE2-407F-9168-79DF1661E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1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48408-B232-4D7B-94BA-93397F502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23E893-F60D-4E14-A09B-D74CDE5871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9BDA4-63DA-4FA9-9ACD-D5229BE96C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90A8EE-C54E-4326-AF22-A6759DB4B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BA50C-A94B-45F6-8E25-6EF2EF8CC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3EC9E-1E5C-4E13-995C-03DEC9C46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55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3B0806-ACFC-4274-BBF2-15E754A4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5BD4D-0C79-476A-AD34-9D917CCC3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D476D-1248-493C-82A8-C112E5D38C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BD99-971E-4936-88B9-AF882775279D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A465C-E406-4E40-87E1-24C7E096F0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B4024-6368-4AE8-89FF-B154D2F776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691C4-19F1-4541-9270-5C00EF5E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0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F3FFB10-9C24-46BB-804C-8DC5A383ED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582853"/>
              </p:ext>
            </p:extLst>
          </p:nvPr>
        </p:nvGraphicFramePr>
        <p:xfrm>
          <a:off x="612193" y="1288231"/>
          <a:ext cx="10558681" cy="4756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2353FF0-190B-4E72-A9D7-B34946B83591}"/>
              </a:ext>
            </a:extLst>
          </p:cNvPr>
          <p:cNvSpPr txBox="1"/>
          <p:nvPr/>
        </p:nvSpPr>
        <p:spPr>
          <a:xfrm>
            <a:off x="7154461" y="3259723"/>
            <a:ext cx="1037007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N= 67.644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4AFC53-6FB4-4643-BA0F-8D8BF8806030}"/>
              </a:ext>
            </a:extLst>
          </p:cNvPr>
          <p:cNvSpPr txBox="1"/>
          <p:nvPr/>
        </p:nvSpPr>
        <p:spPr>
          <a:xfrm>
            <a:off x="612193" y="205384"/>
            <a:ext cx="10911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2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Distribución de casos sospechosos de sarampión y rubeola (SR) por grupo de edad. Las Américas*, 2017-2021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8065FA-9EE4-4FE2-B720-22DB0FCCA535}"/>
              </a:ext>
            </a:extLst>
          </p:cNvPr>
          <p:cNvSpPr txBox="1"/>
          <p:nvPr/>
        </p:nvSpPr>
        <p:spPr>
          <a:xfrm>
            <a:off x="612193" y="6170541"/>
            <a:ext cx="7692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*Países reportando datos de vigilancia caso a caso a OPS/OMS.</a:t>
            </a:r>
          </a:p>
          <a:p>
            <a:r>
              <a:rPr lang="es-419" sz="1200" dirty="0"/>
              <a:t>Fuente: ISIS, MESS y reporte de país enviados a OPS. </a:t>
            </a:r>
          </a:p>
        </p:txBody>
      </p:sp>
    </p:spTree>
    <p:extLst>
      <p:ext uri="{BB962C8B-B14F-4D97-AF65-F5344CB8AC3E}">
        <p14:creationId xmlns:p14="http://schemas.microsoft.com/office/powerpoint/2010/main" val="2729872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17" ma:contentTypeDescription="Create a new document." ma:contentTypeScope="" ma:versionID="55d92156c0fde363ab54eddd9ce4f8d8">
  <xsd:schema xmlns:xsd="http://www.w3.org/2001/XMLSchema" xmlns:xs="http://www.w3.org/2001/XMLSchema" xmlns:p="http://schemas.microsoft.com/office/2006/metadata/properties" xmlns:ns2="57afcdac-b810-49c0-af1e-015628e7eb43" xmlns:ns3="73d0ba8d-d766-4bf6-bcf0-d2eb81301a02" targetNamespace="http://schemas.microsoft.com/office/2006/metadata/properties" ma:root="true" ma:fieldsID="c8cb6bde59da07c8a0c660ca68075763" ns2:_="" ns3:_="">
    <xsd:import namespace="57afcdac-b810-49c0-af1e-015628e7eb43"/>
    <xsd:import namespace="73d0ba8d-d766-4bf6-bcf0-d2eb81301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2432372-020E-465E-848B-E8D152385D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06DED5-E634-49DA-8E53-2F97813A1F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7CECB4-76B3-4596-BE3A-B5E275A2BE2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65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18</cp:revision>
  <dcterms:created xsi:type="dcterms:W3CDTF">2020-10-22T19:05:55Z</dcterms:created>
  <dcterms:modified xsi:type="dcterms:W3CDTF">2022-05-13T21:15:05Z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