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5137-1750-26A7-061F-4A27910ED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8CB96F-4648-4A19-1C41-CCECE96D2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24E48-5DDB-050C-89D4-5B53795E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433BD-FAA8-7F80-0783-7075BE75E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A1111-5FF9-D65C-B97D-953043F3F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0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79548-93F1-8105-4577-66B004104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D275F-1A13-C300-BAFB-9907E990C1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97C0B-E615-A11B-DC79-92CCE0ACE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25C1D-DB37-938F-DAE2-B75BEFAA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B8403-7502-42FE-59AA-ED8D07E5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02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6376EE-58C8-4FF6-E11E-AAB76C25C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91A38-E9F4-D4B9-FD28-0C2A29CC2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51923-5EAA-CA26-8C08-A0B0554DB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1E102-BADA-1727-33C6-23F37E317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0ACDF-7619-B055-66C8-9D590E171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206E2-959F-2805-8985-2978BBA65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7F183-CCDD-196B-6901-462848F44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EE2C6-D9D8-C29D-DD21-071B356DB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10B6F-2564-8D69-A6A6-877133B25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7852E-9123-AD3F-1D34-25D98858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1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E8264-2E9C-36C1-F9AF-7ADB3C3B0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63975-FB25-0316-0FDF-2D98FA234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C1D9F-7DBE-1581-8C22-61163CFA9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DBDB6-AE0C-C93C-C214-08401DC45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50459-8A13-F297-9919-7D79CC3B0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7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735AF-7D94-3051-F3DF-F5B4E355A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C86BE-F56C-E3B2-79C3-1B2B9F9DB5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BAABF1-4553-1C28-22FB-BE65917E5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17E8B-6CEC-A2AB-21DD-0150F5E81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48C36-100B-D688-A9E5-46F54199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2F503-4FED-B631-60A1-A86C5EF23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5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AC89D-BB33-D64B-1F04-1B8CB3E8B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67B946-E171-1598-FD1B-CD2EC46C5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0B5CB8-F923-8C89-31D4-A52937AE8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6B4024-F0D5-AD02-F4F9-1660A13D5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5D619A-D451-D4E8-5DEA-2D7CE8BF9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156ABA-D479-F5AF-385C-93BC79A5D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EC4D26-644F-318D-3EA0-70198D405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12D7EF-49D1-0E6D-B1D8-4CC0F548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7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A6466-D9E3-D9A7-3119-CA45C56F5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8CA180-0317-639C-F72D-2DB758209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863CBF-5A2C-1946-D4C3-156649E0D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5C7350-CE96-5FCA-90AE-4AC3C5B9C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34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8B21AE-C9D3-03E1-65EC-65D8CE905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08508C-C6E2-AB89-C9FE-74AE8BDA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2B66E6-F86F-8908-931D-E6B9497E8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79F1B-9344-8B80-9F7D-6772FB27C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0E198-7A64-24BC-A7E0-B0C2352A8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F8867-5343-0348-30E3-E7D2E93AB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C35E4-A565-AA04-F298-BE208D4C3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2C2DC-E3F8-10A4-FA72-0495DD0B2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DC7513-2E67-3749-13C2-73B86AB73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6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37D9C-9775-A934-428E-48A720C44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4454AD-2280-D354-A288-879E62878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9D121-0F09-760F-E90D-F0FBC0E94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0F278-7171-CAF1-F0CA-D51D5ED17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86767-4DFF-AD2D-935D-A79CBC14B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43D10D-666D-4F92-232D-136496365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5940F-6F3E-DB88-D406-CBA2F777B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EC58F-8C4D-08A0-8F41-6B1E9C164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CE143-CD13-8CA0-6485-FB71AA7FA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26C1D-E01F-4AF2-A1F8-678F9D95C386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C3F92-BF15-F764-CB86-93F1F5A9F3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6A0E5-FD52-B8A0-9961-F68FD9EE2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91D18-4F78-4CD0-94C6-22FD7620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151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CA5FFA-F262-A72C-276D-EABCC7879313}"/>
              </a:ext>
            </a:extLst>
          </p:cNvPr>
          <p:cNvSpPr txBox="1">
            <a:spLocks/>
          </p:cNvSpPr>
          <p:nvPr/>
        </p:nvSpPr>
        <p:spPr>
          <a:xfrm>
            <a:off x="152400" y="157520"/>
            <a:ext cx="11887200" cy="10092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3200" dirty="0">
                <a:latin typeface="+mn-lt"/>
              </a:rPr>
              <a:t>Tipo de muestra recomendada según los días transcurridos</a:t>
            </a:r>
          </a:p>
          <a:p>
            <a:r>
              <a:rPr lang="es-ES_tradnl" sz="3200" dirty="0">
                <a:latin typeface="+mn-lt"/>
              </a:rPr>
              <a:t>desde la aparición del exantema</a:t>
            </a:r>
            <a:endParaRPr lang="en-US" sz="3200" dirty="0">
              <a:latin typeface="+mn-lt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016A47D-59E0-1CE5-C0D0-D670F959EEE2}"/>
              </a:ext>
            </a:extLst>
          </p:cNvPr>
          <p:cNvSpPr txBox="1">
            <a:spLocks/>
          </p:cNvSpPr>
          <p:nvPr/>
        </p:nvSpPr>
        <p:spPr>
          <a:xfrm>
            <a:off x="822301" y="6321437"/>
            <a:ext cx="10396154" cy="3541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200" dirty="0">
                <a:latin typeface="+mn-lt"/>
              </a:rPr>
              <a:t>Fuente: Organización Panamericana de la Salud</a:t>
            </a:r>
            <a:r>
              <a:rPr lang="en-US" sz="1200" dirty="0">
                <a:latin typeface="+mn-lt"/>
              </a:rPr>
              <a:t>. </a:t>
            </a:r>
            <a:r>
              <a:rPr lang="en-US" sz="1200" dirty="0" err="1">
                <a:latin typeface="+mn-lt"/>
              </a:rPr>
              <a:t>Orientaciones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sobre</a:t>
            </a:r>
            <a:r>
              <a:rPr lang="en-US" sz="1200" dirty="0">
                <a:latin typeface="+mn-lt"/>
              </a:rPr>
              <a:t> las </a:t>
            </a:r>
            <a:r>
              <a:rPr lang="en-US" sz="1200" dirty="0" err="1">
                <a:latin typeface="+mn-lt"/>
              </a:rPr>
              <a:t>pruebas</a:t>
            </a:r>
            <a:r>
              <a:rPr lang="en-US" sz="1200" dirty="0">
                <a:latin typeface="+mn-lt"/>
              </a:rPr>
              <a:t> de </a:t>
            </a:r>
            <a:r>
              <a:rPr lang="en-US" sz="1200" dirty="0" err="1">
                <a:latin typeface="+mn-lt"/>
              </a:rPr>
              <a:t>sarampión</a:t>
            </a:r>
            <a:r>
              <a:rPr lang="en-US" sz="1200" dirty="0">
                <a:latin typeface="+mn-lt"/>
              </a:rPr>
              <a:t> y de la rubeola </a:t>
            </a:r>
            <a:r>
              <a:rPr lang="en-US" sz="1200" dirty="0" err="1">
                <a:latin typeface="+mn-lt"/>
              </a:rPr>
              <a:t>realizadas</a:t>
            </a:r>
            <a:r>
              <a:rPr lang="en-US" sz="1200" dirty="0">
                <a:latin typeface="+mn-lt"/>
              </a:rPr>
              <a:t> </a:t>
            </a:r>
            <a:r>
              <a:rPr lang="en-US" sz="1200" dirty="0" err="1">
                <a:latin typeface="+mn-lt"/>
              </a:rPr>
              <a:t>en</a:t>
            </a:r>
            <a:r>
              <a:rPr lang="en-US" sz="1200" dirty="0">
                <a:latin typeface="+mn-lt"/>
              </a:rPr>
              <a:t> la red de </a:t>
            </a:r>
            <a:r>
              <a:rPr lang="en-US" sz="1200" dirty="0" err="1">
                <a:latin typeface="+mn-lt"/>
              </a:rPr>
              <a:t>laboratorios</a:t>
            </a:r>
            <a:r>
              <a:rPr lang="en-US" sz="1200" dirty="0">
                <a:latin typeface="+mn-lt"/>
              </a:rPr>
              <a:t> de la </a:t>
            </a:r>
            <a:r>
              <a:rPr lang="en-US" sz="1200" dirty="0" err="1">
                <a:latin typeface="+mn-lt"/>
              </a:rPr>
              <a:t>Región</a:t>
            </a:r>
            <a:r>
              <a:rPr lang="en-US" sz="1200" dirty="0">
                <a:latin typeface="+mn-lt"/>
              </a:rPr>
              <a:t> de las </a:t>
            </a:r>
            <a:r>
              <a:rPr lang="en-US" sz="1200" dirty="0" err="1">
                <a:latin typeface="+mn-lt"/>
              </a:rPr>
              <a:t>Américas</a:t>
            </a:r>
            <a:r>
              <a:rPr lang="en-US" sz="1200" dirty="0">
                <a:latin typeface="+mn-lt"/>
              </a:rPr>
              <a:t>. Washington, D.C.: OPS; 2018.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C44CDD-A34B-5C19-02FB-18CB76443466}"/>
              </a:ext>
            </a:extLst>
          </p:cNvPr>
          <p:cNvSpPr txBox="1">
            <a:spLocks/>
          </p:cNvSpPr>
          <p:nvPr/>
        </p:nvSpPr>
        <p:spPr>
          <a:xfrm>
            <a:off x="3240244" y="5687300"/>
            <a:ext cx="6361729" cy="3908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latin typeface="+mn-lt"/>
              </a:rPr>
              <a:t>HN: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hisopado</a:t>
            </a:r>
            <a:r>
              <a:rPr lang="en-US" sz="1600" dirty="0">
                <a:latin typeface="+mn-lt"/>
              </a:rPr>
              <a:t> nasal, </a:t>
            </a:r>
            <a:r>
              <a:rPr lang="en-US" sz="1600" b="1" dirty="0">
                <a:latin typeface="+mn-lt"/>
              </a:rPr>
              <a:t>HF: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hisopado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faríngeo</a:t>
            </a:r>
            <a:r>
              <a:rPr lang="en-US" sz="1600" dirty="0">
                <a:latin typeface="+mn-lt"/>
              </a:rPr>
              <a:t>, </a:t>
            </a:r>
            <a:r>
              <a:rPr lang="en-US" sz="1600" b="1" dirty="0">
                <a:latin typeface="+mn-lt"/>
              </a:rPr>
              <a:t>HNF: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hisopado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nasofaríngeo</a:t>
            </a:r>
            <a:endParaRPr lang="en-US" sz="1600" dirty="0">
              <a:latin typeface="+mn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080064-D23F-F9CF-A576-E139B3686368}"/>
              </a:ext>
            </a:extLst>
          </p:cNvPr>
          <p:cNvSpPr txBox="1">
            <a:spLocks/>
          </p:cNvSpPr>
          <p:nvPr/>
        </p:nvSpPr>
        <p:spPr>
          <a:xfrm>
            <a:off x="3952959" y="4821195"/>
            <a:ext cx="2067419" cy="3908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1400" b="1" dirty="0" err="1">
                <a:latin typeface="+mn-lt"/>
              </a:rPr>
              <a:t>Days</a:t>
            </a:r>
            <a:r>
              <a:rPr lang="es-ES_tradnl" sz="1400" b="1" dirty="0">
                <a:latin typeface="+mn-lt"/>
              </a:rPr>
              <a:t> after </a:t>
            </a:r>
            <a:r>
              <a:rPr lang="es-ES_tradnl" sz="1400" b="1" dirty="0" err="1">
                <a:latin typeface="+mn-lt"/>
              </a:rPr>
              <a:t>rash</a:t>
            </a:r>
            <a:r>
              <a:rPr lang="es-ES_tradnl" sz="1400" b="1" dirty="0">
                <a:latin typeface="+mn-lt"/>
              </a:rPr>
              <a:t> </a:t>
            </a:r>
            <a:r>
              <a:rPr lang="es-ES_tradnl" sz="1400" b="1" dirty="0" err="1">
                <a:latin typeface="+mn-lt"/>
              </a:rPr>
              <a:t>onset</a:t>
            </a:r>
            <a:endParaRPr lang="es-ES_tradnl" sz="1400" b="1" dirty="0"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32A920-1486-AD04-D293-24A4DBEA2AEB}"/>
              </a:ext>
            </a:extLst>
          </p:cNvPr>
          <p:cNvSpPr txBox="1"/>
          <p:nvPr/>
        </p:nvSpPr>
        <p:spPr>
          <a:xfrm rot="16200000">
            <a:off x="1183753" y="3002680"/>
            <a:ext cx="13700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/>
              <a:t>Tipo de </a:t>
            </a:r>
            <a:r>
              <a:rPr lang="en-US" sz="1400" dirty="0" err="1"/>
              <a:t>muestra</a:t>
            </a:r>
            <a:endParaRPr lang="en-US" sz="1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FF4E26B-1513-E49E-9074-83CAAA2B210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086356" y="1106424"/>
            <a:ext cx="8019288" cy="4087368"/>
          </a:xfrm>
          <a:prstGeom prst="rect">
            <a:avLst/>
          </a:prstGeom>
        </p:spPr>
      </p:pic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7E8AC15-B091-A52D-CB2D-226E0587F8E9}"/>
              </a:ext>
            </a:extLst>
          </p:cNvPr>
          <p:cNvSpPr/>
          <p:nvPr/>
        </p:nvSpPr>
        <p:spPr>
          <a:xfrm>
            <a:off x="5129288" y="5316708"/>
            <a:ext cx="731520" cy="2476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Ideal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862EC7C-49D0-4D71-53FF-7C301E9A9685}"/>
              </a:ext>
            </a:extLst>
          </p:cNvPr>
          <p:cNvSpPr/>
          <p:nvPr/>
        </p:nvSpPr>
        <p:spPr>
          <a:xfrm>
            <a:off x="5994342" y="5316708"/>
            <a:ext cx="853535" cy="247676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Aceptable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5AEAE88-1125-2CAC-42BD-280DD286D582}"/>
              </a:ext>
            </a:extLst>
          </p:cNvPr>
          <p:cNvSpPr/>
          <p:nvPr/>
        </p:nvSpPr>
        <p:spPr>
          <a:xfrm>
            <a:off x="6905118" y="5316708"/>
            <a:ext cx="1048546" cy="247676"/>
          </a:xfrm>
          <a:prstGeom prst="roundRect">
            <a:avLst>
              <a:gd name="adj" fmla="val 50000"/>
            </a:avLst>
          </a:prstGeom>
          <a:solidFill>
            <a:srgbClr val="FF3300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/>
              <a:t>No </a:t>
            </a:r>
            <a:r>
              <a:rPr lang="en-US" sz="1000" dirty="0" err="1"/>
              <a:t>aceptable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279293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79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5</cp:revision>
  <dcterms:created xsi:type="dcterms:W3CDTF">2022-07-01T15:11:55Z</dcterms:created>
  <dcterms:modified xsi:type="dcterms:W3CDTF">2022-07-01T21:59:59Z</dcterms:modified>
</cp:coreProperties>
</file>