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0D441-52D5-4FC4-B08B-F3B313FC7FEA}" v="2" dt="2022-08-18T23:45:36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F3B112A0-7111-1E05-DC9D-2397792DB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1" t="3155" r="35837" b="1476"/>
          <a:stretch/>
        </p:blipFill>
        <p:spPr>
          <a:xfrm>
            <a:off x="7754827" y="1457272"/>
            <a:ext cx="3871218" cy="3955652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5C8C2EC-99AA-8916-73EA-A954A7BFD3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1" t="2439" r="35352" b="865"/>
          <a:stretch/>
        </p:blipFill>
        <p:spPr>
          <a:xfrm>
            <a:off x="211723" y="1457272"/>
            <a:ext cx="3855606" cy="395565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6E0D09-1460-49A7-94C7-EEBB4EB24FDF}"/>
              </a:ext>
            </a:extLst>
          </p:cNvPr>
          <p:cNvSpPr txBox="1">
            <a:spLocks/>
          </p:cNvSpPr>
          <p:nvPr/>
        </p:nvSpPr>
        <p:spPr>
          <a:xfrm>
            <a:off x="48861" y="0"/>
            <a:ext cx="120896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Municipalities* reporting suspected cases of measles and rubella</a:t>
            </a:r>
          </a:p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Andean Region countries, 2020-2021**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5EB45-65BD-4FE0-9DE7-ACD146804114}"/>
              </a:ext>
            </a:extLst>
          </p:cNvPr>
          <p:cNvSpPr txBox="1"/>
          <p:nvPr/>
        </p:nvSpPr>
        <p:spPr>
          <a:xfrm>
            <a:off x="954179" y="6231214"/>
            <a:ext cx="5265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* Some municipalities did not match the geocode used to develop this map.</a:t>
            </a:r>
          </a:p>
          <a:p>
            <a:r>
              <a:rPr lang="en-US" sz="1200" dirty="0">
                <a:latin typeface="+mj-lt"/>
              </a:rPr>
              <a:t>**Data as of 12 August 2022.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C1A0E7-9AB6-4F59-AD80-F0D052B1A442}"/>
              </a:ext>
            </a:extLst>
          </p:cNvPr>
          <p:cNvSpPr txBox="1"/>
          <p:nvPr/>
        </p:nvSpPr>
        <p:spPr>
          <a:xfrm>
            <a:off x="1182563" y="4925366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2020</a:t>
            </a:r>
          </a:p>
          <a:p>
            <a:pPr algn="ctr"/>
            <a:r>
              <a:rPr lang="en-US" sz="1400" b="1" dirty="0"/>
              <a:t>N=471</a:t>
            </a:r>
          </a:p>
          <a:p>
            <a:pPr algn="ctr"/>
            <a:r>
              <a:rPr lang="en-US" sz="1400" b="1" dirty="0"/>
              <a:t>(12%)</a:t>
            </a:r>
            <a:endParaRPr lang="es-E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D26995-BEE9-4A72-A9B8-658977409BBA}"/>
              </a:ext>
            </a:extLst>
          </p:cNvPr>
          <p:cNvSpPr txBox="1"/>
          <p:nvPr/>
        </p:nvSpPr>
        <p:spPr>
          <a:xfrm>
            <a:off x="8890753" y="4953286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2021</a:t>
            </a:r>
          </a:p>
          <a:p>
            <a:pPr algn="ctr"/>
            <a:r>
              <a:rPr lang="en-US" sz="1400" b="1" dirty="0"/>
              <a:t>N=584</a:t>
            </a:r>
          </a:p>
          <a:p>
            <a:pPr algn="ctr"/>
            <a:r>
              <a:rPr lang="en-US" sz="1400" b="1" dirty="0"/>
              <a:t>(15%)</a:t>
            </a:r>
            <a:endParaRPr lang="es-ES" sz="14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C92B51-42A7-A642-DA04-5AAAAD6CC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33571"/>
              </p:ext>
            </p:extLst>
          </p:nvPr>
        </p:nvGraphicFramePr>
        <p:xfrm>
          <a:off x="4371809" y="3566466"/>
          <a:ext cx="4024115" cy="13589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63159">
                  <a:extLst>
                    <a:ext uri="{9D8B030D-6E8A-4147-A177-3AD203B41FA5}">
                      <a16:colId xmlns:a16="http://schemas.microsoft.com/office/drawing/2014/main" val="3917998435"/>
                    </a:ext>
                  </a:extLst>
                </a:gridCol>
                <a:gridCol w="902334">
                  <a:extLst>
                    <a:ext uri="{9D8B030D-6E8A-4147-A177-3AD203B41FA5}">
                      <a16:colId xmlns:a16="http://schemas.microsoft.com/office/drawing/2014/main" val="3720581810"/>
                    </a:ext>
                  </a:extLst>
                </a:gridCol>
                <a:gridCol w="691035">
                  <a:extLst>
                    <a:ext uri="{9D8B030D-6E8A-4147-A177-3AD203B41FA5}">
                      <a16:colId xmlns:a16="http://schemas.microsoft.com/office/drawing/2014/main" val="818499637"/>
                    </a:ext>
                  </a:extLst>
                </a:gridCol>
                <a:gridCol w="963261">
                  <a:extLst>
                    <a:ext uri="{9D8B030D-6E8A-4147-A177-3AD203B41FA5}">
                      <a16:colId xmlns:a16="http://schemas.microsoft.com/office/drawing/2014/main" val="1599747248"/>
                    </a:ext>
                  </a:extLst>
                </a:gridCol>
                <a:gridCol w="904326">
                  <a:extLst>
                    <a:ext uri="{9D8B030D-6E8A-4147-A177-3AD203B41FA5}">
                      <a16:colId xmlns:a16="http://schemas.microsoft.com/office/drawing/2014/main" val="174857777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municipalities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municipalities with cases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222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9408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57264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814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7646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6350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25642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1295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77D3209-1845-A079-16A1-5BC4EF0718B1}"/>
              </a:ext>
            </a:extLst>
          </p:cNvPr>
          <p:cNvSpPr txBox="1"/>
          <p:nvPr/>
        </p:nvSpPr>
        <p:spPr>
          <a:xfrm>
            <a:off x="4139809" y="1865538"/>
            <a:ext cx="448811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In 2020 and 2021, </a:t>
            </a:r>
            <a:r>
              <a:rPr lang="en-US" b="1" dirty="0"/>
              <a:t>87% and 85% </a:t>
            </a:r>
            <a:r>
              <a:rPr lang="en-US" dirty="0"/>
              <a:t>of municipalities did not report suspected cases. This high proportion of silent municipalities is mainly due to the COVID-19 pandemic.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D4B257-F331-D78D-7B9F-CC072A138BD9}"/>
              </a:ext>
            </a:extLst>
          </p:cNvPr>
          <p:cNvSpPr txBox="1"/>
          <p:nvPr/>
        </p:nvSpPr>
        <p:spPr>
          <a:xfrm>
            <a:off x="7757379" y="6415880"/>
            <a:ext cx="415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Source: Integrated Surveillance Information System (ISIS)</a:t>
            </a:r>
          </a:p>
        </p:txBody>
      </p:sp>
    </p:spTree>
    <p:extLst>
      <p:ext uri="{BB962C8B-B14F-4D97-AF65-F5344CB8AC3E}">
        <p14:creationId xmlns:p14="http://schemas.microsoft.com/office/powerpoint/2010/main" val="201366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F43FF-A587-46B0-90AC-E391C71B4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136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2020-04-22T23:20:40Z</dcterms:created>
  <dcterms:modified xsi:type="dcterms:W3CDTF">2022-08-20T04:18:00Z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