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D2D5C-A364-42CB-8702-2BC547E3AF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BCB9C2-5C34-4A72-BD73-D444710797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93C33-F18B-4F08-8EB5-AA60D2E14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08F103-3A5D-4330-95F7-3D031AA4C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E1354A-4E68-434E-9AFE-7C7E83E64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183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14879-2592-4C6A-A75C-09B105C48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857A28-51DA-47DA-B6C4-A976597A9D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FEA534-A488-40BB-B80F-3D3669974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D52500-588E-4A7B-8B7A-E6A07D923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505BC1-7FA4-45A9-8B5E-D585FE7A0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863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13355E-7210-4657-A3B0-0D55BA5A75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D7B657-5E1B-44E3-874A-C87B27A3F7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0D6571-633B-41C2-AC15-27BF2CE4A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BD906C-D5DE-4D9D-9920-259D6B3CE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BEAAF-73EC-497F-A778-185FBBD83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82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A94C2-BBE1-4DF2-900C-57641ED13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9A908F-2999-4EBF-9768-ACD4A93F5C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C4CF60-1F11-4048-B245-AB0209CD5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A39A2-D82D-41D2-86D7-6A2976220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AA9EF-8C8A-4044-9047-474292929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646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3989D-CAB4-4DC0-8E00-0B1D46E82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5DCD60-54CD-4F00-9EFA-6DED025362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3213DE-E934-4401-8A74-202923340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B8F60-DF94-498B-AF31-4209E46B1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495DB1-36C3-47B1-A194-3C983D985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958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C0E44-EA30-4F3B-9E84-0DBCAAE93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49BC46-6072-4E36-A0EA-F52EB436A9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DE541C-347C-4EBF-BE74-01C4414324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781187-6ED3-44EB-8C22-8AD4C067F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750CF0-7CFA-4ADC-A09B-0EDDD5E29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FABCA4-5DBF-43BB-8E35-06E55A268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603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EE655-5525-4514-BA8E-D2B172DC3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A8E77F-5DAA-47BD-9B07-6B9209475E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D52AA9-66C1-41A1-BD03-A4F2757D5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BE2655-4EDC-43EE-A6E1-A085647C78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6399F5-E597-4B1E-9B1A-5FA196C22C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53435E-2824-4D87-A22C-64978159E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9613DD-96BD-4B66-B38F-CCBC687DE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24B9BF-3616-4490-AD14-5140782C0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619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93CDF-5D82-4442-A452-C16EE1DAB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8EC690-6BAA-453B-8B3E-B799CDBA1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51AE7A-B1C4-4D66-AEA5-833BFB90D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605BA8-BAC7-4CB6-AA5D-F94DB58BD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192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3BE5CD-1D08-4ACE-9B8F-01E796097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5C407B-CBC8-4124-B39D-B1DFF0155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988E1F-6AA4-4FB2-81C4-7F42667E6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669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41829-D303-4301-91E5-5279F3F7B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4FBB2E-5924-4A7F-8796-13369DF59B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4D4C4A-F8ED-4CCA-8FE1-12126ECF6B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C5B830-8204-4048-A305-CCD308B4C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DA53C6-98A5-4AA4-86FE-D4A0B9FE4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E49FAC-40F8-49E1-9D6E-025DD532A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8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C3ECD-8E7E-4EAA-B638-E1F2F538F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4F58F1-3EF8-47C7-9AB4-73D9BB0581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E10F19-3358-4DF8-A767-9BA940EA98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A6DBF1-D70F-4056-B431-78BCEC6E0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44422-477C-4031-84FD-C2884EE9B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43AFA5-53C6-4DD7-8183-DB6BE96B3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406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6DAF18-158A-4AE2-A089-CC7DEE1C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345BEB-FA50-4112-B9A4-42502DC52C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E069E3-ABE5-465E-A388-BD87E6CAB8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78672-40EE-4F50-9D2B-33DD3DF08B15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0E9000-767D-4086-8FB0-48B3FBA2FA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81DA3E-6764-4C09-B5A0-B341C49CD1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868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p&#10;&#10;Description automatically generated">
            <a:extLst>
              <a:ext uri="{FF2B5EF4-FFF2-40B4-BE49-F238E27FC236}">
                <a16:creationId xmlns:a16="http://schemas.microsoft.com/office/drawing/2014/main" id="{F3B112A0-7111-1E05-DC9D-2397792DB94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81" t="3155" r="35837" b="1476"/>
          <a:stretch/>
        </p:blipFill>
        <p:spPr>
          <a:xfrm>
            <a:off x="7754827" y="1457272"/>
            <a:ext cx="3871218" cy="3955652"/>
          </a:xfrm>
          <a:prstGeom prst="rect">
            <a:avLst/>
          </a:prstGeom>
        </p:spPr>
      </p:pic>
      <p:pic>
        <p:nvPicPr>
          <p:cNvPr id="5" name="Picture 4" descr="Map&#10;&#10;Description automatically generated">
            <a:extLst>
              <a:ext uri="{FF2B5EF4-FFF2-40B4-BE49-F238E27FC236}">
                <a16:creationId xmlns:a16="http://schemas.microsoft.com/office/drawing/2014/main" id="{25C8C2EC-99AA-8916-73EA-A954A7BFD37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1" t="2439" r="35352" b="865"/>
          <a:stretch/>
        </p:blipFill>
        <p:spPr>
          <a:xfrm>
            <a:off x="211723" y="1457272"/>
            <a:ext cx="3855606" cy="3955652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FC1A0E7-9AB6-4F59-AD80-F0D052B1A442}"/>
              </a:ext>
            </a:extLst>
          </p:cNvPr>
          <p:cNvSpPr txBox="1"/>
          <p:nvPr/>
        </p:nvSpPr>
        <p:spPr>
          <a:xfrm>
            <a:off x="1266323" y="5009944"/>
            <a:ext cx="1371600" cy="738664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2020</a:t>
            </a:r>
          </a:p>
          <a:p>
            <a:pPr algn="ctr"/>
            <a:r>
              <a:rPr lang="en-US" sz="1400" b="1" dirty="0"/>
              <a:t>N=471</a:t>
            </a:r>
          </a:p>
          <a:p>
            <a:pPr algn="ctr"/>
            <a:r>
              <a:rPr lang="en-US" sz="1400" b="1" dirty="0"/>
              <a:t>(12%)</a:t>
            </a:r>
            <a:endParaRPr lang="es-ES" sz="14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5D26995-BEE9-4A72-A9B8-658977409BBA}"/>
              </a:ext>
            </a:extLst>
          </p:cNvPr>
          <p:cNvSpPr txBox="1"/>
          <p:nvPr/>
        </p:nvSpPr>
        <p:spPr>
          <a:xfrm>
            <a:off x="8827614" y="5009944"/>
            <a:ext cx="1371600" cy="738664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2021</a:t>
            </a:r>
          </a:p>
          <a:p>
            <a:pPr algn="ctr"/>
            <a:r>
              <a:rPr lang="en-US" sz="1400" b="1" dirty="0"/>
              <a:t>N=584</a:t>
            </a:r>
          </a:p>
          <a:p>
            <a:pPr algn="ctr"/>
            <a:r>
              <a:rPr lang="en-US" sz="1400" b="1" dirty="0"/>
              <a:t>(15%)</a:t>
            </a:r>
            <a:endParaRPr lang="es-ES" sz="1400" b="1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AC92B51-42A7-A642-DA04-5AAAAD6CCA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1076991"/>
              </p:ext>
            </p:extLst>
          </p:nvPr>
        </p:nvGraphicFramePr>
        <p:xfrm>
          <a:off x="4371809" y="3566466"/>
          <a:ext cx="4024115" cy="1358900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591080">
                  <a:extLst>
                    <a:ext uri="{9D8B030D-6E8A-4147-A177-3AD203B41FA5}">
                      <a16:colId xmlns:a16="http://schemas.microsoft.com/office/drawing/2014/main" val="3917998435"/>
                    </a:ext>
                  </a:extLst>
                </a:gridCol>
                <a:gridCol w="874413">
                  <a:extLst>
                    <a:ext uri="{9D8B030D-6E8A-4147-A177-3AD203B41FA5}">
                      <a16:colId xmlns:a16="http://schemas.microsoft.com/office/drawing/2014/main" val="3720581810"/>
                    </a:ext>
                  </a:extLst>
                </a:gridCol>
                <a:gridCol w="691035">
                  <a:extLst>
                    <a:ext uri="{9D8B030D-6E8A-4147-A177-3AD203B41FA5}">
                      <a16:colId xmlns:a16="http://schemas.microsoft.com/office/drawing/2014/main" val="818499637"/>
                    </a:ext>
                  </a:extLst>
                </a:gridCol>
                <a:gridCol w="963261">
                  <a:extLst>
                    <a:ext uri="{9D8B030D-6E8A-4147-A177-3AD203B41FA5}">
                      <a16:colId xmlns:a16="http://schemas.microsoft.com/office/drawing/2014/main" val="1599747248"/>
                    </a:ext>
                  </a:extLst>
                </a:gridCol>
                <a:gridCol w="904326">
                  <a:extLst>
                    <a:ext uri="{9D8B030D-6E8A-4147-A177-3AD203B41FA5}">
                      <a16:colId xmlns:a16="http://schemas.microsoft.com/office/drawing/2014/main" val="1748577776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ctr" fontAlgn="b"/>
                      <a:endParaRPr lang="es-419" sz="10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419" sz="900" b="1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número de municipios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419" sz="900" b="1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Número de municipios con casos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72225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s-419" sz="900" b="1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Country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900" b="1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900" b="1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900" b="1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900" b="1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94082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es-419" sz="900" b="1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Bolivia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419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419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419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419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257264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es-419" sz="900" b="1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Colombia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419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419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419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419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098143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es-419" sz="900" b="1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Ecuador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419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419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419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419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2676469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es-419" sz="900" b="1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Perú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419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419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419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419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763509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es-419" sz="900" b="1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Venezuela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419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419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419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419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8256424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ctr"/>
                      <a:r>
                        <a:rPr lang="es-419" sz="900" b="1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900" b="1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3892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900" b="1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3891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900" b="1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9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0112950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C530835-9988-9C17-2ADE-A5864F34712F}"/>
              </a:ext>
            </a:extLst>
          </p:cNvPr>
          <p:cNvSpPr txBox="1">
            <a:spLocks/>
          </p:cNvSpPr>
          <p:nvPr/>
        </p:nvSpPr>
        <p:spPr>
          <a:xfrm>
            <a:off x="31587" y="43070"/>
            <a:ext cx="12134818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>
              <a:spcAft>
                <a:spcPct val="0"/>
              </a:spcAft>
            </a:pPr>
            <a:r>
              <a:rPr lang="es-ES" altLang="en-US" sz="2800" b="1" dirty="0">
                <a:solidFill>
                  <a:schemeClr val="tx2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t>Municipios* reportando casos sospechosos de sarampión</a:t>
            </a:r>
          </a:p>
          <a:p>
            <a:pPr fontAlgn="base">
              <a:spcAft>
                <a:spcPct val="0"/>
              </a:spcAft>
            </a:pPr>
            <a:r>
              <a:rPr lang="es-ES" altLang="en-US" sz="2800" b="1" dirty="0">
                <a:solidFill>
                  <a:schemeClr val="tx2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t>y rubeola en países de Región Andina, 2020-2021**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20EE9C-A1DA-DEF8-FC90-670E892E1479}"/>
              </a:ext>
            </a:extLst>
          </p:cNvPr>
          <p:cNvSpPr txBox="1"/>
          <p:nvPr/>
        </p:nvSpPr>
        <p:spPr>
          <a:xfrm>
            <a:off x="418810" y="6239294"/>
            <a:ext cx="72802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200" dirty="0">
                <a:latin typeface="+mj-lt"/>
              </a:rPr>
              <a:t>* Algunos municipios no coincidieron con el código de geo-referenciación utilizado para elaborar este mapa. </a:t>
            </a:r>
          </a:p>
          <a:p>
            <a:r>
              <a:rPr lang="es-419" sz="1200" dirty="0">
                <a:latin typeface="+mj-lt"/>
              </a:rPr>
              <a:t>**Datos hasta el 12 de agosto del 2022.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E71B9B-65E3-2E82-92F0-806BA995BF1C}"/>
              </a:ext>
            </a:extLst>
          </p:cNvPr>
          <p:cNvSpPr txBox="1"/>
          <p:nvPr/>
        </p:nvSpPr>
        <p:spPr>
          <a:xfrm>
            <a:off x="3925733" y="1838807"/>
            <a:ext cx="4633876" cy="1200329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419" dirty="0"/>
              <a:t>En el 2020 y 2021, el </a:t>
            </a:r>
            <a:r>
              <a:rPr lang="es-419" b="1" dirty="0"/>
              <a:t>87% y 85% </a:t>
            </a:r>
            <a:r>
              <a:rPr lang="es-419" dirty="0"/>
              <a:t>de los municipios no reportaron casos sospechosos. Esta gran proporción de municipios silenciosos se debe a la </a:t>
            </a:r>
            <a:r>
              <a:rPr lang="es-419"/>
              <a:t>pandemia COVID-19.</a:t>
            </a:r>
            <a:endParaRPr lang="es-419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C49A76-105F-8CDF-FFDF-E310022C6302}"/>
              </a:ext>
            </a:extLst>
          </p:cNvPr>
          <p:cNvSpPr txBox="1"/>
          <p:nvPr/>
        </p:nvSpPr>
        <p:spPr>
          <a:xfrm>
            <a:off x="7824748" y="6423960"/>
            <a:ext cx="39729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>
                <a:latin typeface="+mj-lt"/>
              </a:rPr>
              <a:t>Fuente: Sistema Integrado de Información de Vigilancia (ISIS)</a:t>
            </a:r>
            <a:endParaRPr lang="en-US" sz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5878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6CA7676B86F74E856844E3FCBB414E" ma:contentTypeVersion="17" ma:contentTypeDescription="Create a new document." ma:contentTypeScope="" ma:versionID="55d92156c0fde363ab54eddd9ce4f8d8">
  <xsd:schema xmlns:xsd="http://www.w3.org/2001/XMLSchema" xmlns:xs="http://www.w3.org/2001/XMLSchema" xmlns:p="http://schemas.microsoft.com/office/2006/metadata/properties" xmlns:ns2="57afcdac-b810-49c0-af1e-015628e7eb43" xmlns:ns3="73d0ba8d-d766-4bf6-bcf0-d2eb81301a02" targetNamespace="http://schemas.microsoft.com/office/2006/metadata/properties" ma:root="true" ma:fieldsID="c8cb6bde59da07c8a0c660ca68075763" ns2:_="" ns3:_="">
    <xsd:import namespace="57afcdac-b810-49c0-af1e-015628e7eb43"/>
    <xsd:import namespace="73d0ba8d-d766-4bf6-bcf0-d2eb81301a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afcdac-b810-49c0-af1e-015628e7eb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d0ba8d-d766-4bf6-bcf0-d2eb81301a0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E5F43FF-A587-46B0-90AC-E391C71B4A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afcdac-b810-49c0-af1e-015628e7eb43"/>
    <ds:schemaRef ds:uri="73d0ba8d-d766-4bf6-bcf0-d2eb81301a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433CE6-AB40-4EE0-9F66-A346EDB521D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BD0A836-FDDB-4C60-86D6-D118808AAF6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1275</TotalTime>
  <Words>145</Words>
  <Application>Microsoft Office PowerPoint</Application>
  <PresentationFormat>Widescreen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Pacis, Ms. Carmelita Lucia (WDC)</dc:creator>
  <cp:lastModifiedBy>Pacis, Ms. Carmelita Lucia (WDC)</cp:lastModifiedBy>
  <cp:revision>28</cp:revision>
  <dcterms:created xsi:type="dcterms:W3CDTF">2020-04-22T23:20:40Z</dcterms:created>
  <dcterms:modified xsi:type="dcterms:W3CDTF">2022-08-20T04:18:43Z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0x010100756CA7676B86F74E856844E3FCBB414E</vt:lpwstr>
  </property>
</Properties>
</file>