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8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D2D5C-A364-42CB-8702-2BC547E3A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BCB9C2-5C34-4A72-BD73-D44471079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93C33-F18B-4F08-8EB5-AA60D2E14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8F103-3A5D-4330-95F7-3D031AA4C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1354A-4E68-434E-9AFE-7C7E83E64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8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14879-2592-4C6A-A75C-09B105C48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857A28-51DA-47DA-B6C4-A976597A9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EA534-A488-40BB-B80F-3D3669974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52500-588E-4A7B-8B7A-E6A07D923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05BC1-7FA4-45A9-8B5E-D585FE7A0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6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13355E-7210-4657-A3B0-0D55BA5A75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D7B657-5E1B-44E3-874A-C87B27A3F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D6571-633B-41C2-AC15-27BF2CE4A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D906C-D5DE-4D9D-9920-259D6B3CE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BEAAF-73EC-497F-A778-185FBBD83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2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A94C2-BBE1-4DF2-900C-57641ED13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A908F-2999-4EBF-9768-ACD4A93F5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4CF60-1F11-4048-B245-AB0209CD5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A39A2-D82D-41D2-86D7-6A2976220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AA9EF-8C8A-4044-9047-474292929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4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3989D-CAB4-4DC0-8E00-0B1D46E82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DCD60-54CD-4F00-9EFA-6DED02536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213DE-E934-4401-8A74-202923340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B8F60-DF94-498B-AF31-4209E46B1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95DB1-36C3-47B1-A194-3C983D985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5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C0E44-EA30-4F3B-9E84-0DBCAAE93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9BC46-6072-4E36-A0EA-F52EB436A9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DE541C-347C-4EBF-BE74-01C441432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81187-6ED3-44EB-8C22-8AD4C067F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50CF0-7CFA-4ADC-A09B-0EDDD5E29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FABCA4-5DBF-43BB-8E35-06E55A26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0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EE655-5525-4514-BA8E-D2B172DC3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8E77F-5DAA-47BD-9B07-6B9209475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D52AA9-66C1-41A1-BD03-A4F2757D5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BE2655-4EDC-43EE-A6E1-A085647C78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6399F5-E597-4B1E-9B1A-5FA196C22C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3435E-2824-4D87-A22C-64978159E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9613DD-96BD-4B66-B38F-CCBC687D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24B9BF-3616-4490-AD14-5140782C0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1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93CDF-5D82-4442-A452-C16EE1DAB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8EC690-6BAA-453B-8B3E-B799CDBA1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51AE7A-B1C4-4D66-AEA5-833BFB90D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605BA8-BAC7-4CB6-AA5D-F94DB58BD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9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3BE5CD-1D08-4ACE-9B8F-01E796097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5C407B-CBC8-4124-B39D-B1DFF0155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988E1F-6AA4-4FB2-81C4-7F42667E6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41829-D303-4301-91E5-5279F3F7B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FBB2E-5924-4A7F-8796-13369DF59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4D4C4A-F8ED-4CCA-8FE1-12126ECF6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C5B830-8204-4048-A305-CCD308B4C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A53C6-98A5-4AA4-86FE-D4A0B9FE4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E49FAC-40F8-49E1-9D6E-025DD532A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6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C3ECD-8E7E-4EAA-B638-E1F2F538F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4F58F1-3EF8-47C7-9AB4-73D9BB0581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E10F19-3358-4DF8-A767-9BA940EA98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A6DBF1-D70F-4056-B431-78BCEC6E0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44422-477C-4031-84FD-C2884EE9B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3AFA5-53C6-4DD7-8183-DB6BE96B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0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6DAF18-158A-4AE2-A089-CC7DEE1C0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45BEB-FA50-4112-B9A4-42502DC52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069E3-ABE5-465E-A388-BD87E6CAB8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78672-40EE-4F50-9D2B-33DD3DF08B15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E9000-767D-4086-8FB0-48B3FBA2FA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1DA3E-6764-4C09-B5A0-B341C49CD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6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catter chart&#10;&#10;Description automatically generated with medium confidence">
            <a:extLst>
              <a:ext uri="{FF2B5EF4-FFF2-40B4-BE49-F238E27FC236}">
                <a16:creationId xmlns:a16="http://schemas.microsoft.com/office/drawing/2014/main" id="{DDD2CAA9-E56C-BF73-ED74-9F4679D0E4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55" t="12113" r="4332" b="10432"/>
          <a:stretch/>
        </p:blipFill>
        <p:spPr>
          <a:xfrm>
            <a:off x="6099157" y="1139519"/>
            <a:ext cx="4486977" cy="3370771"/>
          </a:xfrm>
          <a:prstGeom prst="rect">
            <a:avLst/>
          </a:prstGeom>
        </p:spPr>
      </p:pic>
      <p:pic>
        <p:nvPicPr>
          <p:cNvPr id="8" name="Picture 7" descr="Map&#10;&#10;Description automatically generated">
            <a:extLst>
              <a:ext uri="{FF2B5EF4-FFF2-40B4-BE49-F238E27FC236}">
                <a16:creationId xmlns:a16="http://schemas.microsoft.com/office/drawing/2014/main" id="{AD0C4368-3F6F-1522-C7E2-CDE95AE549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82" t="11603" r="4333" b="10941"/>
          <a:stretch/>
        </p:blipFill>
        <p:spPr>
          <a:xfrm>
            <a:off x="1149619" y="1169844"/>
            <a:ext cx="4486977" cy="337077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36E0D09-1460-49A7-94C7-EEBB4EB24FDF}"/>
              </a:ext>
            </a:extLst>
          </p:cNvPr>
          <p:cNvSpPr txBox="1">
            <a:spLocks/>
          </p:cNvSpPr>
          <p:nvPr/>
        </p:nvSpPr>
        <p:spPr>
          <a:xfrm>
            <a:off x="48861" y="0"/>
            <a:ext cx="1208962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altLang="en-US" sz="2800" b="1" dirty="0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Municipalities* reporting suspected cases of measles and rubella</a:t>
            </a:r>
          </a:p>
          <a:p>
            <a:pPr fontAlgn="base">
              <a:spcAft>
                <a:spcPct val="0"/>
              </a:spcAft>
            </a:pPr>
            <a:r>
              <a:rPr lang="en-US" altLang="en-US" sz="2800" b="1" dirty="0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Central America countries, 2020-2021**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85EB45-65BD-4FE0-9DE7-ACD146804114}"/>
              </a:ext>
            </a:extLst>
          </p:cNvPr>
          <p:cNvSpPr txBox="1"/>
          <p:nvPr/>
        </p:nvSpPr>
        <p:spPr>
          <a:xfrm>
            <a:off x="830865" y="6046548"/>
            <a:ext cx="5265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</a:rPr>
              <a:t>* Some municipalities did not match the geocode used to develop this map.</a:t>
            </a:r>
          </a:p>
          <a:p>
            <a:r>
              <a:rPr lang="en-US" sz="1200" dirty="0">
                <a:latin typeface="+mj-lt"/>
              </a:rPr>
              <a:t>**Data as of 12 August 2022.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C1A0E7-9AB6-4F59-AD80-F0D052B1A442}"/>
              </a:ext>
            </a:extLst>
          </p:cNvPr>
          <p:cNvSpPr txBox="1"/>
          <p:nvPr/>
        </p:nvSpPr>
        <p:spPr>
          <a:xfrm>
            <a:off x="1149619" y="3406702"/>
            <a:ext cx="1371600" cy="7386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2020</a:t>
            </a:r>
          </a:p>
          <a:p>
            <a:pPr algn="ctr"/>
            <a:r>
              <a:rPr lang="en-US" sz="1400" b="1" dirty="0"/>
              <a:t>N=225</a:t>
            </a:r>
          </a:p>
          <a:p>
            <a:pPr algn="ctr"/>
            <a:r>
              <a:rPr lang="en-US" sz="1400" b="1" dirty="0"/>
              <a:t>(19%)</a:t>
            </a:r>
            <a:endParaRPr lang="es-ES" sz="1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5D26995-BEE9-4A72-A9B8-658977409BBA}"/>
              </a:ext>
            </a:extLst>
          </p:cNvPr>
          <p:cNvSpPr txBox="1"/>
          <p:nvPr/>
        </p:nvSpPr>
        <p:spPr>
          <a:xfrm>
            <a:off x="6329036" y="3316463"/>
            <a:ext cx="1371600" cy="7386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2021</a:t>
            </a:r>
          </a:p>
          <a:p>
            <a:pPr algn="ctr"/>
            <a:r>
              <a:rPr lang="en-US" sz="1400" b="1" dirty="0"/>
              <a:t>N=366</a:t>
            </a:r>
          </a:p>
          <a:p>
            <a:pPr algn="ctr"/>
            <a:r>
              <a:rPr lang="en-US" sz="1400" b="1" dirty="0"/>
              <a:t>(30%)</a:t>
            </a:r>
            <a:endParaRPr lang="es-ES" sz="14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7D3209-1845-A079-16A1-5BC4EF0718B1}"/>
              </a:ext>
            </a:extLst>
          </p:cNvPr>
          <p:cNvSpPr txBox="1"/>
          <p:nvPr/>
        </p:nvSpPr>
        <p:spPr>
          <a:xfrm>
            <a:off x="586333" y="5039200"/>
            <a:ext cx="503269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In 2020 and 2021, </a:t>
            </a:r>
            <a:r>
              <a:rPr lang="en-US" sz="1600" b="1" dirty="0"/>
              <a:t>81% and 70% </a:t>
            </a:r>
            <a:r>
              <a:rPr lang="en-US" sz="1600" dirty="0"/>
              <a:t>of municipalities did not report suspected cases. This high proportion of silent municipalities is mainly due to the COVID-19 pandemic.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D4B257-F331-D78D-7B9F-CC072A138BD9}"/>
              </a:ext>
            </a:extLst>
          </p:cNvPr>
          <p:cNvSpPr txBox="1"/>
          <p:nvPr/>
        </p:nvSpPr>
        <p:spPr>
          <a:xfrm>
            <a:off x="884815" y="6455596"/>
            <a:ext cx="38712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</a:rPr>
              <a:t>Source: Integrated Surveillance Information System (ISIS)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DEE577F-D291-6247-D83A-26E563CFF2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556282"/>
              </p:ext>
            </p:extLst>
          </p:nvPr>
        </p:nvGraphicFramePr>
        <p:xfrm>
          <a:off x="6463621" y="4742032"/>
          <a:ext cx="4843564" cy="1860147"/>
        </p:xfrm>
        <a:graphic>
          <a:graphicData uri="http://schemas.openxmlformats.org/drawingml/2006/table">
            <a:tbl>
              <a:tblPr/>
              <a:tblGrid>
                <a:gridCol w="1138640">
                  <a:extLst>
                    <a:ext uri="{9D8B030D-6E8A-4147-A177-3AD203B41FA5}">
                      <a16:colId xmlns:a16="http://schemas.microsoft.com/office/drawing/2014/main" val="3124017708"/>
                    </a:ext>
                  </a:extLst>
                </a:gridCol>
                <a:gridCol w="830414">
                  <a:extLst>
                    <a:ext uri="{9D8B030D-6E8A-4147-A177-3AD203B41FA5}">
                      <a16:colId xmlns:a16="http://schemas.microsoft.com/office/drawing/2014/main" val="657041593"/>
                    </a:ext>
                  </a:extLst>
                </a:gridCol>
                <a:gridCol w="830414">
                  <a:extLst>
                    <a:ext uri="{9D8B030D-6E8A-4147-A177-3AD203B41FA5}">
                      <a16:colId xmlns:a16="http://schemas.microsoft.com/office/drawing/2014/main" val="1796262029"/>
                    </a:ext>
                  </a:extLst>
                </a:gridCol>
                <a:gridCol w="1022048">
                  <a:extLst>
                    <a:ext uri="{9D8B030D-6E8A-4147-A177-3AD203B41FA5}">
                      <a16:colId xmlns:a16="http://schemas.microsoft.com/office/drawing/2014/main" val="3984117964"/>
                    </a:ext>
                  </a:extLst>
                </a:gridCol>
                <a:gridCol w="1022048">
                  <a:extLst>
                    <a:ext uri="{9D8B030D-6E8A-4147-A177-3AD203B41FA5}">
                      <a16:colId xmlns:a16="http://schemas.microsoft.com/office/drawing/2014/main" val="3730514734"/>
                    </a:ext>
                  </a:extLst>
                </a:gridCol>
              </a:tblGrid>
              <a:tr h="206683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municipalities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municipalities with cases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193171"/>
                  </a:ext>
                </a:extLst>
              </a:tr>
              <a:tr h="2066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Country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240303"/>
                  </a:ext>
                </a:extLst>
              </a:tr>
              <a:tr h="206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Costa Rica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602282"/>
                  </a:ext>
                </a:extLst>
              </a:tr>
              <a:tr h="206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Salvador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7291179"/>
                  </a:ext>
                </a:extLst>
              </a:tr>
              <a:tr h="206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Guatemala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6909385"/>
                  </a:ext>
                </a:extLst>
              </a:tr>
              <a:tr h="206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Honduras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61572"/>
                  </a:ext>
                </a:extLst>
              </a:tr>
              <a:tr h="206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Nicaragua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854405"/>
                  </a:ext>
                </a:extLst>
              </a:tr>
              <a:tr h="206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Panama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9179621"/>
                  </a:ext>
                </a:extLst>
              </a:tr>
              <a:tr h="2066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208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664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21" ma:contentTypeDescription="Create a new document." ma:contentTypeScope="" ma:versionID="43444863d93a8fa859bbce967ba93798">
  <xsd:schema xmlns:xsd="http://www.w3.org/2001/XMLSchema" xmlns:xs="http://www.w3.org/2001/XMLSchema" xmlns:p="http://schemas.microsoft.com/office/2006/metadata/properties" xmlns:ns2="57afcdac-b810-49c0-af1e-015628e7eb43" xmlns:ns3="73d0ba8d-d766-4bf6-bcf0-d2eb81301a02" xmlns:ns4="5e13aadc-de86-43ee-b386-40c01ba74c80" targetNamespace="http://schemas.microsoft.com/office/2006/metadata/properties" ma:root="true" ma:fieldsID="afb276f8eb590041fadab504fb268dc6" ns2:_="" ns3:_="" ns4:_="">
    <xsd:import namespace="57afcdac-b810-49c0-af1e-015628e7eb43"/>
    <xsd:import namespace="73d0ba8d-d766-4bf6-bcf0-d2eb81301a02"/>
    <xsd:import namespace="5e13aadc-de86-43ee-b386-40c01ba74c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3aadc-de86-43ee-b386-40c01ba74c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a3c86500-e530-4483-9b01-bc1e935aaf20}" ma:internalName="TaxCatchAll" ma:showField="CatchAllData" ma:web="73d0ba8d-d766-4bf6-bcf0-d2eb81301a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e13aadc-de86-43ee-b386-40c01ba74c80" xsi:nil="true"/>
    <lcf76f155ced4ddcb4097134ff3c332f xmlns="57afcdac-b810-49c0-af1e-015628e7eb4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BBE344-4AB0-4977-BE90-F90F411C9D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5e13aadc-de86-43ee-b386-40c01ba74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433CE6-AB40-4EE0-9F66-A346EDB521DA}">
  <ds:schemaRefs>
    <ds:schemaRef ds:uri="http://schemas.microsoft.com/office/2006/metadata/properties"/>
    <ds:schemaRef ds:uri="http://schemas.microsoft.com/office/infopath/2007/PartnerControls"/>
    <ds:schemaRef ds:uri="5e13aadc-de86-43ee-b386-40c01ba74c80"/>
    <ds:schemaRef ds:uri="57afcdac-b810-49c0-af1e-015628e7eb43"/>
  </ds:schemaRefs>
</ds:datastoreItem>
</file>

<file path=customXml/itemProps3.xml><?xml version="1.0" encoding="utf-8"?>
<ds:datastoreItem xmlns:ds="http://schemas.openxmlformats.org/officeDocument/2006/customXml" ds:itemID="{3BD0A836-FDDB-4C60-86D6-D118808AAF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1320</TotalTime>
  <Words>142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32</cp:revision>
  <dcterms:created xsi:type="dcterms:W3CDTF">2020-04-22T23:20:40Z</dcterms:created>
  <dcterms:modified xsi:type="dcterms:W3CDTF">2022-09-08T18:59:02Z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  <property fmtid="{D5CDD505-2E9C-101B-9397-08002B2CF9AE}" pid="3" name="MediaServiceImageTags">
    <vt:lpwstr/>
  </property>
</Properties>
</file>