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64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99"/>
    <a:srgbClr val="00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00" autoAdjust="0"/>
    <p:restoredTop sz="94660"/>
  </p:normalViewPr>
  <p:slideViewPr>
    <p:cSldViewPr snapToGrid="0">
      <p:cViewPr varScale="1">
        <p:scale>
          <a:sx n="88" d="100"/>
          <a:sy n="88" d="100"/>
        </p:scale>
        <p:origin x="68" y="3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3D2D5C-A364-42CB-8702-2BC547E3AFF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BBCB9C2-5C34-4A72-BD73-D4447107970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093C33-F18B-4F08-8EB5-AA60D2E14F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78672-40EE-4F50-9D2B-33DD3DF08B15}" type="datetimeFigureOut">
              <a:rPr lang="en-US" smtClean="0"/>
              <a:t>9/9/2022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08F103-3A5D-4330-95F7-3D031AA4CB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E1354A-4E68-434E-9AFE-7C7E83E642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8F4CD-40A4-4828-AB37-6E6BE3C662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41837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614879-2592-4C6A-A75C-09B105C48A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D857A28-51DA-47DA-B6C4-A976597A9D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FEA534-A488-40BB-B80F-3D36699742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78672-40EE-4F50-9D2B-33DD3DF08B15}" type="datetimeFigureOut">
              <a:rPr lang="en-US" smtClean="0"/>
              <a:t>9/9/2022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D52500-588E-4A7B-8B7A-E6A07D9235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505BC1-7FA4-45A9-8B5E-D585FE7A04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8F4CD-40A4-4828-AB37-6E6BE3C662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08632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A13355E-7210-4657-A3B0-0D55BA5A754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5D7B657-5E1B-44E3-874A-C87B27A3F74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0D6571-633B-41C2-AC15-27BF2CE4A7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78672-40EE-4F50-9D2B-33DD3DF08B15}" type="datetimeFigureOut">
              <a:rPr lang="en-US" smtClean="0"/>
              <a:t>9/9/2022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BD906C-D5DE-4D9D-9920-259D6B3CE3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2BEAAF-73EC-497F-A778-185FBBD838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8F4CD-40A4-4828-AB37-6E6BE3C662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68247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AA94C2-BBE1-4DF2-900C-57641ED13A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9A908F-2999-4EBF-9768-ACD4A93F5C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C4CF60-1F11-4048-B245-AB0209CD57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78672-40EE-4F50-9D2B-33DD3DF08B15}" type="datetimeFigureOut">
              <a:rPr lang="en-US" smtClean="0"/>
              <a:t>9/9/2022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CA39A2-D82D-41D2-86D7-6A29762206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DAA9EF-8C8A-4044-9047-4742929292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8F4CD-40A4-4828-AB37-6E6BE3C662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26462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F3989D-CAB4-4DC0-8E00-0B1D46E823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B5DCD60-54CD-4F00-9EFA-6DED025362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3213DE-E934-4401-8A74-202923340C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78672-40EE-4F50-9D2B-33DD3DF08B15}" type="datetimeFigureOut">
              <a:rPr lang="en-US" smtClean="0"/>
              <a:t>9/9/2022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0B8F60-DF94-498B-AF31-4209E46B16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495DB1-36C3-47B1-A194-3C983D9858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8F4CD-40A4-4828-AB37-6E6BE3C662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59587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3C0E44-EA30-4F3B-9E84-0DBCAAE93A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49BC46-6072-4E36-A0EA-F52EB436A99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ADE541C-347C-4EBF-BE74-01C4414324D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6781187-6ED3-44EB-8C22-8AD4C067FB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78672-40EE-4F50-9D2B-33DD3DF08B15}" type="datetimeFigureOut">
              <a:rPr lang="en-US" smtClean="0"/>
              <a:t>9/9/2022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2750CF0-7CFA-4ADC-A09B-0EDDD5E290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AFABCA4-5DBF-43BB-8E35-06E55A2681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8F4CD-40A4-4828-AB37-6E6BE3C662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26037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3EE655-5525-4514-BA8E-D2B172DC3D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FA8E77F-5DAA-47BD-9B07-6B9209475E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2D52AA9-66C1-41A1-BD03-A4F2757D55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FBE2655-4EDC-43EE-A6E1-A085647C781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A6399F5-E597-4B1E-9B1A-5FA196C22C4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853435E-2824-4D87-A22C-64978159E3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78672-40EE-4F50-9D2B-33DD3DF08B15}" type="datetimeFigureOut">
              <a:rPr lang="en-US" smtClean="0"/>
              <a:t>9/9/2022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29613DD-96BD-4B66-B38F-CCBC687DE4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824B9BF-3616-4490-AD14-5140782C02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8F4CD-40A4-4828-AB37-6E6BE3C662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26195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D93CDF-5D82-4442-A452-C16EE1DAB7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68EC690-6BAA-453B-8B3E-B799CDBA19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78672-40EE-4F50-9D2B-33DD3DF08B15}" type="datetimeFigureOut">
              <a:rPr lang="en-US" smtClean="0"/>
              <a:t>9/9/2022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051AE7A-B1C4-4D66-AEA5-833BFB90D7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C605BA8-BAC7-4CB6-AA5D-F94DB58BD3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8F4CD-40A4-4828-AB37-6E6BE3C662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41925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43BE5CD-1D08-4ACE-9B8F-01E7960978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78672-40EE-4F50-9D2B-33DD3DF08B15}" type="datetimeFigureOut">
              <a:rPr lang="en-US" smtClean="0"/>
              <a:t>9/9/2022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D5C407B-CBC8-4124-B39D-B1DFF0155E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7988E1F-6AA4-4FB2-81C4-7F42667E60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8F4CD-40A4-4828-AB37-6E6BE3C662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86697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D41829-D303-4301-91E5-5279F3F7BF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4FBB2E-5924-4A7F-8796-13369DF59B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84D4C4A-F8ED-4CCA-8FE1-12126ECF6B8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5C5B830-8204-4048-A305-CCD308B4C4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78672-40EE-4F50-9D2B-33DD3DF08B15}" type="datetimeFigureOut">
              <a:rPr lang="en-US" smtClean="0"/>
              <a:t>9/9/2022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CDA53C6-98A5-4AA4-86FE-D4A0B9FE44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4E49FAC-40F8-49E1-9D6E-025DD532AA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8F4CD-40A4-4828-AB37-6E6BE3C662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10680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9C3ECD-8E7E-4EAA-B638-E1F2F538F6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14F58F1-3EF8-47C7-9AB4-73D9BB05819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BE10F19-3358-4DF8-A767-9BA940EA981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8A6DBF1-D70F-4056-B431-78BCEC6E04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78672-40EE-4F50-9D2B-33DD3DF08B15}" type="datetimeFigureOut">
              <a:rPr lang="en-US" smtClean="0"/>
              <a:t>9/9/2022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F744422-477C-4031-84FD-C2884EE9B7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F43AFA5-53C6-4DD7-8183-DB6BE96B3F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8F4CD-40A4-4828-AB37-6E6BE3C662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74069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06DAF18-158A-4AE2-A089-CC7DEE1C05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0345BEB-FA50-4112-B9A4-42502DC52C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E069E3-ABE5-465E-A388-BD87E6CAB81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178672-40EE-4F50-9D2B-33DD3DF08B15}" type="datetimeFigureOut">
              <a:rPr lang="en-US" smtClean="0"/>
              <a:t>9/9/2022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0E9000-767D-4086-8FB0-48B3FBA2FAD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81DA3E-6764-4C09-B5A0-B341C49CD1C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28F4CD-40A4-4828-AB37-6E6BE3C662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58686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Scatter chart&#10;&#10;Description automatically generated with medium confidence">
            <a:extLst>
              <a:ext uri="{FF2B5EF4-FFF2-40B4-BE49-F238E27FC236}">
                <a16:creationId xmlns:a16="http://schemas.microsoft.com/office/drawing/2014/main" id="{DDD2CAA9-E56C-BF73-ED74-9F4679D0E41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155" t="12113" r="4332" b="10432"/>
          <a:stretch/>
        </p:blipFill>
        <p:spPr>
          <a:xfrm>
            <a:off x="6099158" y="1139519"/>
            <a:ext cx="4486978" cy="3370771"/>
          </a:xfrm>
          <a:prstGeom prst="rect">
            <a:avLst/>
          </a:prstGeom>
        </p:spPr>
      </p:pic>
      <p:pic>
        <p:nvPicPr>
          <p:cNvPr id="8" name="Picture 7" descr="Map&#10;&#10;Description automatically generated">
            <a:extLst>
              <a:ext uri="{FF2B5EF4-FFF2-40B4-BE49-F238E27FC236}">
                <a16:creationId xmlns:a16="http://schemas.microsoft.com/office/drawing/2014/main" id="{AD0C4368-3F6F-1522-C7E2-CDE95AE549DD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082" t="11603" r="4333" b="10941"/>
          <a:stretch/>
        </p:blipFill>
        <p:spPr>
          <a:xfrm>
            <a:off x="1149619" y="1169844"/>
            <a:ext cx="4486977" cy="3370771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D885EB45-65BD-4FE0-9DE7-ACD146804114}"/>
              </a:ext>
            </a:extLst>
          </p:cNvPr>
          <p:cNvSpPr txBox="1"/>
          <p:nvPr/>
        </p:nvSpPr>
        <p:spPr>
          <a:xfrm>
            <a:off x="586333" y="6046548"/>
            <a:ext cx="55096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419" sz="1200" dirty="0">
                <a:latin typeface="+mj-lt"/>
              </a:rPr>
              <a:t>* Algunos municipios no coincidieron con el código de geo-referenciación utilizado para elaborar este mapa.  **Datos hasta el 12 de agosto del 2022.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FC1A0E7-9AB6-4F59-AD80-F0D052B1A442}"/>
              </a:ext>
            </a:extLst>
          </p:cNvPr>
          <p:cNvSpPr txBox="1"/>
          <p:nvPr/>
        </p:nvSpPr>
        <p:spPr>
          <a:xfrm>
            <a:off x="1149619" y="3406702"/>
            <a:ext cx="1371600" cy="738664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1400" b="1" dirty="0"/>
              <a:t>2020</a:t>
            </a:r>
          </a:p>
          <a:p>
            <a:pPr algn="ctr"/>
            <a:r>
              <a:rPr lang="en-US" sz="1400" b="1" dirty="0"/>
              <a:t>N=225</a:t>
            </a:r>
          </a:p>
          <a:p>
            <a:pPr algn="ctr"/>
            <a:r>
              <a:rPr lang="en-US" sz="1400" b="1" dirty="0"/>
              <a:t>(19%)</a:t>
            </a:r>
            <a:endParaRPr lang="es-ES" sz="1400" b="1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5D26995-BEE9-4A72-A9B8-658977409BBA}"/>
              </a:ext>
            </a:extLst>
          </p:cNvPr>
          <p:cNvSpPr txBox="1"/>
          <p:nvPr/>
        </p:nvSpPr>
        <p:spPr>
          <a:xfrm>
            <a:off x="6329036" y="3316463"/>
            <a:ext cx="1371600" cy="738664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1400" b="1" dirty="0"/>
              <a:t>2021</a:t>
            </a:r>
          </a:p>
          <a:p>
            <a:pPr algn="ctr"/>
            <a:r>
              <a:rPr lang="en-US" sz="1400" b="1" dirty="0"/>
              <a:t>N=366</a:t>
            </a:r>
          </a:p>
          <a:p>
            <a:pPr algn="ctr"/>
            <a:r>
              <a:rPr lang="en-US" sz="1400" b="1" dirty="0"/>
              <a:t>(30%)</a:t>
            </a:r>
            <a:endParaRPr lang="es-ES" sz="1400" b="1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77D3209-1845-A079-16A1-5BC4EF0718B1}"/>
              </a:ext>
            </a:extLst>
          </p:cNvPr>
          <p:cNvSpPr txBox="1"/>
          <p:nvPr/>
        </p:nvSpPr>
        <p:spPr>
          <a:xfrm>
            <a:off x="586333" y="5039200"/>
            <a:ext cx="5032690" cy="830997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" sz="1600" dirty="0"/>
              <a:t>En el 2020 y 2021, el 81% y 70% de los municipios no reportaron casos sospechosos. Esta gran proporción de municipios silenciosos se debe a la pandemia COVID-19.</a:t>
            </a:r>
          </a:p>
        </p:txBody>
      </p:sp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BDEE577F-D291-6247-D83A-26E563CFF2A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0461309"/>
              </p:ext>
            </p:extLst>
          </p:nvPr>
        </p:nvGraphicFramePr>
        <p:xfrm>
          <a:off x="6463621" y="4742032"/>
          <a:ext cx="4843564" cy="1860147"/>
        </p:xfrm>
        <a:graphic>
          <a:graphicData uri="http://schemas.openxmlformats.org/drawingml/2006/table">
            <a:tbl>
              <a:tblPr/>
              <a:tblGrid>
                <a:gridCol w="1138640">
                  <a:extLst>
                    <a:ext uri="{9D8B030D-6E8A-4147-A177-3AD203B41FA5}">
                      <a16:colId xmlns:a16="http://schemas.microsoft.com/office/drawing/2014/main" val="3124017708"/>
                    </a:ext>
                  </a:extLst>
                </a:gridCol>
                <a:gridCol w="830414">
                  <a:extLst>
                    <a:ext uri="{9D8B030D-6E8A-4147-A177-3AD203B41FA5}">
                      <a16:colId xmlns:a16="http://schemas.microsoft.com/office/drawing/2014/main" val="657041593"/>
                    </a:ext>
                  </a:extLst>
                </a:gridCol>
                <a:gridCol w="830414">
                  <a:extLst>
                    <a:ext uri="{9D8B030D-6E8A-4147-A177-3AD203B41FA5}">
                      <a16:colId xmlns:a16="http://schemas.microsoft.com/office/drawing/2014/main" val="1796262029"/>
                    </a:ext>
                  </a:extLst>
                </a:gridCol>
                <a:gridCol w="1022048">
                  <a:extLst>
                    <a:ext uri="{9D8B030D-6E8A-4147-A177-3AD203B41FA5}">
                      <a16:colId xmlns:a16="http://schemas.microsoft.com/office/drawing/2014/main" val="3984117964"/>
                    </a:ext>
                  </a:extLst>
                </a:gridCol>
                <a:gridCol w="1022048">
                  <a:extLst>
                    <a:ext uri="{9D8B030D-6E8A-4147-A177-3AD203B41FA5}">
                      <a16:colId xmlns:a16="http://schemas.microsoft.com/office/drawing/2014/main" val="3730514734"/>
                    </a:ext>
                  </a:extLst>
                </a:gridCol>
              </a:tblGrid>
              <a:tr h="206683">
                <a:tc>
                  <a:txBody>
                    <a:bodyPr/>
                    <a:lstStyle/>
                    <a:p>
                      <a:pPr algn="ctr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419" sz="1000" b="1" i="0" u="none" strike="noStrike" noProof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 número de municipios 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419" sz="1000" b="1" i="0" u="none" strike="noStrike" noProof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Número de municipios con casos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8193171"/>
                  </a:ext>
                </a:extLst>
              </a:tr>
              <a:tr h="20668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País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2020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2021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2020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2021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5240303"/>
                  </a:ext>
                </a:extLst>
              </a:tr>
              <a:tr h="206683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Costa Rica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73602282"/>
                  </a:ext>
                </a:extLst>
              </a:tr>
              <a:tr h="206683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El Salvador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262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262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184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37291179"/>
                  </a:ext>
                </a:extLst>
              </a:tr>
              <a:tr h="206683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Guatemala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340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340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86909385"/>
                  </a:ext>
                </a:extLst>
              </a:tr>
              <a:tr h="206683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Honduras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298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298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0861572"/>
                  </a:ext>
                </a:extLst>
              </a:tr>
              <a:tr h="206683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Nicaragua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153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153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86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21854405"/>
                  </a:ext>
                </a:extLst>
              </a:tr>
              <a:tr h="206683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Panamá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59179621"/>
                  </a:ext>
                </a:extLst>
              </a:tr>
              <a:tr h="20668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B9BD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1215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1215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225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366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34208265"/>
                  </a:ext>
                </a:extLst>
              </a:tr>
            </a:tbl>
          </a:graphicData>
        </a:graphic>
      </p:graphicFrame>
      <p:sp>
        <p:nvSpPr>
          <p:cNvPr id="3" name="Title 1">
            <a:extLst>
              <a:ext uri="{FF2B5EF4-FFF2-40B4-BE49-F238E27FC236}">
                <a16:creationId xmlns:a16="http://schemas.microsoft.com/office/drawing/2014/main" id="{41CC3331-75C1-38CD-A30A-2B72C7FD1689}"/>
              </a:ext>
            </a:extLst>
          </p:cNvPr>
          <p:cNvSpPr txBox="1">
            <a:spLocks/>
          </p:cNvSpPr>
          <p:nvPr/>
        </p:nvSpPr>
        <p:spPr>
          <a:xfrm>
            <a:off x="48861" y="0"/>
            <a:ext cx="1208962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base">
              <a:spcAft>
                <a:spcPct val="0"/>
              </a:spcAft>
            </a:pPr>
            <a:r>
              <a:rPr lang="es-ES" altLang="en-US" sz="2800" b="1" dirty="0">
                <a:solidFill>
                  <a:schemeClr val="tx2"/>
                </a:solidFill>
                <a:latin typeface="Arial" panose="020B0604020202020204" pitchFamily="34" charset="0"/>
                <a:ea typeface="MS PGothic" pitchFamily="34" charset="-128"/>
                <a:cs typeface="Arial" panose="020B0604020202020204" pitchFamily="34" charset="0"/>
              </a:rPr>
              <a:t>Municipios* reportando casos sospechosos de sarampión</a:t>
            </a:r>
          </a:p>
          <a:p>
            <a:pPr fontAlgn="base">
              <a:spcAft>
                <a:spcPct val="0"/>
              </a:spcAft>
            </a:pPr>
            <a:r>
              <a:rPr lang="es-ES" altLang="en-US" sz="2800" b="1" dirty="0">
                <a:solidFill>
                  <a:schemeClr val="tx2"/>
                </a:solidFill>
                <a:latin typeface="Arial" panose="020B0604020202020204" pitchFamily="34" charset="0"/>
                <a:ea typeface="MS PGothic" pitchFamily="34" charset="-128"/>
                <a:cs typeface="Arial" panose="020B0604020202020204" pitchFamily="34" charset="0"/>
              </a:rPr>
              <a:t>y rubeola en países de Región Centroamérica, 2020-2021**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A2F27DC-EA3D-A54E-DECC-838286BCA5EA}"/>
              </a:ext>
            </a:extLst>
          </p:cNvPr>
          <p:cNvSpPr txBox="1"/>
          <p:nvPr/>
        </p:nvSpPr>
        <p:spPr>
          <a:xfrm>
            <a:off x="586333" y="6487032"/>
            <a:ext cx="402411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200" dirty="0">
                <a:latin typeface="+mj-lt"/>
              </a:rPr>
              <a:t>Fuente: Sistema Integrado de Información de Vigilancia (ISIS)</a:t>
            </a:r>
            <a:endParaRPr lang="en-US" sz="12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0046245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5e13aadc-de86-43ee-b386-40c01ba74c80" xsi:nil="true"/>
    <lcf76f155ced4ddcb4097134ff3c332f xmlns="57afcdac-b810-49c0-af1e-015628e7eb43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56CA7676B86F74E856844E3FCBB414E" ma:contentTypeVersion="21" ma:contentTypeDescription="Create a new document." ma:contentTypeScope="" ma:versionID="43444863d93a8fa859bbce967ba93798">
  <xsd:schema xmlns:xsd="http://www.w3.org/2001/XMLSchema" xmlns:xs="http://www.w3.org/2001/XMLSchema" xmlns:p="http://schemas.microsoft.com/office/2006/metadata/properties" xmlns:ns2="57afcdac-b810-49c0-af1e-015628e7eb43" xmlns:ns3="73d0ba8d-d766-4bf6-bcf0-d2eb81301a02" xmlns:ns4="5e13aadc-de86-43ee-b386-40c01ba74c80" targetNamespace="http://schemas.microsoft.com/office/2006/metadata/properties" ma:root="true" ma:fieldsID="afb276f8eb590041fadab504fb268dc6" ns2:_="" ns3:_="" ns4:_="">
    <xsd:import namespace="57afcdac-b810-49c0-af1e-015628e7eb43"/>
    <xsd:import namespace="73d0ba8d-d766-4bf6-bcf0-d2eb81301a02"/>
    <xsd:import namespace="5e13aadc-de86-43ee-b386-40c01ba74c8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4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7afcdac-b810-49c0-af1e-015628e7eb4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c0f44cca-6aff-4d49-827c-e4b3bc2e3f1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3d0ba8d-d766-4bf6-bcf0-d2eb81301a02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e13aadc-de86-43ee-b386-40c01ba74c80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a3c86500-e530-4483-9b01-bc1e935aaf20}" ma:internalName="TaxCatchAll" ma:showField="CatchAllData" ma:web="73d0ba8d-d766-4bf6-bcf0-d2eb81301a0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5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BD0A836-FDDB-4C60-86D6-D118808AAF6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0433CE6-AB40-4EE0-9F66-A346EDB521DA}">
  <ds:schemaRefs>
    <ds:schemaRef ds:uri="http://schemas.microsoft.com/office/2006/metadata/properties"/>
    <ds:schemaRef ds:uri="http://schemas.microsoft.com/office/infopath/2007/PartnerControls"/>
    <ds:schemaRef ds:uri="5e13aadc-de86-43ee-b386-40c01ba74c80"/>
    <ds:schemaRef ds:uri="57afcdac-b810-49c0-af1e-015628e7eb43"/>
  </ds:schemaRefs>
</ds:datastoreItem>
</file>

<file path=customXml/itemProps3.xml><?xml version="1.0" encoding="utf-8"?>
<ds:datastoreItem xmlns:ds="http://schemas.openxmlformats.org/officeDocument/2006/customXml" ds:itemID="{7DBBE344-4AB0-4977-BE90-F90F411C9D1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7afcdac-b810-49c0-af1e-015628e7eb43"/>
    <ds:schemaRef ds:uri="73d0ba8d-d766-4bf6-bcf0-d2eb81301a02"/>
    <ds:schemaRef ds:uri="5e13aadc-de86-43ee-b386-40c01ba74c8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1324</TotalTime>
  <Words>152</Words>
  <Application>Microsoft Office PowerPoint</Application>
  <PresentationFormat>Widescreen</PresentationFormat>
  <Paragraphs>53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Pacis, Ms. Carmelita Lucia (WDC)</dc:creator>
  <cp:lastModifiedBy>Pacis, Ms. Carmelita Lucia (WDC)</cp:lastModifiedBy>
  <cp:revision>32</cp:revision>
  <dcterms:created xsi:type="dcterms:W3CDTF">2020-04-22T23:20:40Z</dcterms:created>
  <dcterms:modified xsi:type="dcterms:W3CDTF">2022-09-08T18:51:45Z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0x010100756CA7676B86F74E856844E3FCBB414E</vt:lpwstr>
  </property>
  <property fmtid="{D5CDD505-2E9C-101B-9397-08002B2CF9AE}" pid="3" name="MediaServiceImageTags">
    <vt:lpwstr/>
  </property>
</Properties>
</file>