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2D5C-A364-42CB-8702-2BC547E3A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CB9C2-5C34-4A72-BD73-D44471079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93C33-F18B-4F08-8EB5-AA60D2E1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8F103-3A5D-4330-95F7-3D031AA4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354A-4E68-434E-9AFE-7C7E83E6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4879-2592-4C6A-A75C-09B105C4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57A28-51DA-47DA-B6C4-A976597A9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EA534-A488-40BB-B80F-3D366997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52500-588E-4A7B-8B7A-E6A07D92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05BC1-7FA4-45A9-8B5E-D585FE7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6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3355E-7210-4657-A3B0-0D55BA5A7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7B657-5E1B-44E3-874A-C87B27A3F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D6571-633B-41C2-AC15-27BF2CE4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D906C-D5DE-4D9D-9920-259D6B3C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BEAAF-73EC-497F-A778-185FBBD8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4C2-BBE1-4DF2-900C-57641ED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908F-2999-4EBF-9768-ACD4A93F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4CF60-1F11-4048-B245-AB0209CD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A39A2-D82D-41D2-86D7-6A297622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AA9EF-8C8A-4044-9047-47429292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4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989D-CAB4-4DC0-8E00-0B1D46E8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DCD60-54CD-4F00-9EFA-6DED02536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13DE-E934-4401-8A74-20292334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B8F60-DF94-498B-AF31-4209E46B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5DB1-36C3-47B1-A194-3C983D98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0E44-EA30-4F3B-9E84-0DBCAAE9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9BC46-6072-4E36-A0EA-F52EB436A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E541C-347C-4EBF-BE74-01C441432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81187-6ED3-44EB-8C22-8AD4C067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50CF0-7CFA-4ADC-A09B-0EDDD5E2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ABCA4-5DBF-43BB-8E35-06E55A2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E655-5525-4514-BA8E-D2B172DC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8E77F-5DAA-47BD-9B07-6B920947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52AA9-66C1-41A1-BD03-A4F2757D5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E2655-4EDC-43EE-A6E1-A085647C7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399F5-E597-4B1E-9B1A-5FA196C22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435E-2824-4D87-A22C-64978159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613DD-96BD-4B66-B38F-CCBC687D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4B9BF-3616-4490-AD14-5140782C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1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3CDF-5D82-4442-A452-C16EE1DA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EC690-6BAA-453B-8B3E-B799CDBA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1AE7A-B1C4-4D66-AEA5-833BFB9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05BA8-BAC7-4CB6-AA5D-F94DB58B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BE5CD-1D08-4ACE-9B8F-01E79609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C407B-CBC8-4124-B39D-B1DFF015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88E1F-6AA4-4FB2-81C4-7F42667E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1829-D303-4301-91E5-5279F3F7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BB2E-5924-4A7F-8796-13369DF5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D4C4A-F8ED-4CCA-8FE1-12126ECF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5B830-8204-4048-A305-CCD308B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A53C6-98A5-4AA4-86FE-D4A0B9FE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49FAC-40F8-49E1-9D6E-025DD532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6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3ECD-8E7E-4EAA-B638-E1F2F538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F58F1-3EF8-47C7-9AB4-73D9BB058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10F19-3358-4DF8-A767-9BA940EA9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6DBF1-D70F-4056-B431-78BCEC6E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44422-477C-4031-84FD-C2884EE9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AFA5-53C6-4DD7-8183-DB6BE96B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0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DAF18-158A-4AE2-A089-CC7DEE1C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45BEB-FA50-4112-B9A4-42502DC52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069E3-ABE5-465E-A388-BD87E6CAB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E9000-767D-4086-8FB0-48B3FBA2F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1DA3E-6764-4C09-B5A0-B341C49CD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atter chart&#10;&#10;Description automatically generated with medium confidence">
            <a:extLst>
              <a:ext uri="{FF2B5EF4-FFF2-40B4-BE49-F238E27FC236}">
                <a16:creationId xmlns:a16="http://schemas.microsoft.com/office/drawing/2014/main" id="{DDD2CAA9-E56C-BF73-ED74-9F4679D0E4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5" t="12113" r="4332" b="10432"/>
          <a:stretch/>
        </p:blipFill>
        <p:spPr>
          <a:xfrm>
            <a:off x="6099158" y="1139519"/>
            <a:ext cx="4486978" cy="3370771"/>
          </a:xfrm>
          <a:prstGeom prst="rect">
            <a:avLst/>
          </a:prstGeom>
        </p:spPr>
      </p:pic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AD0C4368-3F6F-1522-C7E2-CDE95AE549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2" t="11603" r="4333" b="10941"/>
          <a:stretch/>
        </p:blipFill>
        <p:spPr>
          <a:xfrm>
            <a:off x="1149619" y="1169844"/>
            <a:ext cx="4486977" cy="33707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885EB45-65BD-4FE0-9DE7-ACD146804114}"/>
              </a:ext>
            </a:extLst>
          </p:cNvPr>
          <p:cNvSpPr txBox="1"/>
          <p:nvPr/>
        </p:nvSpPr>
        <p:spPr>
          <a:xfrm>
            <a:off x="586333" y="6046548"/>
            <a:ext cx="550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>
                <a:latin typeface="+mj-lt"/>
              </a:rPr>
              <a:t>* Algunos municipios no coincidieron con el código de geo-referenciación utilizado para elaborar este mapa.  **Datos hasta el 12 de agosto del 2022.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C1A0E7-9AB6-4F59-AD80-F0D052B1A442}"/>
              </a:ext>
            </a:extLst>
          </p:cNvPr>
          <p:cNvSpPr txBox="1"/>
          <p:nvPr/>
        </p:nvSpPr>
        <p:spPr>
          <a:xfrm>
            <a:off x="1149619" y="3406702"/>
            <a:ext cx="1371600" cy="7386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2020</a:t>
            </a:r>
          </a:p>
          <a:p>
            <a:pPr algn="ctr"/>
            <a:r>
              <a:rPr lang="en-US" sz="1400" b="1" dirty="0"/>
              <a:t>N=225</a:t>
            </a:r>
          </a:p>
          <a:p>
            <a:pPr algn="ctr"/>
            <a:r>
              <a:rPr lang="en-US" sz="1400" b="1" dirty="0"/>
              <a:t>(19%)</a:t>
            </a:r>
            <a:endParaRPr lang="es-E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D26995-BEE9-4A72-A9B8-658977409BBA}"/>
              </a:ext>
            </a:extLst>
          </p:cNvPr>
          <p:cNvSpPr txBox="1"/>
          <p:nvPr/>
        </p:nvSpPr>
        <p:spPr>
          <a:xfrm>
            <a:off x="6329036" y="3316463"/>
            <a:ext cx="1371600" cy="7386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2021</a:t>
            </a:r>
          </a:p>
          <a:p>
            <a:pPr algn="ctr"/>
            <a:r>
              <a:rPr lang="en-US" sz="1400" b="1" dirty="0"/>
              <a:t>N=366</a:t>
            </a:r>
          </a:p>
          <a:p>
            <a:pPr algn="ctr"/>
            <a:r>
              <a:rPr lang="en-US" sz="1400" b="1" dirty="0"/>
              <a:t>(30%)</a:t>
            </a:r>
            <a:endParaRPr lang="es-ES" sz="1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3209-1845-A079-16A1-5BC4EF0718B1}"/>
              </a:ext>
            </a:extLst>
          </p:cNvPr>
          <p:cNvSpPr txBox="1"/>
          <p:nvPr/>
        </p:nvSpPr>
        <p:spPr>
          <a:xfrm>
            <a:off x="586333" y="5039200"/>
            <a:ext cx="503269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En el 2020 y 2021, el 81% y 70% de los municipios no reportaron casos sospechosos. Esta gran proporción de municipios silenciosos se debe a la pandemia COVID-19.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DEE577F-D291-6247-D83A-26E563CFF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61309"/>
              </p:ext>
            </p:extLst>
          </p:nvPr>
        </p:nvGraphicFramePr>
        <p:xfrm>
          <a:off x="6463621" y="4742032"/>
          <a:ext cx="4843564" cy="1860147"/>
        </p:xfrm>
        <a:graphic>
          <a:graphicData uri="http://schemas.openxmlformats.org/drawingml/2006/table">
            <a:tbl>
              <a:tblPr/>
              <a:tblGrid>
                <a:gridCol w="1138640">
                  <a:extLst>
                    <a:ext uri="{9D8B030D-6E8A-4147-A177-3AD203B41FA5}">
                      <a16:colId xmlns:a16="http://schemas.microsoft.com/office/drawing/2014/main" val="3124017708"/>
                    </a:ext>
                  </a:extLst>
                </a:gridCol>
                <a:gridCol w="830414">
                  <a:extLst>
                    <a:ext uri="{9D8B030D-6E8A-4147-A177-3AD203B41FA5}">
                      <a16:colId xmlns:a16="http://schemas.microsoft.com/office/drawing/2014/main" val="657041593"/>
                    </a:ext>
                  </a:extLst>
                </a:gridCol>
                <a:gridCol w="830414">
                  <a:extLst>
                    <a:ext uri="{9D8B030D-6E8A-4147-A177-3AD203B41FA5}">
                      <a16:colId xmlns:a16="http://schemas.microsoft.com/office/drawing/2014/main" val="1796262029"/>
                    </a:ext>
                  </a:extLst>
                </a:gridCol>
                <a:gridCol w="1022048">
                  <a:extLst>
                    <a:ext uri="{9D8B030D-6E8A-4147-A177-3AD203B41FA5}">
                      <a16:colId xmlns:a16="http://schemas.microsoft.com/office/drawing/2014/main" val="3984117964"/>
                    </a:ext>
                  </a:extLst>
                </a:gridCol>
                <a:gridCol w="1022048">
                  <a:extLst>
                    <a:ext uri="{9D8B030D-6E8A-4147-A177-3AD203B41FA5}">
                      <a16:colId xmlns:a16="http://schemas.microsoft.com/office/drawing/2014/main" val="3730514734"/>
                    </a:ext>
                  </a:extLst>
                </a:gridCol>
              </a:tblGrid>
              <a:tr h="206683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419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número de municipios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419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municipios con casos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93171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País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40303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602282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Salvador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291179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909385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61572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Nicaragua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854405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Panamá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179621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08265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41CC3331-75C1-38CD-A30A-2B72C7FD1689}"/>
              </a:ext>
            </a:extLst>
          </p:cNvPr>
          <p:cNvSpPr txBox="1">
            <a:spLocks/>
          </p:cNvSpPr>
          <p:nvPr/>
        </p:nvSpPr>
        <p:spPr>
          <a:xfrm>
            <a:off x="48861" y="0"/>
            <a:ext cx="1208962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s-E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Municipios* reportando casos sospechosos de sarampión</a:t>
            </a:r>
          </a:p>
          <a:p>
            <a:pPr fontAlgn="base">
              <a:spcAft>
                <a:spcPct val="0"/>
              </a:spcAft>
            </a:pPr>
            <a:r>
              <a:rPr lang="es-E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y rubeola en países de Región Centroamérica, 2020-2021**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2F27DC-EA3D-A54E-DECC-838286BCA5EA}"/>
              </a:ext>
            </a:extLst>
          </p:cNvPr>
          <p:cNvSpPr txBox="1"/>
          <p:nvPr/>
        </p:nvSpPr>
        <p:spPr>
          <a:xfrm>
            <a:off x="586333" y="6487032"/>
            <a:ext cx="4024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+mj-lt"/>
              </a:rPr>
              <a:t>Fuente: Sistema Integrado de Información de Vigilancia (ISIS)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462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D0A836-FDDB-4C60-86D6-D118808AAF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433CE6-AB40-4EE0-9F66-A346EDB521DA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customXml/itemProps3.xml><?xml version="1.0" encoding="utf-8"?>
<ds:datastoreItem xmlns:ds="http://schemas.openxmlformats.org/officeDocument/2006/customXml" ds:itemID="{7DBBE344-4AB0-4977-BE90-F90F411C9D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152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32</cp:revision>
  <dcterms:created xsi:type="dcterms:W3CDTF">2020-04-22T23:20:40Z</dcterms:created>
  <dcterms:modified xsi:type="dcterms:W3CDTF">2022-09-08T18:51:45Z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  <property fmtid="{D5CDD505-2E9C-101B-9397-08002B2CF9AE}" pid="3" name="MediaServiceImageTags">
    <vt:lpwstr/>
  </property>
</Properties>
</file>