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E-D717-4120-85E4-65AA07AE19F9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D717-4120-85E4-65AA07AE19F9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D717-4120-85E4-65AA07AE19F9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D717-4120-85E4-65AA07AE19F9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A-D717-4120-85E4-65AA07AE19F9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D717-4120-85E4-65AA07AE19F9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D717-4120-85E4-65AA07AE19F9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D717-4120-85E4-65AA07AE19F9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D717-4120-85E4-65AA07AE19F9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D717-4120-85E4-65AA07AE19F9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D717-4120-85E4-65AA07AE19F9}"/>
              </c:ext>
            </c:extLst>
          </c:dPt>
          <c:dPt>
            <c:idx val="2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D717-4120-85E4-65AA07AE19F9}"/>
              </c:ext>
            </c:extLst>
          </c:dPt>
          <c:dPt>
            <c:idx val="2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0-D717-4120-85E4-65AA07AE19F9}"/>
              </c:ext>
            </c:extLst>
          </c:dPt>
          <c:dPt>
            <c:idx val="2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D-D717-4120-85E4-65AA07AE19F9}"/>
              </c:ext>
            </c:extLst>
          </c:dPt>
          <c:dPt>
            <c:idx val="3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C-D717-4120-85E4-65AA07AE19F9}"/>
              </c:ext>
            </c:extLst>
          </c:dPt>
          <c:dPt>
            <c:idx val="3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B-D717-4120-85E4-65AA07AE19F9}"/>
              </c:ext>
            </c:extLst>
          </c:dPt>
          <c:dPt>
            <c:idx val="3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A-D717-4120-85E4-65AA07AE19F9}"/>
              </c:ext>
            </c:extLst>
          </c:dPt>
          <c:dPt>
            <c:idx val="3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9-D717-4120-85E4-65AA07AE19F9}"/>
              </c:ext>
            </c:extLst>
          </c:dPt>
          <c:dPt>
            <c:idx val="3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8-D717-4120-85E4-65AA07AE19F9}"/>
              </c:ext>
            </c:extLst>
          </c:dPt>
          <c:dPt>
            <c:idx val="3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7-D717-4120-85E4-65AA07AE19F9}"/>
              </c:ext>
            </c:extLst>
          </c:dPt>
          <c:dPt>
            <c:idx val="3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D717-4120-85E4-65AA07AE19F9}"/>
              </c:ext>
            </c:extLst>
          </c:dPt>
          <c:dPt>
            <c:idx val="3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2-D717-4120-85E4-65AA07AE19F9}"/>
              </c:ext>
            </c:extLst>
          </c:dPt>
          <c:dPt>
            <c:idx val="3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D717-4120-85E4-65AA07AE19F9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4-D717-4120-85E4-65AA07AE19F9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D717-4120-85E4-65AA07AE19F9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6-D717-4120-85E4-65AA07AE19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Sheet1!$A$2:$A$43</c:f>
              <c:strCache>
                <c:ptCount val="42"/>
                <c:pt idx="0">
                  <c:v>Panamá</c:v>
                </c:pt>
                <c:pt idx="1">
                  <c:v>Grenada</c:v>
                </c:pt>
                <c:pt idx="2">
                  <c:v>Paraguay</c:v>
                </c:pt>
                <c:pt idx="3">
                  <c:v>Ecuador</c:v>
                </c:pt>
                <c:pt idx="4">
                  <c:v>Venezuela</c:v>
                </c:pt>
                <c:pt idx="5">
                  <c:v>Haití</c:v>
                </c:pt>
                <c:pt idx="6">
                  <c:v>Brasil</c:v>
                </c:pt>
                <c:pt idx="7">
                  <c:v>Bolivia</c:v>
                </c:pt>
                <c:pt idx="8">
                  <c:v>Santa Lucía</c:v>
                </c:pt>
                <c:pt idx="9">
                  <c:v>Barbados</c:v>
                </c:pt>
                <c:pt idx="10">
                  <c:v>Perú</c:v>
                </c:pt>
                <c:pt idx="11">
                  <c:v>Surinam</c:v>
                </c:pt>
                <c:pt idx="12">
                  <c:v>Belice</c:v>
                </c:pt>
                <c:pt idx="13">
                  <c:v>Honduras</c:v>
                </c:pt>
                <c:pt idx="14">
                  <c:v>Guatemala</c:v>
                </c:pt>
                <c:pt idx="15">
                  <c:v>Argentina</c:v>
                </c:pt>
                <c:pt idx="16">
                  <c:v>Bahamas</c:v>
                </c:pt>
                <c:pt idx="17">
                  <c:v>Anguila</c:v>
                </c:pt>
                <c:pt idx="18">
                  <c:v>Islas Vírgenes Británicas</c:v>
                </c:pt>
                <c:pt idx="19">
                  <c:v>Islas Caimán</c:v>
                </c:pt>
                <c:pt idx="20">
                  <c:v>Antigua y Barbuda</c:v>
                </c:pt>
                <c:pt idx="21">
                  <c:v>Islas Turcas y Caicos</c:v>
                </c:pt>
                <c:pt idx="22">
                  <c:v>El Salvador</c:v>
                </c:pt>
                <c:pt idx="23">
                  <c:v>Colombia</c:v>
                </c:pt>
                <c:pt idx="24">
                  <c:v>Jamaica</c:v>
                </c:pt>
                <c:pt idx="25">
                  <c:v>República Dominicana</c:v>
                </c:pt>
                <c:pt idx="26">
                  <c:v>Costa Rica</c:v>
                </c:pt>
                <c:pt idx="27">
                  <c:v>Canadá</c:v>
                </c:pt>
                <c:pt idx="28">
                  <c:v>Estados Unidos de América</c:v>
                </c:pt>
                <c:pt idx="29">
                  <c:v>Dominica</c:v>
                </c:pt>
                <c:pt idx="30">
                  <c:v>Chile</c:v>
                </c:pt>
                <c:pt idx="31">
                  <c:v>Bermuda</c:v>
                </c:pt>
                <c:pt idx="32">
                  <c:v>Uruguay</c:v>
                </c:pt>
                <c:pt idx="33">
                  <c:v>Trinidad y Tabago</c:v>
                </c:pt>
                <c:pt idx="34">
                  <c:v>Guyana</c:v>
                </c:pt>
                <c:pt idx="35">
                  <c:v>Aruba</c:v>
                </c:pt>
                <c:pt idx="36">
                  <c:v>San Vincente y las Granadinas</c:v>
                </c:pt>
                <c:pt idx="37">
                  <c:v>San Kitts y Nieves</c:v>
                </c:pt>
                <c:pt idx="38">
                  <c:v>Nicaragua</c:v>
                </c:pt>
                <c:pt idx="39">
                  <c:v>Montserrat</c:v>
                </c:pt>
                <c:pt idx="40">
                  <c:v>México</c:v>
                </c:pt>
                <c:pt idx="41">
                  <c:v>Cuba</c:v>
                </c:pt>
              </c:strCache>
            </c:strRef>
          </c:cat>
          <c:val>
            <c:numRef>
              <c:f>Sheet1!$B$2:$B$43</c:f>
              <c:numCache>
                <c:formatCode>General</c:formatCode>
                <c:ptCount val="42"/>
                <c:pt idx="2" formatCode="0">
                  <c:v>56</c:v>
                </c:pt>
                <c:pt idx="3" formatCode="0">
                  <c:v>65</c:v>
                </c:pt>
                <c:pt idx="4" formatCode="0">
                  <c:v>68</c:v>
                </c:pt>
                <c:pt idx="5" formatCode="0">
                  <c:v>73</c:v>
                </c:pt>
                <c:pt idx="6" formatCode="0">
                  <c:v>73</c:v>
                </c:pt>
                <c:pt idx="7" formatCode="0">
                  <c:v>75</c:v>
                </c:pt>
                <c:pt idx="8" formatCode="0">
                  <c:v>77</c:v>
                </c:pt>
                <c:pt idx="9" formatCode="0">
                  <c:v>77</c:v>
                </c:pt>
                <c:pt idx="10" formatCode="0">
                  <c:v>78</c:v>
                </c:pt>
                <c:pt idx="11" formatCode="0">
                  <c:v>79</c:v>
                </c:pt>
                <c:pt idx="12" formatCode="0">
                  <c:v>79</c:v>
                </c:pt>
                <c:pt idx="13" formatCode="0">
                  <c:v>81</c:v>
                </c:pt>
                <c:pt idx="14" formatCode="0">
                  <c:v>81</c:v>
                </c:pt>
                <c:pt idx="15" formatCode="0">
                  <c:v>81</c:v>
                </c:pt>
                <c:pt idx="16" formatCode="0">
                  <c:v>82</c:v>
                </c:pt>
                <c:pt idx="17" formatCode="0">
                  <c:v>82</c:v>
                </c:pt>
                <c:pt idx="18" formatCode="0">
                  <c:v>83</c:v>
                </c:pt>
                <c:pt idx="19" formatCode="0">
                  <c:v>85</c:v>
                </c:pt>
                <c:pt idx="20" formatCode="0">
                  <c:v>85</c:v>
                </c:pt>
                <c:pt idx="21" formatCode="0">
                  <c:v>86</c:v>
                </c:pt>
                <c:pt idx="22" formatCode="0">
                  <c:v>86</c:v>
                </c:pt>
                <c:pt idx="23" formatCode="0">
                  <c:v>86</c:v>
                </c:pt>
                <c:pt idx="24" formatCode="0">
                  <c:v>88</c:v>
                </c:pt>
                <c:pt idx="25" formatCode="0">
                  <c:v>88</c:v>
                </c:pt>
                <c:pt idx="26" formatCode="0">
                  <c:v>89</c:v>
                </c:pt>
                <c:pt idx="27" formatCode="0">
                  <c:v>90</c:v>
                </c:pt>
                <c:pt idx="28" formatCode="0">
                  <c:v>92</c:v>
                </c:pt>
                <c:pt idx="29" formatCode="0">
                  <c:v>92</c:v>
                </c:pt>
                <c:pt idx="30" formatCode="0">
                  <c:v>92</c:v>
                </c:pt>
                <c:pt idx="31" formatCode="0">
                  <c:v>92</c:v>
                </c:pt>
                <c:pt idx="32" formatCode="0">
                  <c:v>93</c:v>
                </c:pt>
                <c:pt idx="33" formatCode="0">
                  <c:v>93</c:v>
                </c:pt>
                <c:pt idx="34" formatCode="0">
                  <c:v>94</c:v>
                </c:pt>
                <c:pt idx="35" formatCode="0">
                  <c:v>94</c:v>
                </c:pt>
                <c:pt idx="36" formatCode="0">
                  <c:v>96</c:v>
                </c:pt>
                <c:pt idx="37" formatCode="0">
                  <c:v>96</c:v>
                </c:pt>
                <c:pt idx="38" formatCode="0">
                  <c:v>100</c:v>
                </c:pt>
                <c:pt idx="39" formatCode="0">
                  <c:v>100</c:v>
                </c:pt>
                <c:pt idx="40" formatCode="0">
                  <c:v>100</c:v>
                </c:pt>
                <c:pt idx="41" formatCode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7-4120-85E4-65AA07AE1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680145151"/>
        <c:axId val="1680139743"/>
      </c:barChart>
      <c:catAx>
        <c:axId val="1680145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0139743"/>
        <c:crosses val="autoZero"/>
        <c:auto val="1"/>
        <c:lblAlgn val="ctr"/>
        <c:lblOffset val="100"/>
        <c:tickLblSkip val="1"/>
        <c:noMultiLvlLbl val="0"/>
      </c:catAx>
      <c:valAx>
        <c:axId val="1680139743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 err="1"/>
                  <a:t>Cobertura</a:t>
                </a:r>
                <a:r>
                  <a:rPr lang="en-US" sz="1100" dirty="0"/>
                  <a:t> de SRP1 (%)</a:t>
                </a:r>
              </a:p>
            </c:rich>
          </c:tx>
          <c:layout>
            <c:manualLayout>
              <c:xMode val="edge"/>
              <c:yMode val="edge"/>
              <c:x val="0.51160820243441252"/>
              <c:y val="0.947618677224538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0145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DEA7-A3B9-4A5C-B5E5-06CED31AF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A1609-5001-48A4-BC70-4E7EBDB3D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2D5DA-80A1-45B6-A9EA-5B324FD9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D921F-F773-4B64-86CB-92484C46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BD007-74F4-411B-BA41-A37F043E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8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A2D-EB66-4F0B-A110-CDBAA2F8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C24AD-4E6D-4A64-B184-437CA18BB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7841C-6F94-4BB8-B146-9B9FF0E0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1BC3B-AF57-4050-B242-7D416E87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1CB72-F25A-498D-B54E-AA5C5C24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4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6A155-5684-488F-9117-2F347E80C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9F9CC-0A50-44CD-828A-7E753B714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216B-FA87-4065-ABF3-31319F9E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2F92E-3204-495E-B383-818D4AD6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BE8CD-C841-4482-B01B-D5378E8D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1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6E87-5B13-4446-B988-A0C3672C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9D88B-113B-4F1C-A287-4132DC5E8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BF543-52A8-448A-8737-0A7D2B86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ACEAF-EAFC-4FFE-93CC-82173CBE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78A74-5827-4AF7-9DD3-306A02AA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0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26499-AFFC-47B5-B367-86298E82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9557D-11C8-40F0-AEB7-75EBAA930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95703-D67B-4263-81C9-319E628E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71AF1-7532-42DA-BA62-7BDD7B38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4754A-49A6-4607-B579-5EEB373B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3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F581C-9F20-4C67-907A-E0B6C730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0C12F-19FE-43B3-9117-95D9DB941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DF39B-2FD1-4717-8377-DBA6312D8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F8BDD-0B55-4F71-B14D-C20984EF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18FB-288E-478A-9E16-00B66F0B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102E5-71FD-4EE6-9655-8C8D93AC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1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122B3-DCFE-41A2-938B-61516D9C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A9C6F-F392-4CEF-B876-58CEBD7FD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01E59-7526-44BC-A85F-709069345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154B7-50D3-4B7B-8FD2-8D21EB781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4C73E-BCD2-46FE-B7CC-3131D9CDD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881588-0589-46BE-945E-8D01B71A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C79B25-9731-40A1-9B37-7569D2D9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F50C9-5AE2-4982-9638-9677E196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7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75E2-44F4-4112-B05B-91D914E7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3A425-A51F-429B-BBA2-69CF84BF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7F004-75CE-4293-8CB1-4EE6459A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80E0D-5C46-4A28-AA46-4DB9CCE7D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8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36951-98B2-4968-B046-925B0BEC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8750C8-5949-44D5-A377-321B2E7E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A0C2A-0E8D-4298-B20A-760CF2B3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0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A3A17-D844-453A-933F-7D6328D9E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51011-D99A-4CDE-9BD2-4C7A3DCF8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03AA9-8D8E-41CA-BB91-7DF274A5D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81BBC-EC40-481A-967A-758894C1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EE699-70AB-4FFF-8AD7-E2A6A029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2F43C-9F8B-474C-9CC0-2733D4F3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E853-91DA-4222-AC9B-F2B46587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C30AD-0DEA-4213-9D80-13694D6BA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01BB0-39AE-4A20-8D86-8D0FBD703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E9DB5-1C45-4DD6-BE37-B3E858F5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179BA-9812-47FB-AAE3-FD78FB41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9755-A790-440B-8BFD-A3CFEB5A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0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FAB9F-7716-4283-8F34-26BB1DE2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FF4B9-BAB3-495B-AAF4-F785585AF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DF657-F6BB-4DF3-976A-1739FA375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BF81-01D6-4808-9C3E-8D346DA5ECD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893FE-267B-4C94-ACC5-23CCDB0B4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63492-F789-4276-A936-0A4E43C86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9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8416DFF-83EE-A3EC-5B54-72A51889E7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549612"/>
              </p:ext>
            </p:extLst>
          </p:nvPr>
        </p:nvGraphicFramePr>
        <p:xfrm>
          <a:off x="915418" y="572603"/>
          <a:ext cx="10134601" cy="5438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8AB3E71D-11EE-002A-5A99-4CB5DAD3E393}"/>
              </a:ext>
            </a:extLst>
          </p:cNvPr>
          <p:cNvSpPr txBox="1">
            <a:spLocks/>
          </p:cNvSpPr>
          <p:nvPr/>
        </p:nvSpPr>
        <p:spPr>
          <a:xfrm>
            <a:off x="207433" y="53790"/>
            <a:ext cx="11777133" cy="51061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/>
            <a:r>
              <a:rPr lang="en-US" sz="2400" b="1" dirty="0" err="1"/>
              <a:t>Cobertura</a:t>
            </a:r>
            <a:r>
              <a:rPr lang="en-US" sz="2400" b="1" dirty="0"/>
              <a:t> de </a:t>
            </a:r>
            <a:r>
              <a:rPr lang="en-US" sz="2400" b="1" dirty="0" err="1"/>
              <a:t>vacunación</a:t>
            </a:r>
            <a:r>
              <a:rPr lang="en-US" sz="2400" b="1" dirty="0"/>
              <a:t> de la </a:t>
            </a:r>
            <a:r>
              <a:rPr lang="en-US" sz="2400" b="1" dirty="0" err="1"/>
              <a:t>vacuna</a:t>
            </a:r>
            <a:r>
              <a:rPr lang="en-US" sz="2400" b="1" dirty="0"/>
              <a:t> SRP1 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niños</a:t>
            </a:r>
            <a:r>
              <a:rPr lang="en-US" sz="2400" b="1" dirty="0"/>
              <a:t> de 1 </a:t>
            </a:r>
            <a:r>
              <a:rPr lang="en-US" sz="2400" b="1" dirty="0" err="1"/>
              <a:t>año</a:t>
            </a:r>
            <a:r>
              <a:rPr lang="en-US" sz="2400" b="1" dirty="0"/>
              <a:t> de </a:t>
            </a:r>
            <a:r>
              <a:rPr lang="en-US" sz="2400" b="1" dirty="0" err="1"/>
              <a:t>edad</a:t>
            </a:r>
            <a:r>
              <a:rPr lang="en-US" sz="2400" b="1" dirty="0"/>
              <a:t>, Las </a:t>
            </a:r>
            <a:r>
              <a:rPr lang="en-US" sz="2400" b="1" dirty="0" err="1"/>
              <a:t>Américas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, 2021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8A740987-7DAF-5E01-422D-9637A4DDDE80}"/>
              </a:ext>
            </a:extLst>
          </p:cNvPr>
          <p:cNvSpPr txBox="1"/>
          <p:nvPr/>
        </p:nvSpPr>
        <p:spPr>
          <a:xfrm>
            <a:off x="10265551" y="5902175"/>
            <a:ext cx="480934" cy="2465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/>
              <a:t>95%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8736A7-E608-9337-FD5A-307201988C05}"/>
              </a:ext>
            </a:extLst>
          </p:cNvPr>
          <p:cNvCxnSpPr>
            <a:cxnSpLocks/>
          </p:cNvCxnSpPr>
          <p:nvPr/>
        </p:nvCxnSpPr>
        <p:spPr>
          <a:xfrm flipV="1">
            <a:off x="10421348" y="608455"/>
            <a:ext cx="0" cy="528552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 Box 10">
            <a:extLst>
              <a:ext uri="{FF2B5EF4-FFF2-40B4-BE49-F238E27FC236}">
                <a16:creationId xmlns:a16="http://schemas.microsoft.com/office/drawing/2014/main" id="{A20BB9D9-2577-69FF-A283-B46C3411E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812" y="5088956"/>
            <a:ext cx="35952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r>
              <a:rPr lang="en-US" sz="800" dirty="0">
                <a:latin typeface="Calibri" panose="020F0502020204030204"/>
              </a:rPr>
              <a:t>NR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35F79737-B4A3-8828-D702-BE5CC40C7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811" y="5203331"/>
            <a:ext cx="35952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r>
              <a:rPr lang="en-US" sz="800" dirty="0">
                <a:latin typeface="Calibri" panose="020F0502020204030204"/>
              </a:rPr>
              <a:t>NR</a:t>
            </a: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FE531C05-DEEC-85DC-D566-B5271FF61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598" y="6285397"/>
            <a:ext cx="80793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100" dirty="0"/>
              <a:t>Fuente</a:t>
            </a:r>
            <a:r>
              <a:rPr lang="es-ES" sz="1100" dirty="0"/>
              <a:t>: Informe de los países en el formulario conjunto para la notificación sobre inmunización de la OPS-OMS/UNICEF (JRF), 2022.</a:t>
            </a:r>
            <a:endParaRPr lang="en-US" sz="1100" dirty="0"/>
          </a:p>
          <a:p>
            <a:pPr defTabSz="685800"/>
            <a:r>
              <a:rPr lang="en-US" sz="1100" dirty="0">
                <a:latin typeface="Calibri" panose="020F0502020204030204"/>
              </a:rPr>
              <a:t>*SRP-</a:t>
            </a:r>
            <a:r>
              <a:rPr lang="en-US" sz="1100" dirty="0" err="1">
                <a:latin typeface="Calibri" panose="020F0502020204030204"/>
              </a:rPr>
              <a:t>Sarampión</a:t>
            </a:r>
            <a:r>
              <a:rPr lang="en-US" sz="1100" dirty="0">
                <a:latin typeface="Calibri" panose="020F0502020204030204"/>
              </a:rPr>
              <a:t>-rubeola-</a:t>
            </a:r>
            <a:r>
              <a:rPr lang="en-US" sz="1100" dirty="0" err="1">
                <a:latin typeface="Calibri" panose="020F0502020204030204"/>
              </a:rPr>
              <a:t>paperas</a:t>
            </a:r>
            <a:r>
              <a:rPr lang="en-US" sz="1100" dirty="0">
                <a:latin typeface="Calibri" panose="020F0502020204030204"/>
              </a:rPr>
              <a:t>; NR-No se </a:t>
            </a:r>
            <a:r>
              <a:rPr lang="en-US" sz="1100" dirty="0" err="1">
                <a:latin typeface="Calibri" panose="020F0502020204030204"/>
              </a:rPr>
              <a:t>recibió</a:t>
            </a:r>
            <a:r>
              <a:rPr lang="en-US" sz="1100" dirty="0">
                <a:latin typeface="Calibri" panose="020F0502020204030204"/>
              </a:rPr>
              <a:t> </a:t>
            </a:r>
            <a:r>
              <a:rPr lang="en-US" sz="1100" dirty="0" err="1">
                <a:latin typeface="Calibri" panose="020F0502020204030204"/>
              </a:rPr>
              <a:t>informe</a:t>
            </a:r>
            <a:r>
              <a:rPr lang="en-US" sz="1100" dirty="0">
                <a:latin typeface="Calibri" panose="020F050202020403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81743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BEE549-0D76-4026-BDD3-377D08C4C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4771D0-CAA0-450E-AD19-55584F1341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7D540D-F1B9-4453-8096-410E1680AAA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60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10</cp:revision>
  <dcterms:created xsi:type="dcterms:W3CDTF">2019-06-21T14:15:39Z</dcterms:created>
  <dcterms:modified xsi:type="dcterms:W3CDTF">2022-09-30T22:38:56Z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