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3" d="100"/>
          <a:sy n="93" d="100"/>
        </p:scale>
        <p:origin x="92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MMR2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2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E-D717-4120-85E4-65AA07AE19F9}"/>
              </c:ext>
            </c:extLst>
          </c:dPt>
          <c:dPt>
            <c:idx val="3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D-D717-4120-85E4-65AA07AE19F9}"/>
              </c:ext>
            </c:extLst>
          </c:dPt>
          <c:dPt>
            <c:idx val="4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C-D717-4120-85E4-65AA07AE19F9}"/>
              </c:ext>
            </c:extLst>
          </c:dPt>
          <c:dPt>
            <c:idx val="5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B-D717-4120-85E4-65AA07AE19F9}"/>
              </c:ext>
            </c:extLst>
          </c:dPt>
          <c:dPt>
            <c:idx val="6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A-D717-4120-85E4-65AA07AE19F9}"/>
              </c:ext>
            </c:extLst>
          </c:dPt>
          <c:dPt>
            <c:idx val="7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9-D717-4120-85E4-65AA07AE19F9}"/>
              </c:ext>
            </c:extLst>
          </c:dPt>
          <c:dPt>
            <c:idx val="8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8-D717-4120-85E4-65AA07AE19F9}"/>
              </c:ext>
            </c:extLst>
          </c:dPt>
          <c:dPt>
            <c:idx val="9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7-D717-4120-85E4-65AA07AE19F9}"/>
              </c:ext>
            </c:extLst>
          </c:dPt>
          <c:dPt>
            <c:idx val="10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6-D717-4120-85E4-65AA07AE19F9}"/>
              </c:ext>
            </c:extLst>
          </c:dPt>
          <c:dPt>
            <c:idx val="1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D717-4120-85E4-65AA07AE19F9}"/>
              </c:ext>
            </c:extLst>
          </c:dPt>
          <c:dPt>
            <c:idx val="12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4-D717-4120-85E4-65AA07AE19F9}"/>
              </c:ext>
            </c:extLst>
          </c:dPt>
          <c:dPt>
            <c:idx val="13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39-64B4-4AC6-A090-F0F9A8155F0E}"/>
              </c:ext>
            </c:extLst>
          </c:dPt>
          <c:dPt>
            <c:idx val="14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3B-64B4-4AC6-A090-F0F9A8155F0E}"/>
              </c:ext>
            </c:extLst>
          </c:dPt>
          <c:dPt>
            <c:idx val="15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3A-64B4-4AC6-A090-F0F9A8155F0E}"/>
              </c:ext>
            </c:extLst>
          </c:dPt>
          <c:dPt>
            <c:idx val="16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38-64B4-4AC6-A090-F0F9A8155F0E}"/>
              </c:ext>
            </c:extLst>
          </c:dPt>
          <c:dPt>
            <c:idx val="17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3C-64B4-4AC6-A090-F0F9A8155F0E}"/>
              </c:ext>
            </c:extLst>
          </c:dPt>
          <c:dPt>
            <c:idx val="18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3D-64B4-4AC6-A090-F0F9A8155F0E}"/>
              </c:ext>
            </c:extLst>
          </c:dPt>
          <c:dPt>
            <c:idx val="19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3E-64B4-4AC6-A090-F0F9A8155F0E}"/>
              </c:ext>
            </c:extLst>
          </c:dPt>
          <c:dPt>
            <c:idx val="20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3F-64B4-4AC6-A090-F0F9A8155F0E}"/>
              </c:ext>
            </c:extLst>
          </c:dPt>
          <c:dPt>
            <c:idx val="2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40-64B4-4AC6-A090-F0F9A8155F0E}"/>
              </c:ext>
            </c:extLst>
          </c:dPt>
          <c:dPt>
            <c:idx val="22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41-64B4-4AC6-A090-F0F9A8155F0E}"/>
              </c:ext>
            </c:extLst>
          </c:dPt>
          <c:dPt>
            <c:idx val="23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37-64B4-4AC6-A090-F0F9A8155F0E}"/>
              </c:ext>
            </c:extLst>
          </c:dPt>
          <c:dPt>
            <c:idx val="24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36-64B4-4AC6-A090-F0F9A8155F0E}"/>
              </c:ext>
            </c:extLst>
          </c:dPt>
          <c:dPt>
            <c:idx val="25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35-64B4-4AC6-A090-F0F9A8155F0E}"/>
              </c:ext>
            </c:extLst>
          </c:dPt>
          <c:dPt>
            <c:idx val="26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34-64B4-4AC6-A090-F0F9A8155F0E}"/>
              </c:ext>
            </c:extLst>
          </c:dPt>
          <c:dPt>
            <c:idx val="27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F-D717-4120-85E4-65AA07AE19F9}"/>
              </c:ext>
            </c:extLst>
          </c:dPt>
          <c:dPt>
            <c:idx val="28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0-D717-4120-85E4-65AA07AE19F9}"/>
              </c:ext>
            </c:extLst>
          </c:dPt>
          <c:dPt>
            <c:idx val="29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D-D717-4120-85E4-65AA07AE19F9}"/>
              </c:ext>
            </c:extLst>
          </c:dPt>
          <c:dPt>
            <c:idx val="3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C-D717-4120-85E4-65AA07AE19F9}"/>
              </c:ext>
            </c:extLst>
          </c:dPt>
          <c:dPt>
            <c:idx val="3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B-D717-4120-85E4-65AA07AE19F9}"/>
              </c:ext>
            </c:extLst>
          </c:dPt>
          <c:dPt>
            <c:idx val="3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A-D717-4120-85E4-65AA07AE19F9}"/>
              </c:ext>
            </c:extLst>
          </c:dPt>
          <c:dPt>
            <c:idx val="3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9-D717-4120-85E4-65AA07AE19F9}"/>
              </c:ext>
            </c:extLst>
          </c:dPt>
          <c:dPt>
            <c:idx val="3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8-D717-4120-85E4-65AA07AE19F9}"/>
              </c:ext>
            </c:extLst>
          </c:dPt>
          <c:dPt>
            <c:idx val="35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7-D717-4120-85E4-65AA07AE19F9}"/>
              </c:ext>
            </c:extLst>
          </c:dPt>
          <c:dPt>
            <c:idx val="36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1-D717-4120-85E4-65AA07AE19F9}"/>
              </c:ext>
            </c:extLst>
          </c:dPt>
          <c:dPt>
            <c:idx val="37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2-D717-4120-85E4-65AA07AE19F9}"/>
              </c:ext>
            </c:extLst>
          </c:dPt>
          <c:dPt>
            <c:idx val="38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3-D717-4120-85E4-65AA07AE19F9}"/>
              </c:ext>
            </c:extLst>
          </c:dPt>
          <c:dPt>
            <c:idx val="39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4-D717-4120-85E4-65AA07AE19F9}"/>
              </c:ext>
            </c:extLst>
          </c:dPt>
          <c:dPt>
            <c:idx val="4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5-D717-4120-85E4-65AA07AE19F9}"/>
              </c:ext>
            </c:extLst>
          </c:dPt>
          <c:dPt>
            <c:idx val="41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6-D717-4120-85E4-65AA07AE19F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Sheet1!$A$2:$A$43</c:f>
              <c:strCache>
                <c:ptCount val="42"/>
                <c:pt idx="0">
                  <c:v>Panamá</c:v>
                </c:pt>
                <c:pt idx="1">
                  <c:v>Estados Unidos de América</c:v>
                </c:pt>
                <c:pt idx="2">
                  <c:v>Venezuela</c:v>
                </c:pt>
                <c:pt idx="3">
                  <c:v>Haití</c:v>
                </c:pt>
                <c:pt idx="4">
                  <c:v>Brasil</c:v>
                </c:pt>
                <c:pt idx="5">
                  <c:v>Paraguay</c:v>
                </c:pt>
                <c:pt idx="6">
                  <c:v>Granada</c:v>
                </c:pt>
                <c:pt idx="7">
                  <c:v>Bolivia</c:v>
                </c:pt>
                <c:pt idx="8">
                  <c:v>Surinam</c:v>
                </c:pt>
                <c:pt idx="9">
                  <c:v>Ecuador</c:v>
                </c:pt>
                <c:pt idx="10">
                  <c:v>Chile</c:v>
                </c:pt>
                <c:pt idx="11">
                  <c:v>República Dominicana</c:v>
                </c:pt>
                <c:pt idx="12">
                  <c:v>Perú</c:v>
                </c:pt>
                <c:pt idx="13">
                  <c:v>Bermuda</c:v>
                </c:pt>
                <c:pt idx="14">
                  <c:v>Anguila</c:v>
                </c:pt>
                <c:pt idx="15">
                  <c:v>Santa Lucía</c:v>
                </c:pt>
                <c:pt idx="16">
                  <c:v>Islas Caimán</c:v>
                </c:pt>
                <c:pt idx="17">
                  <c:v>Costa Rica</c:v>
                </c:pt>
                <c:pt idx="18">
                  <c:v>Islas Vírgenes Británicas</c:v>
                </c:pt>
                <c:pt idx="19">
                  <c:v>Barbados</c:v>
                </c:pt>
                <c:pt idx="20">
                  <c:v>El Salvador</c:v>
                </c:pt>
                <c:pt idx="21">
                  <c:v>Guatemala</c:v>
                </c:pt>
                <c:pt idx="22">
                  <c:v>Honduras</c:v>
                </c:pt>
                <c:pt idx="23">
                  <c:v>Aruba</c:v>
                </c:pt>
                <c:pt idx="24">
                  <c:v>Antigua y Barbuda</c:v>
                </c:pt>
                <c:pt idx="25">
                  <c:v>Belice</c:v>
                </c:pt>
                <c:pt idx="26">
                  <c:v>Argentina</c:v>
                </c:pt>
                <c:pt idx="27">
                  <c:v>Islas Turcas y Caicos</c:v>
                </c:pt>
                <c:pt idx="28">
                  <c:v>Uruguay</c:v>
                </c:pt>
                <c:pt idx="29">
                  <c:v>Bahamas</c:v>
                </c:pt>
                <c:pt idx="30">
                  <c:v>Guyana</c:v>
                </c:pt>
                <c:pt idx="31">
                  <c:v>Canadá</c:v>
                </c:pt>
                <c:pt idx="32">
                  <c:v>Montserrat</c:v>
                </c:pt>
                <c:pt idx="33">
                  <c:v>Jamaica</c:v>
                </c:pt>
                <c:pt idx="34">
                  <c:v>Nicaragua</c:v>
                </c:pt>
                <c:pt idx="35">
                  <c:v>Colombia</c:v>
                </c:pt>
                <c:pt idx="36">
                  <c:v>Trinidad y Tabago</c:v>
                </c:pt>
                <c:pt idx="37">
                  <c:v>Dominica</c:v>
                </c:pt>
                <c:pt idx="38">
                  <c:v>San Vincente y las Granadinas</c:v>
                </c:pt>
                <c:pt idx="39">
                  <c:v>San Kitts y Nieves</c:v>
                </c:pt>
                <c:pt idx="40">
                  <c:v>México</c:v>
                </c:pt>
                <c:pt idx="41">
                  <c:v>Cuba</c:v>
                </c:pt>
              </c:strCache>
            </c:strRef>
          </c:cat>
          <c:val>
            <c:numRef>
              <c:f>Sheet1!$B$2:$B$43</c:f>
              <c:numCache>
                <c:formatCode>General</c:formatCode>
                <c:ptCount val="42"/>
                <c:pt idx="2" formatCode="0">
                  <c:v>37</c:v>
                </c:pt>
                <c:pt idx="3" formatCode="0">
                  <c:v>44</c:v>
                </c:pt>
                <c:pt idx="4" formatCode="0">
                  <c:v>46</c:v>
                </c:pt>
                <c:pt idx="5" formatCode="0">
                  <c:v>55</c:v>
                </c:pt>
                <c:pt idx="6" formatCode="0">
                  <c:v>55</c:v>
                </c:pt>
                <c:pt idx="7" formatCode="0">
                  <c:v>56</c:v>
                </c:pt>
                <c:pt idx="8" formatCode="0">
                  <c:v>58</c:v>
                </c:pt>
                <c:pt idx="9" formatCode="0">
                  <c:v>58</c:v>
                </c:pt>
                <c:pt idx="10" formatCode="0">
                  <c:v>58</c:v>
                </c:pt>
                <c:pt idx="11" formatCode="0">
                  <c:v>60</c:v>
                </c:pt>
                <c:pt idx="12" formatCode="0">
                  <c:v>60</c:v>
                </c:pt>
                <c:pt idx="13" formatCode="0">
                  <c:v>65</c:v>
                </c:pt>
                <c:pt idx="14" formatCode="0">
                  <c:v>65</c:v>
                </c:pt>
                <c:pt idx="15" formatCode="0">
                  <c:v>66</c:v>
                </c:pt>
                <c:pt idx="16" formatCode="0">
                  <c:v>68</c:v>
                </c:pt>
                <c:pt idx="17" formatCode="0">
                  <c:v>69</c:v>
                </c:pt>
                <c:pt idx="18" formatCode="0">
                  <c:v>70</c:v>
                </c:pt>
                <c:pt idx="19" formatCode="0">
                  <c:v>70</c:v>
                </c:pt>
                <c:pt idx="20" formatCode="0">
                  <c:v>71</c:v>
                </c:pt>
                <c:pt idx="21" formatCode="0">
                  <c:v>72</c:v>
                </c:pt>
                <c:pt idx="22" formatCode="0">
                  <c:v>75</c:v>
                </c:pt>
                <c:pt idx="23" formatCode="0">
                  <c:v>76</c:v>
                </c:pt>
                <c:pt idx="24" formatCode="0">
                  <c:v>76</c:v>
                </c:pt>
                <c:pt idx="25" formatCode="0">
                  <c:v>77</c:v>
                </c:pt>
                <c:pt idx="26" formatCode="0">
                  <c:v>79</c:v>
                </c:pt>
                <c:pt idx="27" formatCode="0">
                  <c:v>80</c:v>
                </c:pt>
                <c:pt idx="28" formatCode="0">
                  <c:v>82</c:v>
                </c:pt>
                <c:pt idx="29" formatCode="0">
                  <c:v>82</c:v>
                </c:pt>
                <c:pt idx="30" formatCode="0">
                  <c:v>83</c:v>
                </c:pt>
                <c:pt idx="31" formatCode="0">
                  <c:v>83</c:v>
                </c:pt>
                <c:pt idx="32" formatCode="0">
                  <c:v>84</c:v>
                </c:pt>
                <c:pt idx="33" formatCode="0">
                  <c:v>85</c:v>
                </c:pt>
                <c:pt idx="34" formatCode="0">
                  <c:v>86</c:v>
                </c:pt>
                <c:pt idx="35" formatCode="0">
                  <c:v>86</c:v>
                </c:pt>
                <c:pt idx="36" formatCode="0">
                  <c:v>88</c:v>
                </c:pt>
                <c:pt idx="37" formatCode="0">
                  <c:v>88</c:v>
                </c:pt>
                <c:pt idx="38" formatCode="0">
                  <c:v>94</c:v>
                </c:pt>
                <c:pt idx="39" formatCode="0">
                  <c:v>94</c:v>
                </c:pt>
                <c:pt idx="40" formatCode="0">
                  <c:v>97</c:v>
                </c:pt>
                <c:pt idx="41" formatCode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17-4120-85E4-65AA07AE19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1680145151"/>
        <c:axId val="1680139743"/>
      </c:barChart>
      <c:catAx>
        <c:axId val="168014515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80139743"/>
        <c:crosses val="autoZero"/>
        <c:auto val="1"/>
        <c:lblAlgn val="ctr"/>
        <c:lblOffset val="100"/>
        <c:tickLblSkip val="1"/>
        <c:noMultiLvlLbl val="0"/>
      </c:catAx>
      <c:valAx>
        <c:axId val="1680139743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dirty="0" err="1"/>
                  <a:t>Cobertura</a:t>
                </a:r>
                <a:r>
                  <a:rPr lang="en-US" sz="1100" dirty="0"/>
                  <a:t> de SRP2 (%)</a:t>
                </a:r>
              </a:p>
            </c:rich>
          </c:tx>
          <c:layout>
            <c:manualLayout>
              <c:xMode val="edge"/>
              <c:yMode val="edge"/>
              <c:x val="0.51160820243441252"/>
              <c:y val="0.9476186772245388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801451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4DEA7-A3B9-4A5C-B5E5-06CED31AF6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CA1609-5001-48A4-BC70-4E7EBDB3DE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72D5DA-80A1-45B6-A9EA-5B324FD99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9D921F-F773-4B64-86CB-92484C461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9BD007-74F4-411B-BA41-A37F043E6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088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DDA2D-EB66-4F0B-A110-CDBAA2F86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8C24AD-4E6D-4A64-B184-437CA18BB5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07841C-6F94-4BB8-B146-9B9FF0E0B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11BC3B-AF57-4050-B242-7D416E870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1CB72-F25A-498D-B54E-AA5C5C24A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645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66A155-5684-488F-9117-2F347E80C7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49F9CC-0A50-44CD-828A-7E753B7143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22216B-FA87-4065-ABF3-31319F9E5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72F92E-3204-495E-B383-818D4AD6D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5BE8CD-C841-4482-B01B-D5378E8DD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115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36E87-5B13-4446-B988-A0C3672CB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9D88B-113B-4F1C-A287-4132DC5E8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9BF543-52A8-448A-8737-0A7D2B866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FACEAF-EAFC-4FFE-93CC-82173CBE5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78A74-5827-4AF7-9DD3-306A02AAB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800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26499-AFFC-47B5-B367-86298E820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99557D-11C8-40F0-AEB7-75EBAA930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F95703-D67B-4263-81C9-319E628E7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971AF1-7532-42DA-BA62-7BDD7B381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4754A-49A6-4607-B579-5EEB373B9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533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F581C-9F20-4C67-907A-E0B6C730E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70C12F-19FE-43B3-9117-95D9DB941E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3DF39B-2FD1-4717-8377-DBA6312D82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8F8BDD-0B55-4F71-B14D-C20984EF2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EC18FB-288E-478A-9E16-00B66F0B6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9102E5-71FD-4EE6-9655-8C8D93AC1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16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122B3-DCFE-41A2-938B-61516D9CC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2A9C6F-F392-4CEF-B876-58CEBD7FD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B01E59-7526-44BC-A85F-709069345D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C154B7-50D3-4B7B-8FD2-8D21EB7817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74C73E-BCD2-46FE-B7CC-3131D9CDD2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881588-0589-46BE-945E-8D01B71AA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C79B25-9731-40A1-9B37-7569D2D94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6F50C9-5AE2-4982-9638-9677E196E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974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475E2-44F4-4112-B05B-91D914E7A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A3A425-A51F-429B-BBA2-69CF84BFF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D7F004-75CE-4293-8CB1-4EE6459AC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80E0D-5C46-4A28-AA46-4DB9CCE7D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86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836951-98B2-4968-B046-925B0BECC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8750C8-5949-44D5-A377-321B2E7E9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7A0C2A-0E8D-4298-B20A-760CF2B3F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304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A3A17-D844-453A-933F-7D6328D9E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51011-D99A-4CDE-9BD2-4C7A3DCF8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F03AA9-8D8E-41CA-BB91-7DF274A5D2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81BBC-EC40-481A-967A-758894C1F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8EE699-70AB-4FFF-8AD7-E2A6A0296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D2F43C-9F8B-474C-9CC0-2733D4F38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012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9E853-91DA-4222-AC9B-F2B465875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9C30AD-0DEA-4213-9D80-13694D6BAA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101BB0-39AE-4A20-8D86-8D0FBD7038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9E9DB5-1C45-4DD6-BE37-B3E858F5A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BF81-01D6-4808-9C3E-8D346DA5ECDC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4179BA-9812-47FB-AAE3-FD78FB41D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FB9755-A790-440B-8BFD-A3CFEB5A3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004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3FAB9F-7716-4283-8F34-26BB1DE2F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EFF4B9-BAB3-495B-AAF4-F785585AFA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6DF657-F6BB-4DF3-976A-1739FA3754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9BF81-01D6-4808-9C3E-8D346DA5ECDC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D893FE-267B-4C94-ACC5-23CCDB0B42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63492-F789-4276-A936-0A4E43C862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6BDAB-1CCF-442A-ADC0-1AE287529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394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8416DFF-83EE-A3EC-5B54-72A51889E7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5277165"/>
              </p:ext>
            </p:extLst>
          </p:nvPr>
        </p:nvGraphicFramePr>
        <p:xfrm>
          <a:off x="915418" y="572603"/>
          <a:ext cx="10134601" cy="5438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1">
            <a:extLst>
              <a:ext uri="{FF2B5EF4-FFF2-40B4-BE49-F238E27FC236}">
                <a16:creationId xmlns:a16="http://schemas.microsoft.com/office/drawing/2014/main" id="{8A740987-7DAF-5E01-422D-9637A4DDDE80}"/>
              </a:ext>
            </a:extLst>
          </p:cNvPr>
          <p:cNvSpPr txBox="1"/>
          <p:nvPr/>
        </p:nvSpPr>
        <p:spPr>
          <a:xfrm>
            <a:off x="10265551" y="5902175"/>
            <a:ext cx="480934" cy="24654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/>
              <a:t>95%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88736A7-E608-9337-FD5A-307201988C05}"/>
              </a:ext>
            </a:extLst>
          </p:cNvPr>
          <p:cNvCxnSpPr>
            <a:cxnSpLocks/>
          </p:cNvCxnSpPr>
          <p:nvPr/>
        </p:nvCxnSpPr>
        <p:spPr>
          <a:xfrm flipV="1">
            <a:off x="10421348" y="608455"/>
            <a:ext cx="0" cy="5285522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Text Box 10">
            <a:extLst>
              <a:ext uri="{FF2B5EF4-FFF2-40B4-BE49-F238E27FC236}">
                <a16:creationId xmlns:a16="http://schemas.microsoft.com/office/drawing/2014/main" id="{A20BB9D9-2577-69FF-A283-B46C3411EA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807" y="5082081"/>
            <a:ext cx="359521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/>
            <a:r>
              <a:rPr lang="en-US" sz="800" dirty="0">
                <a:latin typeface="Calibri" panose="020F0502020204030204"/>
              </a:rPr>
              <a:t>NR</a:t>
            </a:r>
          </a:p>
        </p:txBody>
      </p:sp>
      <p:sp>
        <p:nvSpPr>
          <p:cNvPr id="13" name="Text Box 10">
            <a:extLst>
              <a:ext uri="{FF2B5EF4-FFF2-40B4-BE49-F238E27FC236}">
                <a16:creationId xmlns:a16="http://schemas.microsoft.com/office/drawing/2014/main" id="{35F79737-B4A3-8828-D702-BE5CC40C76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806" y="5196456"/>
            <a:ext cx="359521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/>
            <a:r>
              <a:rPr lang="en-US" sz="800" dirty="0">
                <a:latin typeface="Calibri" panose="020F0502020204030204"/>
              </a:rPr>
              <a:t>NR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6DA2DF-89AE-959D-0980-EBEE9D962635}"/>
              </a:ext>
            </a:extLst>
          </p:cNvPr>
          <p:cNvSpPr txBox="1">
            <a:spLocks/>
          </p:cNvSpPr>
          <p:nvPr/>
        </p:nvSpPr>
        <p:spPr>
          <a:xfrm>
            <a:off x="207433" y="53790"/>
            <a:ext cx="11777133" cy="510615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/>
            <a:r>
              <a:rPr lang="en-US" sz="2400" b="1" dirty="0" err="1"/>
              <a:t>Cobertura</a:t>
            </a:r>
            <a:r>
              <a:rPr lang="en-US" sz="2400" b="1" dirty="0"/>
              <a:t> de </a:t>
            </a:r>
            <a:r>
              <a:rPr lang="en-US" sz="2400" b="1" dirty="0" err="1"/>
              <a:t>vacunación</a:t>
            </a:r>
            <a:r>
              <a:rPr lang="en-US" sz="2400" b="1" dirty="0"/>
              <a:t> de la </a:t>
            </a:r>
            <a:r>
              <a:rPr lang="en-US" sz="2400" b="1" dirty="0" err="1"/>
              <a:t>vacuna</a:t>
            </a:r>
            <a:r>
              <a:rPr lang="en-US" sz="2400" b="1" dirty="0"/>
              <a:t> SRP2 </a:t>
            </a:r>
            <a:r>
              <a:rPr lang="en-US" sz="2400" b="1" dirty="0" err="1"/>
              <a:t>en</a:t>
            </a:r>
            <a:r>
              <a:rPr lang="en-US" sz="2400" b="1" dirty="0"/>
              <a:t> </a:t>
            </a:r>
            <a:r>
              <a:rPr lang="en-US" sz="2400" b="1" dirty="0" err="1"/>
              <a:t>niños</a:t>
            </a:r>
            <a:r>
              <a:rPr lang="en-US" sz="2400" b="1" dirty="0"/>
              <a:t> de 1 </a:t>
            </a:r>
            <a:r>
              <a:rPr lang="en-US" sz="2400" b="1" dirty="0" err="1"/>
              <a:t>año</a:t>
            </a:r>
            <a:r>
              <a:rPr lang="en-US" sz="2400" b="1" dirty="0"/>
              <a:t> de </a:t>
            </a:r>
            <a:r>
              <a:rPr lang="en-US" sz="2400" b="1" dirty="0" err="1"/>
              <a:t>edad</a:t>
            </a:r>
            <a:r>
              <a:rPr lang="en-US" sz="2400" b="1" dirty="0"/>
              <a:t>, Las </a:t>
            </a:r>
            <a:r>
              <a:rPr lang="en-US" sz="2400" b="1" dirty="0" err="1"/>
              <a:t>Américas</a:t>
            </a:r>
            <a:r>
              <a:rPr lang="en-US" sz="2400" b="1" dirty="0">
                <a:solidFill>
                  <a:prstClr val="black"/>
                </a:solidFill>
                <a:latin typeface="Calibri" panose="020F0502020204030204"/>
              </a:rPr>
              <a:t>, 2021</a:t>
            </a:r>
            <a:endParaRPr 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10">
            <a:extLst>
              <a:ext uri="{FF2B5EF4-FFF2-40B4-BE49-F238E27FC236}">
                <a16:creationId xmlns:a16="http://schemas.microsoft.com/office/drawing/2014/main" id="{37AE0F70-282C-EF06-36D1-441D8CF8DB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598" y="6285397"/>
            <a:ext cx="8079338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1100" dirty="0"/>
              <a:t>Fuente</a:t>
            </a:r>
            <a:r>
              <a:rPr lang="es-ES" sz="1100" dirty="0"/>
              <a:t>: Informe de los países en el formulario conjunto para la notificación sobre inmunización de la OPS-OMS/UNICEF (JRF), 2022.</a:t>
            </a:r>
            <a:endParaRPr lang="en-US" sz="1100" dirty="0"/>
          </a:p>
          <a:p>
            <a:pPr defTabSz="685800"/>
            <a:r>
              <a:rPr lang="en-US" sz="1100" dirty="0">
                <a:latin typeface="Calibri" panose="020F0502020204030204"/>
              </a:rPr>
              <a:t>*SRP-</a:t>
            </a:r>
            <a:r>
              <a:rPr lang="en-US" sz="1100" dirty="0" err="1">
                <a:latin typeface="Calibri" panose="020F0502020204030204"/>
              </a:rPr>
              <a:t>Sarampión</a:t>
            </a:r>
            <a:r>
              <a:rPr lang="en-US" sz="1100" dirty="0">
                <a:latin typeface="Calibri" panose="020F0502020204030204"/>
              </a:rPr>
              <a:t>-rubeola-</a:t>
            </a:r>
            <a:r>
              <a:rPr lang="en-US" sz="1100" dirty="0" err="1">
                <a:latin typeface="Calibri" panose="020F0502020204030204"/>
              </a:rPr>
              <a:t>paperas</a:t>
            </a:r>
            <a:r>
              <a:rPr lang="en-US" sz="1100" dirty="0">
                <a:latin typeface="Calibri" panose="020F0502020204030204"/>
              </a:rPr>
              <a:t>; NR-No se </a:t>
            </a:r>
            <a:r>
              <a:rPr lang="en-US" sz="1100" dirty="0" err="1">
                <a:latin typeface="Calibri" panose="020F0502020204030204"/>
              </a:rPr>
              <a:t>recibió</a:t>
            </a:r>
            <a:r>
              <a:rPr lang="en-US" sz="1100" dirty="0">
                <a:latin typeface="Calibri" panose="020F0502020204030204"/>
              </a:rPr>
              <a:t> </a:t>
            </a:r>
            <a:r>
              <a:rPr lang="en-US" sz="1100" dirty="0" err="1">
                <a:latin typeface="Calibri" panose="020F0502020204030204"/>
              </a:rPr>
              <a:t>informe</a:t>
            </a:r>
            <a:r>
              <a:rPr lang="en-US" sz="1100" dirty="0">
                <a:latin typeface="Calibri" panose="020F0502020204030204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9203816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e13aadc-de86-43ee-b386-40c01ba74c80" xsi:nil="true"/>
    <lcf76f155ced4ddcb4097134ff3c332f xmlns="57afcdac-b810-49c0-af1e-015628e7eb43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6CA7676B86F74E856844E3FCBB414E" ma:contentTypeVersion="21" ma:contentTypeDescription="Create a new document." ma:contentTypeScope="" ma:versionID="43444863d93a8fa859bbce967ba93798">
  <xsd:schema xmlns:xsd="http://www.w3.org/2001/XMLSchema" xmlns:xs="http://www.w3.org/2001/XMLSchema" xmlns:p="http://schemas.microsoft.com/office/2006/metadata/properties" xmlns:ns2="57afcdac-b810-49c0-af1e-015628e7eb43" xmlns:ns3="73d0ba8d-d766-4bf6-bcf0-d2eb81301a02" xmlns:ns4="5e13aadc-de86-43ee-b386-40c01ba74c80" targetNamespace="http://schemas.microsoft.com/office/2006/metadata/properties" ma:root="true" ma:fieldsID="afb276f8eb590041fadab504fb268dc6" ns2:_="" ns3:_="" ns4:_="">
    <xsd:import namespace="57afcdac-b810-49c0-af1e-015628e7eb43"/>
    <xsd:import namespace="73d0ba8d-d766-4bf6-bcf0-d2eb81301a02"/>
    <xsd:import namespace="5e13aadc-de86-43ee-b386-40c01ba74c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afcdac-b810-49c0-af1e-015628e7eb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0f44cca-6aff-4d49-827c-e4b3bc2e3f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d0ba8d-d766-4bf6-bcf0-d2eb81301a0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13aadc-de86-43ee-b386-40c01ba74c80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a3c86500-e530-4483-9b01-bc1e935aaf20}" ma:internalName="TaxCatchAll" ma:showField="CatchAllData" ma:web="73d0ba8d-d766-4bf6-bcf0-d2eb81301a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7D540D-F1B9-4453-8096-410E1680AAAA}">
  <ds:schemaRefs>
    <ds:schemaRef ds:uri="http://schemas.microsoft.com/office/2006/metadata/properties"/>
    <ds:schemaRef ds:uri="http://schemas.microsoft.com/office/infopath/2007/PartnerControls"/>
    <ds:schemaRef ds:uri="5e13aadc-de86-43ee-b386-40c01ba74c80"/>
    <ds:schemaRef ds:uri="57afcdac-b810-49c0-af1e-015628e7eb43"/>
  </ds:schemaRefs>
</ds:datastoreItem>
</file>

<file path=customXml/itemProps2.xml><?xml version="1.0" encoding="utf-8"?>
<ds:datastoreItem xmlns:ds="http://schemas.openxmlformats.org/officeDocument/2006/customXml" ds:itemID="{F74771D0-CAA0-450E-AD19-55584F1341C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11C25AD-4E52-408B-8CE0-20A8B74708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afcdac-b810-49c0-af1e-015628e7eb43"/>
    <ds:schemaRef ds:uri="73d0ba8d-d766-4bf6-bcf0-d2eb81301a02"/>
    <ds:schemaRef ds:uri="5e13aadc-de86-43ee-b386-40c01ba74c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60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Pacis, Ms. Carmelita Lucia (WDC)</dc:creator>
  <cp:lastModifiedBy>Pacis, Ms. Carmelita Lucia (WDC)</cp:lastModifiedBy>
  <cp:revision>12</cp:revision>
  <dcterms:created xsi:type="dcterms:W3CDTF">2019-06-21T14:15:39Z</dcterms:created>
  <dcterms:modified xsi:type="dcterms:W3CDTF">2022-10-14T17:17:43Z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0x010100756CA7676B86F74E856844E3FCBB414E</vt:lpwstr>
  </property>
  <property fmtid="{D5CDD505-2E9C-101B-9397-08002B2CF9AE}" pid="3" name="MediaServiceImageTags">
    <vt:lpwstr/>
  </property>
</Properties>
</file>