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E63"/>
    <a:srgbClr val="59A14F"/>
    <a:srgbClr val="E15759"/>
    <a:srgbClr val="F28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EEADA07-AA04-070A-D9B1-E95353296852}"/>
              </a:ext>
            </a:extLst>
          </p:cNvPr>
          <p:cNvSpPr/>
          <p:nvPr/>
        </p:nvSpPr>
        <p:spPr>
          <a:xfrm>
            <a:off x="783313" y="1032589"/>
            <a:ext cx="10576837" cy="4287615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E4E400-8480-B8AC-8B8E-562D1D38BA8A}"/>
              </a:ext>
            </a:extLst>
          </p:cNvPr>
          <p:cNvSpPr txBox="1"/>
          <p:nvPr/>
        </p:nvSpPr>
        <p:spPr>
          <a:xfrm>
            <a:off x="2542684" y="5544289"/>
            <a:ext cx="69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&lt;80%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50FEC2-698F-4711-DDEF-9798D592B20E}"/>
              </a:ext>
            </a:extLst>
          </p:cNvPr>
          <p:cNvSpPr txBox="1"/>
          <p:nvPr/>
        </p:nvSpPr>
        <p:spPr>
          <a:xfrm>
            <a:off x="6002128" y="5544289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80-89%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70D80A-3EE4-F08E-0BB3-3EB7700940E8}"/>
              </a:ext>
            </a:extLst>
          </p:cNvPr>
          <p:cNvSpPr txBox="1"/>
          <p:nvPr/>
        </p:nvSpPr>
        <p:spPr>
          <a:xfrm>
            <a:off x="8441019" y="5544289"/>
            <a:ext cx="88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90-94%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7C0DA-9E8F-BFFE-7F95-B067E2BEF01E}"/>
              </a:ext>
            </a:extLst>
          </p:cNvPr>
          <p:cNvSpPr txBox="1"/>
          <p:nvPr/>
        </p:nvSpPr>
        <p:spPr>
          <a:xfrm>
            <a:off x="10142132" y="5544289"/>
            <a:ext cx="81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&gt;=95%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80C9D0-C390-AF16-991F-9BD006BBD293}"/>
              </a:ext>
            </a:extLst>
          </p:cNvPr>
          <p:cNvSpPr txBox="1"/>
          <p:nvPr/>
        </p:nvSpPr>
        <p:spPr>
          <a:xfrm>
            <a:off x="5655629" y="5949890"/>
            <a:ext cx="1536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range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86FA839-B70D-90C1-D9F8-343C9F54254B}"/>
              </a:ext>
            </a:extLst>
          </p:cNvPr>
          <p:cNvSpPr/>
          <p:nvPr/>
        </p:nvSpPr>
        <p:spPr>
          <a:xfrm flipV="1">
            <a:off x="782075" y="5324161"/>
            <a:ext cx="4092861" cy="211850"/>
          </a:xfrm>
          <a:prstGeom prst="triangle">
            <a:avLst/>
          </a:prstGeom>
          <a:gradFill flip="none" rotWithShape="1">
            <a:gsLst>
              <a:gs pos="0">
                <a:srgbClr val="E15759">
                  <a:shade val="30000"/>
                  <a:satMod val="115000"/>
                </a:srgbClr>
              </a:gs>
              <a:gs pos="50000">
                <a:srgbClr val="E15759">
                  <a:shade val="67500"/>
                  <a:satMod val="115000"/>
                </a:srgbClr>
              </a:gs>
              <a:gs pos="100000">
                <a:srgbClr val="E1575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328942E-FA8E-39F7-6E08-F75BA1799531}"/>
              </a:ext>
            </a:extLst>
          </p:cNvPr>
          <p:cNvSpPr/>
          <p:nvPr/>
        </p:nvSpPr>
        <p:spPr>
          <a:xfrm flipV="1">
            <a:off x="4832923" y="5329646"/>
            <a:ext cx="2922990" cy="259313"/>
          </a:xfrm>
          <a:prstGeom prst="triangle">
            <a:avLst/>
          </a:prstGeom>
          <a:gradFill flip="none" rotWithShape="1">
            <a:gsLst>
              <a:gs pos="0">
                <a:srgbClr val="F28E2B">
                  <a:shade val="30000"/>
                  <a:satMod val="115000"/>
                </a:srgbClr>
              </a:gs>
              <a:gs pos="50000">
                <a:srgbClr val="F28E2B">
                  <a:shade val="67500"/>
                  <a:satMod val="115000"/>
                </a:srgbClr>
              </a:gs>
              <a:gs pos="100000">
                <a:srgbClr val="F28E2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2C78F95-7E9A-CA70-86E6-CD5EBEC7E2D7}"/>
              </a:ext>
            </a:extLst>
          </p:cNvPr>
          <p:cNvSpPr/>
          <p:nvPr/>
        </p:nvSpPr>
        <p:spPr>
          <a:xfrm flipV="1">
            <a:off x="7974722" y="5327344"/>
            <a:ext cx="1526691" cy="211850"/>
          </a:xfrm>
          <a:prstGeom prst="triangle">
            <a:avLst/>
          </a:prstGeom>
          <a:gradFill flip="none" rotWithShape="1">
            <a:gsLst>
              <a:gs pos="0">
                <a:srgbClr val="F1CE63">
                  <a:shade val="30000"/>
                  <a:satMod val="115000"/>
                </a:srgbClr>
              </a:gs>
              <a:gs pos="50000">
                <a:srgbClr val="F1CE63">
                  <a:shade val="67500"/>
                  <a:satMod val="115000"/>
                </a:srgbClr>
              </a:gs>
              <a:gs pos="100000">
                <a:srgbClr val="F1CE6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0342EAA-D43D-F232-6DC9-124257D639FB}"/>
              </a:ext>
            </a:extLst>
          </p:cNvPr>
          <p:cNvSpPr/>
          <p:nvPr/>
        </p:nvSpPr>
        <p:spPr>
          <a:xfrm flipV="1">
            <a:off x="9475612" y="5329646"/>
            <a:ext cx="1884538" cy="206365"/>
          </a:xfrm>
          <a:prstGeom prst="triangle">
            <a:avLst/>
          </a:prstGeom>
          <a:gradFill flip="none" rotWithShape="1">
            <a:gsLst>
              <a:gs pos="0">
                <a:srgbClr val="59A14F">
                  <a:shade val="30000"/>
                  <a:satMod val="115000"/>
                </a:srgbClr>
              </a:gs>
              <a:gs pos="50000">
                <a:srgbClr val="59A14F">
                  <a:shade val="67500"/>
                  <a:satMod val="115000"/>
                </a:srgbClr>
              </a:gs>
              <a:gs pos="100000">
                <a:srgbClr val="59A14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42916FA-1D05-42A5-1CD6-B2A303F5D2C0}"/>
              </a:ext>
            </a:extLst>
          </p:cNvPr>
          <p:cNvCxnSpPr>
            <a:cxnSpLocks/>
          </p:cNvCxnSpPr>
          <p:nvPr/>
        </p:nvCxnSpPr>
        <p:spPr>
          <a:xfrm>
            <a:off x="4968082" y="1195164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70B1F6-3867-E924-6402-DFB1D3B85BA4}"/>
              </a:ext>
            </a:extLst>
          </p:cNvPr>
          <p:cNvCxnSpPr>
            <a:cxnSpLocks/>
          </p:cNvCxnSpPr>
          <p:nvPr/>
        </p:nvCxnSpPr>
        <p:spPr>
          <a:xfrm>
            <a:off x="7911479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E6E3BF-F722-BC54-22C2-6E22D368B829}"/>
              </a:ext>
            </a:extLst>
          </p:cNvPr>
          <p:cNvCxnSpPr>
            <a:cxnSpLocks/>
          </p:cNvCxnSpPr>
          <p:nvPr/>
        </p:nvCxnSpPr>
        <p:spPr>
          <a:xfrm>
            <a:off x="9503608" y="1168979"/>
            <a:ext cx="1" cy="376914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AB98E72-F949-89FA-E69C-5C8E41A58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835" y="1819156"/>
            <a:ext cx="2592125" cy="2592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DEF3620-3197-B01B-26FD-5B5E4BC64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30" y="1109318"/>
            <a:ext cx="4011800" cy="401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7C2C82-E430-AFEB-9CC3-F9CA2F00B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6499" y="2470647"/>
            <a:ext cx="1289142" cy="128914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FABFF4A-CF64-218A-154A-AB87A2EB1039}"/>
              </a:ext>
            </a:extLst>
          </p:cNvPr>
          <p:cNvSpPr txBox="1"/>
          <p:nvPr/>
        </p:nvSpPr>
        <p:spPr>
          <a:xfrm>
            <a:off x="534600" y="6355491"/>
            <a:ext cx="9504543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ountry reports through the PAHO-WHO/UNICEF electronic Joint Reporting Form (eJRF), 2022.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MMR-measles-mumps-rubella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C45E08F9-AD09-185F-747F-823AA972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65719"/>
            <a:ext cx="11925300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Distribution of countries by MMR2 vaccination coverage range</a:t>
            </a:r>
            <a:b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Region of the Americas, 2021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D4BABD-6374-7F12-1633-28B9AE7CD29F}"/>
              </a:ext>
            </a:extLst>
          </p:cNvPr>
          <p:cNvSpPr/>
          <p:nvPr/>
        </p:nvSpPr>
        <p:spPr>
          <a:xfrm>
            <a:off x="782074" y="1000093"/>
            <a:ext cx="10626609" cy="63366"/>
          </a:xfrm>
          <a:prstGeom prst="rect">
            <a:avLst/>
          </a:prstGeom>
          <a:gradFill flip="none" rotWithShape="1">
            <a:gsLst>
              <a:gs pos="15000">
                <a:srgbClr val="E15759"/>
              </a:gs>
              <a:gs pos="48000">
                <a:srgbClr val="F28E2B"/>
              </a:gs>
              <a:gs pos="79000">
                <a:srgbClr val="F1CE63"/>
              </a:gs>
              <a:gs pos="93000">
                <a:srgbClr val="59A1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191A2A-4B02-0EF2-BE48-A6D1EC06B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9085" y="2386941"/>
            <a:ext cx="1385588" cy="13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2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CAA508-DAC2-4FA8-96BF-71F6E41C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Distribution of countries by MMR2 vaccination coverage range Region of the Americas,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27</cp:revision>
  <dcterms:created xsi:type="dcterms:W3CDTF">2020-07-14T21:49:34Z</dcterms:created>
  <dcterms:modified xsi:type="dcterms:W3CDTF">2022-12-15T01:05:52Z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