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75</c:v>
                </c:pt>
                <c:pt idx="2">
                  <c:v>65</c:v>
                </c:pt>
                <c:pt idx="3">
                  <c:v>70</c:v>
                </c:pt>
                <c:pt idx="4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 invest.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GTM</c:v>
                </c:pt>
                <c:pt idx="3">
                  <c:v>NIC</c:v>
                </c:pt>
                <c:pt idx="4">
                  <c:v>BOL</c:v>
                </c:pt>
                <c:pt idx="5">
                  <c:v>VEN</c:v>
                </c:pt>
                <c:pt idx="6">
                  <c:v>MEX</c:v>
                </c:pt>
                <c:pt idx="7">
                  <c:v>SLV</c:v>
                </c:pt>
                <c:pt idx="8">
                  <c:v>HTI</c:v>
                </c:pt>
                <c:pt idx="9">
                  <c:v>PER</c:v>
                </c:pt>
                <c:pt idx="10">
                  <c:v>ECU</c:v>
                </c:pt>
                <c:pt idx="11">
                  <c:v>HND</c:v>
                </c:pt>
                <c:pt idx="12">
                  <c:v>COL</c:v>
                </c:pt>
                <c:pt idx="13">
                  <c:v>PRY</c:v>
                </c:pt>
                <c:pt idx="14">
                  <c:v>PAN</c:v>
                </c:pt>
                <c:pt idx="15">
                  <c:v>CHL</c:v>
                </c:pt>
                <c:pt idx="16">
                  <c:v>CAR</c:v>
                </c:pt>
                <c:pt idx="17">
                  <c:v>DOM</c:v>
                </c:pt>
                <c:pt idx="18">
                  <c:v>ARG</c:v>
                </c:pt>
                <c:pt idx="19">
                  <c:v>BRA</c:v>
                </c:pt>
                <c:pt idx="20">
                  <c:v>URY</c:v>
                </c:pt>
              </c:strCache>
            </c:strRef>
          </c:cat>
          <c:val>
            <c:numRef>
              <c:f>Sheet1!$B$2:$B$24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99</c:v>
                </c:pt>
                <c:pt idx="4">
                  <c:v>94</c:v>
                </c:pt>
                <c:pt idx="5">
                  <c:v>93</c:v>
                </c:pt>
                <c:pt idx="6">
                  <c:v>92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86</c:v>
                </c:pt>
                <c:pt idx="11">
                  <c:v>85</c:v>
                </c:pt>
                <c:pt idx="12">
                  <c:v>81</c:v>
                </c:pt>
                <c:pt idx="13">
                  <c:v>72</c:v>
                </c:pt>
                <c:pt idx="14">
                  <c:v>71</c:v>
                </c:pt>
                <c:pt idx="15">
                  <c:v>46</c:v>
                </c:pt>
                <c:pt idx="16">
                  <c:v>45</c:v>
                </c:pt>
                <c:pt idx="17">
                  <c:v>45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>
                <a:latin typeface="+mn-lt"/>
              </a:rPr>
              <a:t>Porcentaje de casos de sarampión-rubéola con investigación adecuada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0405000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5888127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2018-2022*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14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2022*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12612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6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2023. </a:t>
            </a:r>
          </a:p>
          <a:p>
            <a:pPr>
              <a:defRPr/>
            </a:pPr>
            <a:r>
              <a:rPr lang="en-US" sz="1200" dirty="0">
                <a:latin typeface="Calibri"/>
              </a:rPr>
              <a:t>NR – </a:t>
            </a:r>
            <a:r>
              <a:rPr lang="es-ES" sz="1200" dirty="0">
                <a:latin typeface="Calibri"/>
              </a:rPr>
              <a:t>No se recibió informe actualizado</a:t>
            </a:r>
            <a:r>
              <a:rPr lang="en-US" sz="1200" dirty="0">
                <a:latin typeface="Calibri"/>
              </a:rPr>
              <a:t>.</a:t>
            </a:r>
            <a:endParaRPr lang="es-ES" sz="1200" dirty="0">
              <a:latin typeface="Calibri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D81BF0-8EC1-4ABB-B5EA-7B3C96E3FBF5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95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6CF5B26-4168-2EB5-345D-86763A2F4F9C}"/>
              </a:ext>
            </a:extLst>
          </p:cNvPr>
          <p:cNvSpPr txBox="1"/>
          <p:nvPr/>
        </p:nvSpPr>
        <p:spPr>
          <a:xfrm>
            <a:off x="11153303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5AA2AA-92AD-5419-8F41-57E3A1F34EDD}"/>
              </a:ext>
            </a:extLst>
          </p:cNvPr>
          <p:cNvSpPr txBox="1"/>
          <p:nvPr/>
        </p:nvSpPr>
        <p:spPr>
          <a:xfrm>
            <a:off x="11387991" y="4852357"/>
            <a:ext cx="347483" cy="25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19079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2022-01-06T16:56:04Z</dcterms:created>
  <dcterms:modified xsi:type="dcterms:W3CDTF">2023-01-10T21:30:24Z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