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10F52B78-EA8E-4EC7-B06D-466C07A6623F}"/>
    <pc:docChg chg="delSld">
      <pc:chgData name="Pacis, Ms. Carmelita Lucia (WDC)" userId="3a82a00c-0fdb-49a5-b690-a2cf7ebb45f6" providerId="ADAL" clId="{10F52B78-EA8E-4EC7-B06D-466C07A6623F}" dt="2023-02-23T19:06:31.491" v="0" actId="47"/>
      <pc:docMkLst>
        <pc:docMk/>
      </pc:docMkLst>
      <pc:sldChg chg="del">
        <pc:chgData name="Pacis, Ms. Carmelita Lucia (WDC)" userId="3a82a00c-0fdb-49a5-b690-a2cf7ebb45f6" providerId="ADAL" clId="{10F52B78-EA8E-4EC7-B06D-466C07A6623F}" dt="2023-02-23T19:06:31.491" v="0" actId="47"/>
        <pc:sldMkLst>
          <pc:docMk/>
          <pc:sldMk cId="1293410262" sldId="2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samples received in lab LT4days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58.780478607686732</c:v>
                </c:pt>
                <c:pt idx="1">
                  <c:v>33.60069925307058</c:v>
                </c:pt>
                <c:pt idx="2">
                  <c:v>63.827224178171605</c:v>
                </c:pt>
                <c:pt idx="3">
                  <c:v>71.27076625885384</c:v>
                </c:pt>
                <c:pt idx="4">
                  <c:v>80.879770464601762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samples with results LT4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SLV</c:v>
                </c:pt>
                <c:pt idx="3">
                  <c:v>CHL</c:v>
                </c:pt>
                <c:pt idx="4">
                  <c:v>PRY</c:v>
                </c:pt>
                <c:pt idx="5">
                  <c:v>MEX</c:v>
                </c:pt>
                <c:pt idx="6">
                  <c:v>BOL</c:v>
                </c:pt>
                <c:pt idx="7">
                  <c:v>NIC</c:v>
                </c:pt>
                <c:pt idx="8">
                  <c:v>PAN</c:v>
                </c:pt>
                <c:pt idx="9">
                  <c:v>GTM</c:v>
                </c:pt>
                <c:pt idx="10">
                  <c:v>DOM</c:v>
                </c:pt>
                <c:pt idx="11">
                  <c:v>BRA</c:v>
                </c:pt>
                <c:pt idx="12">
                  <c:v>ECU</c:v>
                </c:pt>
                <c:pt idx="13">
                  <c:v>CRI</c:v>
                </c:pt>
                <c:pt idx="14">
                  <c:v>COL</c:v>
                </c:pt>
                <c:pt idx="15">
                  <c:v>CAR</c:v>
                </c:pt>
                <c:pt idx="16">
                  <c:v>ARG</c:v>
                </c:pt>
                <c:pt idx="17">
                  <c:v>HTI</c:v>
                </c:pt>
                <c:pt idx="18">
                  <c:v>PER</c:v>
                </c:pt>
                <c:pt idx="19">
                  <c:v>VEN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97</c:v>
                </c:pt>
                <c:pt idx="3">
                  <c:v>97</c:v>
                </c:pt>
                <c:pt idx="4">
                  <c:v>97</c:v>
                </c:pt>
                <c:pt idx="5">
                  <c:v>95</c:v>
                </c:pt>
                <c:pt idx="6">
                  <c:v>94</c:v>
                </c:pt>
                <c:pt idx="7">
                  <c:v>91</c:v>
                </c:pt>
                <c:pt idx="8">
                  <c:v>91</c:v>
                </c:pt>
                <c:pt idx="9">
                  <c:v>87</c:v>
                </c:pt>
                <c:pt idx="10">
                  <c:v>87</c:v>
                </c:pt>
                <c:pt idx="11">
                  <c:v>84</c:v>
                </c:pt>
                <c:pt idx="12">
                  <c:v>81</c:v>
                </c:pt>
                <c:pt idx="13">
                  <c:v>80</c:v>
                </c:pt>
                <c:pt idx="14">
                  <c:v>77</c:v>
                </c:pt>
                <c:pt idx="15">
                  <c:v>76</c:v>
                </c:pt>
                <c:pt idx="16">
                  <c:v>72</c:v>
                </c:pt>
                <c:pt idx="17">
                  <c:v>68</c:v>
                </c:pt>
                <c:pt idx="18">
                  <c:v>47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120769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9773578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4E7EB-EB3A-C97C-BC63-2EF7079D6078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>
                <a:latin typeface="+mn-lt"/>
              </a:rPr>
              <a:t>Porcentaje de muestras de suero con resultados de laboratorio reportados &lt;=4 días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sarampión</a:t>
            </a:r>
            <a:r>
              <a:rPr lang="en-US" sz="2000" dirty="0">
                <a:latin typeface="+mn-lt"/>
              </a:rPr>
              <a:t>-rubeola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6F553-0FCF-C6CA-CDC7-28BD511B4BAA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2018-2022*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84216-FA84-7142-96CA-79AE797DBAFE}"/>
              </a:ext>
            </a:extLst>
          </p:cNvPr>
          <p:cNvSpPr txBox="1"/>
          <p:nvPr/>
        </p:nvSpPr>
        <p:spPr>
          <a:xfrm>
            <a:off x="7359187" y="1605096"/>
            <a:ext cx="314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2022*</a:t>
            </a: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A5471-4B4A-CFFC-2E31-AB2978EE8814}"/>
              </a:ext>
            </a:extLst>
          </p:cNvPr>
          <p:cNvSpPr/>
          <p:nvPr/>
        </p:nvSpPr>
        <p:spPr>
          <a:xfrm>
            <a:off x="571754" y="6093704"/>
            <a:ext cx="11261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Fuente: </a:t>
            </a:r>
            <a:r>
              <a:rPr lang="es-E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| 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Datos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hasta 17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febrero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del 2023. </a:t>
            </a:r>
          </a:p>
          <a:p>
            <a:pPr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NR – 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No se recibió informe actualizado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8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2928E-6565-4692-A50E-E0DB18CF6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4328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25</cp:revision>
  <dcterms:created xsi:type="dcterms:W3CDTF">2022-01-06T16:56:04Z</dcterms:created>
  <dcterms:modified xsi:type="dcterms:W3CDTF">2023-02-23T19:06:34Z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