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746D51-6CAD-45B4-8F82-3477277B9749}" v="10" dt="2023-05-01T13:47:32.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94850" autoAdjust="0"/>
  </p:normalViewPr>
  <p:slideViewPr>
    <p:cSldViewPr snapToGrid="0">
      <p:cViewPr varScale="1">
        <p:scale>
          <a:sx n="91" d="100"/>
          <a:sy n="91" d="100"/>
        </p:scale>
        <p:origin x="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087134596763353E-2"/>
          <c:y val="2.9910634270807625E-2"/>
          <c:w val="0.78823182504243927"/>
          <c:h val="0.79819916141629099"/>
        </c:manualLayout>
      </c:layout>
      <c:barChart>
        <c:barDir val="col"/>
        <c:grouping val="clustered"/>
        <c:varyColors val="0"/>
        <c:ser>
          <c:idx val="1"/>
          <c:order val="1"/>
          <c:tx>
            <c:strRef>
              <c:f>Sheet1!$C$1</c:f>
              <c:strCache>
                <c:ptCount val="1"/>
                <c:pt idx="0">
                  <c:v>Total MR Suspected cases</c:v>
                </c:pt>
              </c:strCache>
            </c:strRef>
          </c:tx>
          <c:spPr>
            <a:solidFill>
              <a:schemeClr val="accent2"/>
            </a:solidFill>
            <a:ln>
              <a:noFill/>
            </a:ln>
            <a:effectLst/>
          </c:spPr>
          <c:invertIfNegative val="0"/>
          <c:cat>
            <c:numRef>
              <c:f>Sheet1!$A$2:$A$19</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Sheet1!$C$2:$C$19</c:f>
              <c:numCache>
                <c:formatCode>General</c:formatCode>
                <c:ptCount val="10"/>
                <c:pt idx="0">
                  <c:v>18897</c:v>
                </c:pt>
                <c:pt idx="1">
                  <c:v>20064</c:v>
                </c:pt>
                <c:pt idx="2">
                  <c:v>18971</c:v>
                </c:pt>
                <c:pt idx="3">
                  <c:v>13009</c:v>
                </c:pt>
                <c:pt idx="4">
                  <c:v>13308</c:v>
                </c:pt>
                <c:pt idx="5">
                  <c:v>41663</c:v>
                </c:pt>
                <c:pt idx="6">
                  <c:v>91590</c:v>
                </c:pt>
                <c:pt idx="7">
                  <c:v>25693</c:v>
                </c:pt>
                <c:pt idx="8">
                  <c:v>9318</c:v>
                </c:pt>
                <c:pt idx="9">
                  <c:v>14927</c:v>
                </c:pt>
              </c:numCache>
            </c:numRef>
          </c:val>
          <c:extLst>
            <c:ext xmlns:c16="http://schemas.microsoft.com/office/drawing/2014/chart" uri="{C3380CC4-5D6E-409C-BE32-E72D297353CC}">
              <c16:uniqueId val="{00000000-040F-4596-97F2-088AFE39248C}"/>
            </c:ext>
          </c:extLst>
        </c:ser>
        <c:dLbls>
          <c:showLegendKey val="0"/>
          <c:showVal val="0"/>
          <c:showCatName val="0"/>
          <c:showSerName val="0"/>
          <c:showPercent val="0"/>
          <c:showBubbleSize val="0"/>
        </c:dLbls>
        <c:gapWidth val="269"/>
        <c:axId val="585546319"/>
        <c:axId val="585548399"/>
      </c:barChart>
      <c:lineChart>
        <c:grouping val="standard"/>
        <c:varyColors val="0"/>
        <c:ser>
          <c:idx val="0"/>
          <c:order val="0"/>
          <c:tx>
            <c:strRef>
              <c:f>Sheet1!$B$1</c:f>
              <c:strCache>
                <c:ptCount val="1"/>
                <c:pt idx="0">
                  <c:v>Rates</c:v>
                </c:pt>
              </c:strCache>
            </c:strRef>
          </c:tx>
          <c:spPr>
            <a:ln w="38100" cap="rnd">
              <a:solidFill>
                <a:schemeClr val="accent1"/>
              </a:solidFill>
              <a:round/>
            </a:ln>
            <a:effectLst/>
          </c:spPr>
          <c:marker>
            <c:symbol val="circle"/>
            <c:size val="8"/>
            <c:spPr>
              <a:solidFill>
                <a:schemeClr val="accent1"/>
              </a:solidFill>
              <a:ln>
                <a:noFill/>
              </a:ln>
              <a:effectLst/>
            </c:spPr>
          </c:marker>
          <c:dLbls>
            <c:dLbl>
              <c:idx val="6"/>
              <c:layout>
                <c:manualLayout>
                  <c:x val="-2.3227991026751115E-2"/>
                  <c:y val="-5.08825387753011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40F-4596-97F2-088AFE39248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Sheet1!$A$2:$A$19</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Sheet1!$B$2:$B$19</c:f>
              <c:numCache>
                <c:formatCode>0.00</c:formatCode>
                <c:ptCount val="10"/>
                <c:pt idx="0">
                  <c:v>3.05</c:v>
                </c:pt>
                <c:pt idx="1">
                  <c:v>3.21</c:v>
                </c:pt>
                <c:pt idx="2">
                  <c:v>3</c:v>
                </c:pt>
                <c:pt idx="3">
                  <c:v>2.0359510199921327</c:v>
                </c:pt>
                <c:pt idx="4">
                  <c:v>2.0616290863220068</c:v>
                </c:pt>
                <c:pt idx="5">
                  <c:v>6.3907359003946276</c:v>
                </c:pt>
                <c:pt idx="6">
                  <c:v>14.133458123379119</c:v>
                </c:pt>
                <c:pt idx="7">
                  <c:v>3.929318483773065</c:v>
                </c:pt>
                <c:pt idx="8">
                  <c:v>1.412541745626305</c:v>
                </c:pt>
                <c:pt idx="9">
                  <c:v>2.2400000000000002</c:v>
                </c:pt>
              </c:numCache>
            </c:numRef>
          </c:val>
          <c:smooth val="0"/>
          <c:extLst>
            <c:ext xmlns:c16="http://schemas.microsoft.com/office/drawing/2014/chart" uri="{C3380CC4-5D6E-409C-BE32-E72D297353CC}">
              <c16:uniqueId val="{00000005-040F-4596-97F2-088AFE39248C}"/>
            </c:ext>
          </c:extLst>
        </c:ser>
        <c:dLbls>
          <c:showLegendKey val="0"/>
          <c:showVal val="0"/>
          <c:showCatName val="0"/>
          <c:showSerName val="0"/>
          <c:showPercent val="0"/>
          <c:showBubbleSize val="0"/>
        </c:dLbls>
        <c:marker val="1"/>
        <c:smooth val="0"/>
        <c:axId val="189544448"/>
        <c:axId val="99447872"/>
      </c:lineChart>
      <c:catAx>
        <c:axId val="1895444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99447872"/>
        <c:crosses val="autoZero"/>
        <c:auto val="1"/>
        <c:lblAlgn val="ctr"/>
        <c:lblOffset val="100"/>
        <c:noMultiLvlLbl val="0"/>
      </c:catAx>
      <c:valAx>
        <c:axId val="994478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MR notification rates</a:t>
                </a:r>
              </a:p>
            </c:rich>
          </c:tx>
          <c:layout>
            <c:manualLayout>
              <c:xMode val="edge"/>
              <c:yMode val="edge"/>
              <c:x val="2.0782145236982026E-2"/>
              <c:y val="0.28566190552578247"/>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544448"/>
        <c:crosses val="autoZero"/>
        <c:crossBetween val="between"/>
      </c:valAx>
      <c:valAx>
        <c:axId val="585548399"/>
        <c:scaling>
          <c:orientation val="minMax"/>
        </c:scaling>
        <c:delete val="0"/>
        <c:axPos val="r"/>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Number of MR suspected cases</a:t>
                </a:r>
              </a:p>
            </c:rich>
          </c:tx>
          <c:layout>
            <c:manualLayout>
              <c:xMode val="edge"/>
              <c:yMode val="edge"/>
              <c:x val="0.96073608970692803"/>
              <c:y val="0.2486526063091552"/>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5546319"/>
        <c:crosses val="max"/>
        <c:crossBetween val="between"/>
      </c:valAx>
      <c:catAx>
        <c:axId val="585546319"/>
        <c:scaling>
          <c:orientation val="minMax"/>
        </c:scaling>
        <c:delete val="1"/>
        <c:axPos val="b"/>
        <c:numFmt formatCode="General" sourceLinked="1"/>
        <c:majorTickMark val="out"/>
        <c:minorTickMark val="none"/>
        <c:tickLblPos val="nextTo"/>
        <c:crossAx val="585548399"/>
        <c:crosses val="autoZero"/>
        <c:auto val="1"/>
        <c:lblAlgn val="ctr"/>
        <c:lblOffset val="100"/>
        <c:noMultiLvlLbl val="0"/>
      </c:catAx>
      <c:spPr>
        <a:noFill/>
        <a:ln>
          <a:noFill/>
        </a:ln>
        <a:effectLst/>
      </c:spPr>
    </c:plotArea>
    <c:legend>
      <c:legendPos val="t"/>
      <c:layout>
        <c:manualLayout>
          <c:xMode val="edge"/>
          <c:yMode val="edge"/>
          <c:x val="0.23928444765847409"/>
          <c:y val="0.20054679524719116"/>
          <c:w val="0.27120185656363194"/>
          <c:h val="5.0048499817921074E-2"/>
        </c:manualLayout>
      </c:layout>
      <c:overlay val="0"/>
      <c:spPr>
        <a:solidFill>
          <a:schemeClr val="bg1"/>
        </a:solid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50466-39CE-47F4-AD6D-026F68DF42B0}" type="datetimeFigureOut">
              <a:rPr lang="en-US" smtClean="0"/>
              <a:t>5/1/2023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9C75D-E21E-4160-A660-7273814F2FCB}" type="slidenum">
              <a:rPr lang="en-US" smtClean="0"/>
              <a:t>‹#›</a:t>
            </a:fld>
            <a:endParaRPr lang="en-US"/>
          </a:p>
        </p:txBody>
      </p:sp>
    </p:spTree>
    <p:extLst>
      <p:ext uri="{BB962C8B-B14F-4D97-AF65-F5344CB8AC3E}">
        <p14:creationId xmlns:p14="http://schemas.microsoft.com/office/powerpoint/2010/main" val="134338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0B6AEE2-F524-46F8-A68E-94F0DE7AEC25}" type="slidenum">
              <a:rPr lang="es-ES" altLang="en-US" smtClean="0"/>
              <a:pPr fontAlgn="base">
                <a:spcBef>
                  <a:spcPct val="0"/>
                </a:spcBef>
                <a:spcAft>
                  <a:spcPct val="0"/>
                </a:spcAft>
                <a:defRPr/>
              </a:pPr>
              <a:t>1</a:t>
            </a:fld>
            <a:endParaRPr lang="es-ES" altLang="en-US"/>
          </a:p>
        </p:txBody>
      </p:sp>
    </p:spTree>
    <p:extLst>
      <p:ext uri="{BB962C8B-B14F-4D97-AF65-F5344CB8AC3E}">
        <p14:creationId xmlns:p14="http://schemas.microsoft.com/office/powerpoint/2010/main" val="393812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60C8-F01E-9C38-6ADE-002719BB5C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69B0BE-4094-4DDA-38B3-87B9264E8A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D7A822-D2DB-19D9-9D23-3CC122A4C5ED}"/>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5" name="Footer Placeholder 4">
            <a:extLst>
              <a:ext uri="{FF2B5EF4-FFF2-40B4-BE49-F238E27FC236}">
                <a16:creationId xmlns:a16="http://schemas.microsoft.com/office/drawing/2014/main" id="{00A3B67D-5351-43E6-6A81-BBE3FC701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0E41D-38E8-C494-E561-CA5BE1D48DCC}"/>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100979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7EE86-8692-2328-41E0-CCDD3BF1E9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DF1A74-AD23-89DF-9876-B9D862AA8C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954788-8379-498F-1E2E-BA9D9B313BB4}"/>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5" name="Footer Placeholder 4">
            <a:extLst>
              <a:ext uri="{FF2B5EF4-FFF2-40B4-BE49-F238E27FC236}">
                <a16:creationId xmlns:a16="http://schemas.microsoft.com/office/drawing/2014/main" id="{326F76A6-FEA6-CE16-4AE7-BC8C2F7B7A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058F7-2D4C-0267-2626-206CD818FFDB}"/>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350496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27A3F3-07FF-7C77-6408-D062365BCC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F4F9D0-3655-B4BC-40FB-79101C60C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1E2F7-8851-B7C8-F873-34743250D997}"/>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5" name="Footer Placeholder 4">
            <a:extLst>
              <a:ext uri="{FF2B5EF4-FFF2-40B4-BE49-F238E27FC236}">
                <a16:creationId xmlns:a16="http://schemas.microsoft.com/office/drawing/2014/main" id="{8CCD5932-C9B5-4503-5AF1-9AB9E15E9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F40BFF-D4FC-C01A-E1FD-CEF320B8E3CB}"/>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35561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33F7-E633-579F-E522-6CAC1B82B9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5C6AF-D002-7AA4-61BA-8EFF6A462B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F56A3-F818-B91B-9455-D3E7E1533CF8}"/>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5" name="Footer Placeholder 4">
            <a:extLst>
              <a:ext uri="{FF2B5EF4-FFF2-40B4-BE49-F238E27FC236}">
                <a16:creationId xmlns:a16="http://schemas.microsoft.com/office/drawing/2014/main" id="{86C9D4F1-5AA9-8B91-CD90-46C7EDAAE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BD808-5B4B-01AC-E747-CBA228455239}"/>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15687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58DBB-5C5F-31BE-E23A-38283429A6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C7C1F5-5622-458B-6C9E-EEA6D6F67D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80BD2E-0760-B174-9355-BDEA7C223DDE}"/>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5" name="Footer Placeholder 4">
            <a:extLst>
              <a:ext uri="{FF2B5EF4-FFF2-40B4-BE49-F238E27FC236}">
                <a16:creationId xmlns:a16="http://schemas.microsoft.com/office/drawing/2014/main" id="{C18ADFDB-F89F-2E59-7C54-8E5DE05E6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6B862-B86D-DB15-B165-801D2537045C}"/>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3217488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B233E-B7E1-5889-E94F-269A12F1CC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08ED94-A283-6DB7-0886-430ED0AF73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A3FB7B-5A6B-2C14-74E5-7FBFF98828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E368A1-835F-A5C4-027B-12AA98BD74A8}"/>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6" name="Footer Placeholder 5">
            <a:extLst>
              <a:ext uri="{FF2B5EF4-FFF2-40B4-BE49-F238E27FC236}">
                <a16:creationId xmlns:a16="http://schemas.microsoft.com/office/drawing/2014/main" id="{F16DB5BC-37FA-CF97-53E5-C28C39896E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E42354-6E60-182C-9A93-30F1ED77CBC9}"/>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8080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FCAA-44D0-64FA-C11B-73C878ED0E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25E9A2-DFBC-A527-9413-426B3E8D39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E4FED3-1888-0435-06A7-3CBDFD6D1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C36E09-58BA-4ACC-2DAC-4E31640E4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D1ABCD-6FA4-7063-E548-C1AE39FA00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BC55CB-87AC-1EE7-3AAB-524AE87F593E}"/>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8" name="Footer Placeholder 7">
            <a:extLst>
              <a:ext uri="{FF2B5EF4-FFF2-40B4-BE49-F238E27FC236}">
                <a16:creationId xmlns:a16="http://schemas.microsoft.com/office/drawing/2014/main" id="{1BB18207-F14A-5D6F-FB63-94D38FA713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2D865-C96E-D3C6-409E-0BB58432303B}"/>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270437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099F-C229-D0CC-0301-CC3E4A82D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1E80E1-B819-AB72-6214-9D7648A5E66E}"/>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4" name="Footer Placeholder 3">
            <a:extLst>
              <a:ext uri="{FF2B5EF4-FFF2-40B4-BE49-F238E27FC236}">
                <a16:creationId xmlns:a16="http://schemas.microsoft.com/office/drawing/2014/main" id="{11CA4915-4EE1-5C81-AC9A-7DA1EA9BD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485433-3BD5-EB51-6261-37C0BD332793}"/>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334232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1A327E-20D3-54AC-4514-694A101EF78F}"/>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3" name="Footer Placeholder 2">
            <a:extLst>
              <a:ext uri="{FF2B5EF4-FFF2-40B4-BE49-F238E27FC236}">
                <a16:creationId xmlns:a16="http://schemas.microsoft.com/office/drawing/2014/main" id="{FB6C37BA-87AB-8E93-64F8-4804B1BFFC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1F9188-6FFB-C14B-884B-131B77FAA9B6}"/>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192439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1AF2-3951-CC59-243A-E336CAC9A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8A6E9-3EF9-4396-4C1F-66C114FC9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ED7518-D085-BFED-130B-102188D29B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2F307D-B04C-E6F7-57AA-27456F82F282}"/>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6" name="Footer Placeholder 5">
            <a:extLst>
              <a:ext uri="{FF2B5EF4-FFF2-40B4-BE49-F238E27FC236}">
                <a16:creationId xmlns:a16="http://schemas.microsoft.com/office/drawing/2014/main" id="{D6BFE545-3426-49F5-CC2B-06B137C6A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98FA8-EDAE-0147-7C7F-BD2BC1DE2DFD}"/>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99360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50463-4C85-1AEB-BBF5-D0B6ACD1AE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814B8C-EC01-FD3C-424A-CE12D359A3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6316FF-604C-4C7F-5E3C-08FAE3011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D1059F-80C6-B727-D0EF-D19AA5CD314D}"/>
              </a:ext>
            </a:extLst>
          </p:cNvPr>
          <p:cNvSpPr>
            <a:spLocks noGrp="1"/>
          </p:cNvSpPr>
          <p:nvPr>
            <p:ph type="dt" sz="half" idx="10"/>
          </p:nvPr>
        </p:nvSpPr>
        <p:spPr/>
        <p:txBody>
          <a:bodyPr/>
          <a:lstStyle/>
          <a:p>
            <a:fld id="{1ED9B6A5-3CE5-4789-8D87-B9CFA314B83A}" type="datetimeFigureOut">
              <a:rPr lang="en-US" smtClean="0"/>
              <a:t>5/1/2023</a:t>
            </a:fld>
            <a:endParaRPr lang="en-US"/>
          </a:p>
        </p:txBody>
      </p:sp>
      <p:sp>
        <p:nvSpPr>
          <p:cNvPr id="6" name="Footer Placeholder 5">
            <a:extLst>
              <a:ext uri="{FF2B5EF4-FFF2-40B4-BE49-F238E27FC236}">
                <a16:creationId xmlns:a16="http://schemas.microsoft.com/office/drawing/2014/main" id="{B1AF8024-A8F8-90E3-9107-1B16C141D8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0E53FC-6E7C-C6F9-4573-62624DF9A67F}"/>
              </a:ext>
            </a:extLst>
          </p:cNvPr>
          <p:cNvSpPr>
            <a:spLocks noGrp="1"/>
          </p:cNvSpPr>
          <p:nvPr>
            <p:ph type="sldNum" sz="quarter" idx="12"/>
          </p:nvPr>
        </p:nvSpPr>
        <p:spPr/>
        <p:txBody>
          <a:bodyPr/>
          <a:lstStyle/>
          <a:p>
            <a:fld id="{966A23F4-2551-4DC0-83DD-D59F55E835AC}" type="slidenum">
              <a:rPr lang="en-US" smtClean="0"/>
              <a:t>‹#›</a:t>
            </a:fld>
            <a:endParaRPr lang="en-US"/>
          </a:p>
        </p:txBody>
      </p:sp>
    </p:spTree>
    <p:extLst>
      <p:ext uri="{BB962C8B-B14F-4D97-AF65-F5344CB8AC3E}">
        <p14:creationId xmlns:p14="http://schemas.microsoft.com/office/powerpoint/2010/main" val="337042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DA5738-21D0-DB7D-3407-264F0743C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246072-295A-A77B-44DB-53C9786A39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E0E17-6F71-29AE-0C19-5E833192CC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9B6A5-3CE5-4789-8D87-B9CFA314B83A}" type="datetimeFigureOut">
              <a:rPr lang="en-US" smtClean="0"/>
              <a:t>5/1/2023</a:t>
            </a:fld>
            <a:endParaRPr lang="en-US"/>
          </a:p>
        </p:txBody>
      </p:sp>
      <p:sp>
        <p:nvSpPr>
          <p:cNvPr id="5" name="Footer Placeholder 4">
            <a:extLst>
              <a:ext uri="{FF2B5EF4-FFF2-40B4-BE49-F238E27FC236}">
                <a16:creationId xmlns:a16="http://schemas.microsoft.com/office/drawing/2014/main" id="{3EBD12F7-7CF0-B95D-11AE-73B140EF76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777D3E-9623-44A9-9C0E-CFD0FEB3C6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A23F4-2551-4DC0-83DD-D59F55E835AC}" type="slidenum">
              <a:rPr lang="en-US" smtClean="0"/>
              <a:t>‹#›</a:t>
            </a:fld>
            <a:endParaRPr lang="en-US"/>
          </a:p>
        </p:txBody>
      </p:sp>
    </p:spTree>
    <p:extLst>
      <p:ext uri="{BB962C8B-B14F-4D97-AF65-F5344CB8AC3E}">
        <p14:creationId xmlns:p14="http://schemas.microsoft.com/office/powerpoint/2010/main" val="379838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ontent Placeholder 3">
            <a:extLst>
              <a:ext uri="{FF2B5EF4-FFF2-40B4-BE49-F238E27FC236}">
                <a16:creationId xmlns:a16="http://schemas.microsoft.com/office/drawing/2014/main" id="{A29DCD55-2EE3-AA74-DC8F-F832EAFC1F94}"/>
              </a:ext>
            </a:extLst>
          </p:cNvPr>
          <p:cNvGraphicFramePr>
            <a:graphicFrameLocks/>
          </p:cNvGraphicFramePr>
          <p:nvPr>
            <p:extLst>
              <p:ext uri="{D42A27DB-BD31-4B8C-83A1-F6EECF244321}">
                <p14:modId xmlns:p14="http://schemas.microsoft.com/office/powerpoint/2010/main" val="229867946"/>
              </p:ext>
            </p:extLst>
          </p:nvPr>
        </p:nvGraphicFramePr>
        <p:xfrm>
          <a:off x="498194" y="1128585"/>
          <a:ext cx="11267268" cy="519280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677578" y="127036"/>
            <a:ext cx="9077325" cy="1001550"/>
          </a:xfrm>
          <a:noFill/>
          <a:ln>
            <a:noFill/>
          </a:ln>
          <a:effectLst/>
        </p:spPr>
        <p:txBody>
          <a:bodyPr lIns="41148" tIns="20574" rIns="41148" bIns="20574">
            <a:normAutofit fontScale="90000"/>
          </a:bodyPr>
          <a:lstStyle/>
          <a:p>
            <a:pPr algn="ctr" defTabSz="621884">
              <a:spcBef>
                <a:spcPts val="1800"/>
              </a:spcBef>
            </a:pPr>
            <a:r>
              <a:rPr lang="en-US" sz="3000" b="1" dirty="0">
                <a:latin typeface="+mn-lt"/>
                <a:ea typeface="ＭＳ Ｐゴシック" pitchFamily="34" charset="-128"/>
                <a:cs typeface="+mn-cs"/>
              </a:rPr>
              <a:t>10-year trend of the annual rate of measles and rubella suspected cases. Latin America and the Caribbean, 2013-2022*</a:t>
            </a:r>
            <a:endParaRPr lang="es-ES" sz="3000" b="1" dirty="0">
              <a:latin typeface="+mn-lt"/>
              <a:ea typeface="ＭＳ Ｐゴシック" pitchFamily="34" charset="-128"/>
              <a:cs typeface="+mn-cs"/>
            </a:endParaRPr>
          </a:p>
        </p:txBody>
      </p:sp>
      <p:sp>
        <p:nvSpPr>
          <p:cNvPr id="3" name="Rectangle 2"/>
          <p:cNvSpPr/>
          <p:nvPr/>
        </p:nvSpPr>
        <p:spPr>
          <a:xfrm>
            <a:off x="466840" y="6278141"/>
            <a:ext cx="5079044" cy="276999"/>
          </a:xfrm>
          <a:prstGeom prst="rect">
            <a:avLst/>
          </a:prstGeom>
        </p:spPr>
        <p:txBody>
          <a:bodyPr wrap="square">
            <a:spAutoFit/>
          </a:bodyPr>
          <a:lstStyle/>
          <a:p>
            <a:r>
              <a:rPr lang="en-US" altLang="en-US" sz="1200" i="1" dirty="0">
                <a:solidFill>
                  <a:prstClr val="black"/>
                </a:solidFill>
              </a:rPr>
              <a:t>Source</a:t>
            </a:r>
            <a:r>
              <a:rPr lang="en-US" altLang="en-US" sz="1200" dirty="0">
                <a:solidFill>
                  <a:prstClr val="black"/>
                </a:solidFill>
              </a:rPr>
              <a:t>:  ISIS, MESS and country reports. |  </a:t>
            </a:r>
            <a:r>
              <a:rPr lang="en-US" sz="1200" dirty="0">
                <a:solidFill>
                  <a:prstClr val="black"/>
                </a:solidFill>
              </a:rPr>
              <a:t>*Data as of 1 May 2023.</a:t>
            </a:r>
          </a:p>
        </p:txBody>
      </p:sp>
      <p:sp>
        <p:nvSpPr>
          <p:cNvPr id="6" name="TextBox 5">
            <a:extLst>
              <a:ext uri="{FF2B5EF4-FFF2-40B4-BE49-F238E27FC236}">
                <a16:creationId xmlns:a16="http://schemas.microsoft.com/office/drawing/2014/main" id="{558E871A-C5ED-AE46-4CEB-2CC97EB9831A}"/>
              </a:ext>
            </a:extLst>
          </p:cNvPr>
          <p:cNvSpPr txBox="1"/>
          <p:nvPr/>
        </p:nvSpPr>
        <p:spPr>
          <a:xfrm>
            <a:off x="1376170" y="5731753"/>
            <a:ext cx="360996" cy="276999"/>
          </a:xfrm>
          <a:prstGeom prst="rect">
            <a:avLst/>
          </a:prstGeom>
          <a:noFill/>
        </p:spPr>
        <p:txBody>
          <a:bodyPr wrap="none" rtlCol="0">
            <a:spAutoFit/>
          </a:bodyPr>
          <a:lstStyle/>
          <a:p>
            <a:r>
              <a:rPr lang="en-US" sz="1200" dirty="0">
                <a:solidFill>
                  <a:schemeClr val="accent1"/>
                </a:solidFill>
              </a:rPr>
              <a:t>N=</a:t>
            </a:r>
          </a:p>
        </p:txBody>
      </p:sp>
      <p:sp>
        <p:nvSpPr>
          <p:cNvPr id="18" name="TextBox 17">
            <a:extLst>
              <a:ext uri="{FF2B5EF4-FFF2-40B4-BE49-F238E27FC236}">
                <a16:creationId xmlns:a16="http://schemas.microsoft.com/office/drawing/2014/main" id="{97379125-180C-7F31-5EE2-012334A0BF27}"/>
              </a:ext>
            </a:extLst>
          </p:cNvPr>
          <p:cNvSpPr txBox="1"/>
          <p:nvPr/>
        </p:nvSpPr>
        <p:spPr>
          <a:xfrm>
            <a:off x="1737166" y="5747143"/>
            <a:ext cx="545342" cy="246221"/>
          </a:xfrm>
          <a:prstGeom prst="rect">
            <a:avLst/>
          </a:prstGeom>
          <a:noFill/>
        </p:spPr>
        <p:txBody>
          <a:bodyPr wrap="none" rtlCol="0">
            <a:spAutoFit/>
          </a:bodyPr>
          <a:lstStyle/>
          <a:p>
            <a:r>
              <a:rPr lang="en-US" sz="1000" dirty="0">
                <a:solidFill>
                  <a:schemeClr val="accent1"/>
                </a:solidFill>
              </a:rPr>
              <a:t>18,897</a:t>
            </a:r>
          </a:p>
        </p:txBody>
      </p:sp>
      <p:sp>
        <p:nvSpPr>
          <p:cNvPr id="19" name="TextBox 18">
            <a:extLst>
              <a:ext uri="{FF2B5EF4-FFF2-40B4-BE49-F238E27FC236}">
                <a16:creationId xmlns:a16="http://schemas.microsoft.com/office/drawing/2014/main" id="{AB001DF1-3B12-3ECF-171E-E0794C413827}"/>
              </a:ext>
            </a:extLst>
          </p:cNvPr>
          <p:cNvSpPr txBox="1"/>
          <p:nvPr/>
        </p:nvSpPr>
        <p:spPr>
          <a:xfrm>
            <a:off x="2632981" y="5747143"/>
            <a:ext cx="545342" cy="246221"/>
          </a:xfrm>
          <a:prstGeom prst="rect">
            <a:avLst/>
          </a:prstGeom>
          <a:noFill/>
        </p:spPr>
        <p:txBody>
          <a:bodyPr wrap="none" rtlCol="0">
            <a:spAutoFit/>
          </a:bodyPr>
          <a:lstStyle/>
          <a:p>
            <a:r>
              <a:rPr lang="en-US" sz="1000" dirty="0">
                <a:solidFill>
                  <a:schemeClr val="accent1"/>
                </a:solidFill>
              </a:rPr>
              <a:t>20,064</a:t>
            </a:r>
          </a:p>
        </p:txBody>
      </p:sp>
      <p:sp>
        <p:nvSpPr>
          <p:cNvPr id="20" name="TextBox 19">
            <a:extLst>
              <a:ext uri="{FF2B5EF4-FFF2-40B4-BE49-F238E27FC236}">
                <a16:creationId xmlns:a16="http://schemas.microsoft.com/office/drawing/2014/main" id="{DEC72E0C-4E10-06B8-45FF-359EFB1694AB}"/>
              </a:ext>
            </a:extLst>
          </p:cNvPr>
          <p:cNvSpPr txBox="1"/>
          <p:nvPr/>
        </p:nvSpPr>
        <p:spPr>
          <a:xfrm>
            <a:off x="3528796" y="5747143"/>
            <a:ext cx="545342" cy="246221"/>
          </a:xfrm>
          <a:prstGeom prst="rect">
            <a:avLst/>
          </a:prstGeom>
          <a:noFill/>
        </p:spPr>
        <p:txBody>
          <a:bodyPr wrap="none" rtlCol="0">
            <a:spAutoFit/>
          </a:bodyPr>
          <a:lstStyle/>
          <a:p>
            <a:r>
              <a:rPr lang="en-US" sz="1000" dirty="0">
                <a:solidFill>
                  <a:schemeClr val="accent1"/>
                </a:solidFill>
              </a:rPr>
              <a:t>18,971</a:t>
            </a:r>
          </a:p>
        </p:txBody>
      </p:sp>
      <p:sp>
        <p:nvSpPr>
          <p:cNvPr id="21" name="TextBox 20">
            <a:extLst>
              <a:ext uri="{FF2B5EF4-FFF2-40B4-BE49-F238E27FC236}">
                <a16:creationId xmlns:a16="http://schemas.microsoft.com/office/drawing/2014/main" id="{BACF27CF-094A-E3A7-6E2D-7618F818B142}"/>
              </a:ext>
            </a:extLst>
          </p:cNvPr>
          <p:cNvSpPr txBox="1"/>
          <p:nvPr/>
        </p:nvSpPr>
        <p:spPr>
          <a:xfrm>
            <a:off x="4424611" y="5747143"/>
            <a:ext cx="545342" cy="246221"/>
          </a:xfrm>
          <a:prstGeom prst="rect">
            <a:avLst/>
          </a:prstGeom>
          <a:noFill/>
        </p:spPr>
        <p:txBody>
          <a:bodyPr wrap="none" rtlCol="0">
            <a:spAutoFit/>
          </a:bodyPr>
          <a:lstStyle/>
          <a:p>
            <a:r>
              <a:rPr lang="en-US" sz="1000" dirty="0">
                <a:solidFill>
                  <a:schemeClr val="accent1"/>
                </a:solidFill>
              </a:rPr>
              <a:t>13,009</a:t>
            </a:r>
          </a:p>
        </p:txBody>
      </p:sp>
      <p:sp>
        <p:nvSpPr>
          <p:cNvPr id="22" name="TextBox 21">
            <a:extLst>
              <a:ext uri="{FF2B5EF4-FFF2-40B4-BE49-F238E27FC236}">
                <a16:creationId xmlns:a16="http://schemas.microsoft.com/office/drawing/2014/main" id="{ECA03151-D9E9-C22C-4761-811EAA6F5483}"/>
              </a:ext>
            </a:extLst>
          </p:cNvPr>
          <p:cNvSpPr txBox="1"/>
          <p:nvPr/>
        </p:nvSpPr>
        <p:spPr>
          <a:xfrm>
            <a:off x="5320426" y="5747143"/>
            <a:ext cx="545342" cy="246221"/>
          </a:xfrm>
          <a:prstGeom prst="rect">
            <a:avLst/>
          </a:prstGeom>
          <a:noFill/>
        </p:spPr>
        <p:txBody>
          <a:bodyPr wrap="none" rtlCol="0">
            <a:spAutoFit/>
          </a:bodyPr>
          <a:lstStyle/>
          <a:p>
            <a:r>
              <a:rPr lang="en-US" sz="1000" dirty="0">
                <a:solidFill>
                  <a:schemeClr val="accent1"/>
                </a:solidFill>
              </a:rPr>
              <a:t>13,308</a:t>
            </a:r>
          </a:p>
        </p:txBody>
      </p:sp>
      <p:sp>
        <p:nvSpPr>
          <p:cNvPr id="23" name="TextBox 22">
            <a:extLst>
              <a:ext uri="{FF2B5EF4-FFF2-40B4-BE49-F238E27FC236}">
                <a16:creationId xmlns:a16="http://schemas.microsoft.com/office/drawing/2014/main" id="{8A7879F9-8F9D-7023-13C4-EEBFB8372C05}"/>
              </a:ext>
            </a:extLst>
          </p:cNvPr>
          <p:cNvSpPr txBox="1"/>
          <p:nvPr/>
        </p:nvSpPr>
        <p:spPr>
          <a:xfrm>
            <a:off x="6216241" y="5747143"/>
            <a:ext cx="545342" cy="246221"/>
          </a:xfrm>
          <a:prstGeom prst="rect">
            <a:avLst/>
          </a:prstGeom>
          <a:noFill/>
        </p:spPr>
        <p:txBody>
          <a:bodyPr wrap="none" rtlCol="0">
            <a:spAutoFit/>
          </a:bodyPr>
          <a:lstStyle/>
          <a:p>
            <a:r>
              <a:rPr lang="en-US" sz="1000" dirty="0">
                <a:solidFill>
                  <a:schemeClr val="accent1"/>
                </a:solidFill>
              </a:rPr>
              <a:t>41,663</a:t>
            </a:r>
          </a:p>
        </p:txBody>
      </p:sp>
      <p:sp>
        <p:nvSpPr>
          <p:cNvPr id="24" name="TextBox 23">
            <a:extLst>
              <a:ext uri="{FF2B5EF4-FFF2-40B4-BE49-F238E27FC236}">
                <a16:creationId xmlns:a16="http://schemas.microsoft.com/office/drawing/2014/main" id="{16D48C47-6AA4-B2CE-E9C4-78F9CB999A3A}"/>
              </a:ext>
            </a:extLst>
          </p:cNvPr>
          <p:cNvSpPr txBox="1"/>
          <p:nvPr/>
        </p:nvSpPr>
        <p:spPr>
          <a:xfrm>
            <a:off x="7112056" y="5747143"/>
            <a:ext cx="545342" cy="246221"/>
          </a:xfrm>
          <a:prstGeom prst="rect">
            <a:avLst/>
          </a:prstGeom>
          <a:noFill/>
        </p:spPr>
        <p:txBody>
          <a:bodyPr wrap="none" rtlCol="0">
            <a:spAutoFit/>
          </a:bodyPr>
          <a:lstStyle/>
          <a:p>
            <a:r>
              <a:rPr lang="en-US" sz="1000" dirty="0">
                <a:solidFill>
                  <a:schemeClr val="accent1"/>
                </a:solidFill>
              </a:rPr>
              <a:t>91,950</a:t>
            </a:r>
          </a:p>
        </p:txBody>
      </p:sp>
      <p:sp>
        <p:nvSpPr>
          <p:cNvPr id="25" name="TextBox 24">
            <a:extLst>
              <a:ext uri="{FF2B5EF4-FFF2-40B4-BE49-F238E27FC236}">
                <a16:creationId xmlns:a16="http://schemas.microsoft.com/office/drawing/2014/main" id="{12887F5B-1AF9-09F0-9E7B-F8F4F73C64AE}"/>
              </a:ext>
            </a:extLst>
          </p:cNvPr>
          <p:cNvSpPr txBox="1"/>
          <p:nvPr/>
        </p:nvSpPr>
        <p:spPr>
          <a:xfrm>
            <a:off x="8007871" y="5747143"/>
            <a:ext cx="545342" cy="246221"/>
          </a:xfrm>
          <a:prstGeom prst="rect">
            <a:avLst/>
          </a:prstGeom>
          <a:noFill/>
        </p:spPr>
        <p:txBody>
          <a:bodyPr wrap="none" rtlCol="0">
            <a:spAutoFit/>
          </a:bodyPr>
          <a:lstStyle/>
          <a:p>
            <a:r>
              <a:rPr lang="en-US" sz="1000" dirty="0">
                <a:solidFill>
                  <a:schemeClr val="accent1"/>
                </a:solidFill>
              </a:rPr>
              <a:t>25,693</a:t>
            </a:r>
          </a:p>
        </p:txBody>
      </p:sp>
      <p:sp>
        <p:nvSpPr>
          <p:cNvPr id="26" name="TextBox 25">
            <a:extLst>
              <a:ext uri="{FF2B5EF4-FFF2-40B4-BE49-F238E27FC236}">
                <a16:creationId xmlns:a16="http://schemas.microsoft.com/office/drawing/2014/main" id="{356F776D-8A28-91F5-3407-344A32C00CE0}"/>
              </a:ext>
            </a:extLst>
          </p:cNvPr>
          <p:cNvSpPr txBox="1"/>
          <p:nvPr/>
        </p:nvSpPr>
        <p:spPr>
          <a:xfrm>
            <a:off x="8903686" y="5747143"/>
            <a:ext cx="479618" cy="246221"/>
          </a:xfrm>
          <a:prstGeom prst="rect">
            <a:avLst/>
          </a:prstGeom>
          <a:noFill/>
        </p:spPr>
        <p:txBody>
          <a:bodyPr wrap="none" rtlCol="0">
            <a:spAutoFit/>
          </a:bodyPr>
          <a:lstStyle/>
          <a:p>
            <a:r>
              <a:rPr lang="en-US" sz="1000" dirty="0">
                <a:solidFill>
                  <a:schemeClr val="accent1"/>
                </a:solidFill>
              </a:rPr>
              <a:t>9,318</a:t>
            </a:r>
          </a:p>
        </p:txBody>
      </p:sp>
      <p:sp>
        <p:nvSpPr>
          <p:cNvPr id="27" name="TextBox 26">
            <a:extLst>
              <a:ext uri="{FF2B5EF4-FFF2-40B4-BE49-F238E27FC236}">
                <a16:creationId xmlns:a16="http://schemas.microsoft.com/office/drawing/2014/main" id="{4A3B7877-D4E9-DAF3-3D55-F69D8BD89689}"/>
              </a:ext>
            </a:extLst>
          </p:cNvPr>
          <p:cNvSpPr txBox="1"/>
          <p:nvPr/>
        </p:nvSpPr>
        <p:spPr>
          <a:xfrm>
            <a:off x="9733774" y="5747143"/>
            <a:ext cx="545342" cy="246221"/>
          </a:xfrm>
          <a:prstGeom prst="rect">
            <a:avLst/>
          </a:prstGeom>
          <a:noFill/>
        </p:spPr>
        <p:txBody>
          <a:bodyPr wrap="none" rtlCol="0">
            <a:spAutoFit/>
          </a:bodyPr>
          <a:lstStyle/>
          <a:p>
            <a:r>
              <a:rPr lang="en-US" sz="1000" dirty="0">
                <a:solidFill>
                  <a:schemeClr val="accent1"/>
                </a:solidFill>
              </a:rPr>
              <a:t>14,927</a:t>
            </a:r>
          </a:p>
        </p:txBody>
      </p:sp>
    </p:spTree>
    <p:extLst>
      <p:ext uri="{BB962C8B-B14F-4D97-AF65-F5344CB8AC3E}">
        <p14:creationId xmlns:p14="http://schemas.microsoft.com/office/powerpoint/2010/main" val="382885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53B1-1F02-0C04-6FF7-6CFFF2ADBD17}"/>
              </a:ext>
            </a:extLst>
          </p:cNvPr>
          <p:cNvSpPr>
            <a:spLocks noGrp="1"/>
          </p:cNvSpPr>
          <p:nvPr>
            <p:ph type="title"/>
          </p:nvPr>
        </p:nvSpPr>
        <p:spPr/>
        <p:txBody>
          <a:bodyPr/>
          <a:lstStyle/>
          <a:p>
            <a:r>
              <a:rPr lang="en-US" dirty="0"/>
              <a:t>Text</a:t>
            </a:r>
          </a:p>
        </p:txBody>
      </p:sp>
      <p:sp>
        <p:nvSpPr>
          <p:cNvPr id="3" name="Content Placeholder 2">
            <a:extLst>
              <a:ext uri="{FF2B5EF4-FFF2-40B4-BE49-F238E27FC236}">
                <a16:creationId xmlns:a16="http://schemas.microsoft.com/office/drawing/2014/main" id="{05FB3987-5A4C-90A7-D202-A439CAE30546}"/>
              </a:ext>
            </a:extLst>
          </p:cNvPr>
          <p:cNvSpPr>
            <a:spLocks noGrp="1"/>
          </p:cNvSpPr>
          <p:nvPr>
            <p:ph idx="1"/>
          </p:nvPr>
        </p:nvSpPr>
        <p:spPr/>
        <p:txBody>
          <a:bodyPr/>
          <a:lstStyle/>
          <a:p>
            <a:r>
              <a:rPr lang="en-US" dirty="0"/>
              <a:t>In the last 10 years, there was a downward trend in the notification rate of suspected measles and rubella cases, reaching its lowest point in 2021: </a:t>
            </a:r>
            <a:r>
              <a:rPr lang="en-US" b="1" dirty="0"/>
              <a:t>1.4 cases per 100,000 population</a:t>
            </a:r>
            <a:r>
              <a:rPr lang="en-US" dirty="0"/>
              <a:t>. This drastic reduction is due to many factors, but mainly to the COVID-19 pandemic (2020-2021 period) and epidemic outbreaks of arboviral diseases (2016-2017 period). The annual rate increase peaks are directly related to the presence of measles outbreaks, as happened in 2018 and 2019, when the virus circulated in 14 countries and territories of the Americas.</a:t>
            </a:r>
          </a:p>
        </p:txBody>
      </p:sp>
    </p:spTree>
    <p:extLst>
      <p:ext uri="{BB962C8B-B14F-4D97-AF65-F5344CB8AC3E}">
        <p14:creationId xmlns:p14="http://schemas.microsoft.com/office/powerpoint/2010/main" val="3219197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161</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10-year trend of the annual rate of measles and rubella suspected cases. Latin America and the Caribbean, 2013-2022*</vt:lpstr>
      <vt:lpstr>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rate of measles and rubella suspected cases.  Latin America and the Caribbean, 2005-2022*</dc:title>
  <dc:creator>Pacis, Ms. Carmelita Lucia (WDC)</dc:creator>
  <cp:lastModifiedBy>Pacis, Ms. Carmelita Lucia (WDC)</cp:lastModifiedBy>
  <cp:revision>15</cp:revision>
  <dcterms:created xsi:type="dcterms:W3CDTF">2023-01-25T16:27:45Z</dcterms:created>
  <dcterms:modified xsi:type="dcterms:W3CDTF">2023-05-01T20:19:58Z</dcterms:modified>
</cp:coreProperties>
</file>