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850" autoAdjust="0"/>
  </p:normalViewPr>
  <p:slideViewPr>
    <p:cSldViewPr snapToGrid="0">
      <p:cViewPr>
        <p:scale>
          <a:sx n="70" d="100"/>
          <a:sy n="70" d="100"/>
        </p:scale>
        <p:origin x="20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87134596763353E-2"/>
          <c:y val="2.9910634270807625E-2"/>
          <c:w val="0.78823182504243927"/>
          <c:h val="0.798199161416290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Total casos sospechosos de SR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Sheet1!$A$2:$A$19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0"/>
                <c:pt idx="0">
                  <c:v>18897</c:v>
                </c:pt>
                <c:pt idx="1">
                  <c:v>20064</c:v>
                </c:pt>
                <c:pt idx="2">
                  <c:v>18971</c:v>
                </c:pt>
                <c:pt idx="3">
                  <c:v>13009</c:v>
                </c:pt>
                <c:pt idx="4">
                  <c:v>13308</c:v>
                </c:pt>
                <c:pt idx="5">
                  <c:v>41663</c:v>
                </c:pt>
                <c:pt idx="6">
                  <c:v>91590</c:v>
                </c:pt>
                <c:pt idx="7">
                  <c:v>25693</c:v>
                </c:pt>
                <c:pt idx="8">
                  <c:v>9318</c:v>
                </c:pt>
                <c:pt idx="9">
                  <c:v>14927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F-4596-97F2-088AFE392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85546319"/>
        <c:axId val="585548399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6"/>
              <c:layout>
                <c:manualLayout>
                  <c:x val="-2.4355149802063818E-2"/>
                  <c:y val="-5.0882538775301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0F-4596-97F2-088AFE39248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Sheet1!$A$2:$A$19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Sheet1!$B$2:$B$19</c:f>
              <c:numCache>
                <c:formatCode>0.00</c:formatCode>
                <c:ptCount val="10"/>
                <c:pt idx="0">
                  <c:v>3.05</c:v>
                </c:pt>
                <c:pt idx="1">
                  <c:v>3.21</c:v>
                </c:pt>
                <c:pt idx="2">
                  <c:v>3</c:v>
                </c:pt>
                <c:pt idx="3">
                  <c:v>2.0359510199921327</c:v>
                </c:pt>
                <c:pt idx="4">
                  <c:v>2.0616290863220068</c:v>
                </c:pt>
                <c:pt idx="5">
                  <c:v>6.3907359003946276</c:v>
                </c:pt>
                <c:pt idx="6">
                  <c:v>14.133458123379119</c:v>
                </c:pt>
                <c:pt idx="7">
                  <c:v>3.929318483773065</c:v>
                </c:pt>
                <c:pt idx="8">
                  <c:v>1.412541745626305</c:v>
                </c:pt>
                <c:pt idx="9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F-4596-97F2-088AFE392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544448"/>
        <c:axId val="99447872"/>
      </c:lineChart>
      <c:catAx>
        <c:axId val="18954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47872"/>
        <c:crosses val="autoZero"/>
        <c:auto val="1"/>
        <c:lblAlgn val="ctr"/>
        <c:lblOffset val="100"/>
        <c:noMultiLvlLbl val="0"/>
      </c:catAx>
      <c:valAx>
        <c:axId val="9944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/>
                  <a:t>Tasa de </a:t>
                </a:r>
                <a:r>
                  <a:rPr lang="en-US" baseline="0" dirty="0" err="1"/>
                  <a:t>notificación</a:t>
                </a:r>
                <a:r>
                  <a:rPr lang="en-US" baseline="0" dirty="0"/>
                  <a:t> de </a:t>
                </a:r>
                <a:r>
                  <a:rPr lang="en-US" baseline="0" dirty="0" err="1"/>
                  <a:t>sr</a:t>
                </a:r>
                <a:endParaRPr lang="en-US" baseline="0" dirty="0"/>
              </a:p>
            </c:rich>
          </c:tx>
          <c:layout>
            <c:manualLayout>
              <c:xMode val="edge"/>
              <c:yMode val="edge"/>
              <c:x val="1.7400668911043918E-2"/>
              <c:y val="0.305227446525508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544448"/>
        <c:crosses val="autoZero"/>
        <c:crossBetween val="between"/>
      </c:valAx>
      <c:valAx>
        <c:axId val="58554839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Número</a:t>
                </a:r>
                <a:r>
                  <a:rPr lang="en-US" dirty="0"/>
                  <a:t> e </a:t>
                </a:r>
                <a:r>
                  <a:rPr lang="en-US" dirty="0" err="1"/>
                  <a:t>casos</a:t>
                </a:r>
                <a:r>
                  <a:rPr lang="en-US" dirty="0"/>
                  <a:t> </a:t>
                </a:r>
                <a:r>
                  <a:rPr lang="en-US" dirty="0" err="1"/>
                  <a:t>sospechosos</a:t>
                </a:r>
                <a:r>
                  <a:rPr lang="en-US" dirty="0"/>
                  <a:t> de </a:t>
                </a:r>
                <a:r>
                  <a:rPr lang="en-US" dirty="0" err="1"/>
                  <a:t>sr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6073608970692803"/>
              <c:y val="0.243761221059223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546319"/>
        <c:crosses val="max"/>
        <c:crossBetween val="between"/>
      </c:valAx>
      <c:catAx>
        <c:axId val="5855463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55483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928444765847409"/>
          <c:y val="0.20054679524719116"/>
          <c:w val="0.27120185656363194"/>
          <c:h val="5.004849981792107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50466-39CE-47F4-AD6D-026F68DF42B0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9C75D-E21E-4160-A660-7273814F2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8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B6AEE2-F524-46F8-A68E-94F0DE7AEC25}" type="slidenum">
              <a:rPr lang="es-E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0646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160C8-F01E-9C38-6ADE-002719BB5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9B0BE-4094-4DDA-38B3-87B9264E8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7A822-D2DB-19D9-9D23-3CC122A4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3B67D-5351-43E6-6A81-BBE3FC70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0E41D-38E8-C494-E561-CA5BE1D48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9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EE86-8692-2328-41E0-CCDD3BF1E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F1A74-AD23-89DF-9876-B9D862AA8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54788-8379-498F-1E2E-BA9D9B31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F76A6-FEA6-CE16-4AE7-BC8C2F7B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058F7-2D4C-0267-2626-206CD818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6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7A3F3-07FF-7C77-6408-D062365BC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4F9D0-3655-B4BC-40FB-79101C60C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1E2F7-8851-B7C8-F873-34743250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D5932-C9B5-4503-5AF1-9AB9E15E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40BFF-D4FC-C01A-E1FD-CEF320B8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A33F7-E633-579F-E522-6CAC1B82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5C6AF-D002-7AA4-61BA-8EFF6A46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F56A3-F818-B91B-9455-D3E7E153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9D4F1-5AA9-8B91-CD90-46C7EDAA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BD808-5B4B-01AC-E747-CBA22845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8DBB-5C5F-31BE-E23A-38283429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7C1F5-5622-458B-6C9E-EEA6D6F67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0BD2E-0760-B174-9355-BDEA7C22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ADFDB-F89F-2E59-7C54-8E5DE05E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6B862-B86D-DB15-B165-801D2537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8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233E-B7E1-5889-E94F-269A12F1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ED94-A283-6DB7-0886-430ED0AF7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3FB7B-5A6B-2C14-74E5-7FBFF9882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368A1-835F-A5C4-027B-12AA98BD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DB5BC-37FA-CF97-53E5-C28C3989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42354-6E60-182C-9A93-30F1ED77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FCAA-44D0-64FA-C11B-73C878ED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5E9A2-DFBC-A527-9413-426B3E8D3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4FED3-1888-0435-06A7-3CBDFD6D1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C36E09-58BA-4ACC-2DAC-4E31640E4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1ABCD-6FA4-7063-E548-C1AE39FA0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BC55CB-87AC-1EE7-3AAB-524AE87F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18207-F14A-5D6F-FB63-94D38FA7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2D865-C96E-D3C6-409E-0BB58432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7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099F-C229-D0CC-0301-CC3E4A82D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E80E1-B819-AB72-6214-9D7648A5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CA4915-4EE1-5C81-AC9A-7DA1EA9B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85433-3BD5-EB51-6261-37C0BD33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2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A327E-20D3-54AC-4514-694A101E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37BA-87AB-8E93-64F8-4804B1BF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F9188-6FFB-C14B-884B-131B77FA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1AF2-3951-CC59-243A-E336CAC9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8A6E9-3EF9-4396-4C1F-66C114FC9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D7518-D085-BFED-130B-102188D29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F307D-B04C-E6F7-57AA-27456F82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FE545-3426-49F5-CC2B-06B137C6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98FA8-EDAE-0147-7C7F-BD2BC1DE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0463-4C85-1AEB-BBF5-D0B6ACD1A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14B8C-EC01-FD3C-424A-CE12D359A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316FF-604C-4C7F-5E3C-08FAE3011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1059F-80C6-B727-D0EF-D19AA5CD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F8024-A8F8-90E3-9107-1B16C141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E53FC-6E7C-C6F9-4573-62624DF9A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DA5738-21D0-DB7D-3407-264F0743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46072-295A-A77B-44DB-53C9786A3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0E17-6F71-29AE-0C19-5E833192C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9B6A5-3CE5-4789-8D87-B9CFA314B83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D12F7-7CF0-B95D-11AE-73B140EF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77D3E-9623-44A9-9C0E-CFD0FEB3C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23F4-2551-4DC0-83DD-D59F55E8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3">
            <a:extLst>
              <a:ext uri="{FF2B5EF4-FFF2-40B4-BE49-F238E27FC236}">
                <a16:creationId xmlns:a16="http://schemas.microsoft.com/office/drawing/2014/main" id="{A29DCD55-2EE3-AA74-DC8F-F832EAFC1F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591026"/>
              </p:ext>
            </p:extLst>
          </p:nvPr>
        </p:nvGraphicFramePr>
        <p:xfrm>
          <a:off x="462366" y="1110297"/>
          <a:ext cx="11267268" cy="5192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58E871A-C5ED-AE46-4CEB-2CC97EB9831A}"/>
              </a:ext>
            </a:extLst>
          </p:cNvPr>
          <p:cNvSpPr txBox="1"/>
          <p:nvPr/>
        </p:nvSpPr>
        <p:spPr>
          <a:xfrm>
            <a:off x="1376170" y="5713465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N=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379125-180C-7F31-5EE2-012334A0BF27}"/>
              </a:ext>
            </a:extLst>
          </p:cNvPr>
          <p:cNvSpPr txBox="1"/>
          <p:nvPr/>
        </p:nvSpPr>
        <p:spPr>
          <a:xfrm>
            <a:off x="1737166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18,897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001DF1-3B12-3ECF-171E-E0794C413827}"/>
              </a:ext>
            </a:extLst>
          </p:cNvPr>
          <p:cNvSpPr txBox="1"/>
          <p:nvPr/>
        </p:nvSpPr>
        <p:spPr>
          <a:xfrm>
            <a:off x="2632981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20,064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C72E0C-4E10-06B8-45FF-359EFB1694AB}"/>
              </a:ext>
            </a:extLst>
          </p:cNvPr>
          <p:cNvSpPr txBox="1"/>
          <p:nvPr/>
        </p:nvSpPr>
        <p:spPr>
          <a:xfrm>
            <a:off x="3528796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18,971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CF27CF-094A-E3A7-6E2D-7618F818B142}"/>
              </a:ext>
            </a:extLst>
          </p:cNvPr>
          <p:cNvSpPr txBox="1"/>
          <p:nvPr/>
        </p:nvSpPr>
        <p:spPr>
          <a:xfrm>
            <a:off x="4424611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13,009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A03151-D9E9-C22C-4761-811EAA6F5483}"/>
              </a:ext>
            </a:extLst>
          </p:cNvPr>
          <p:cNvSpPr txBox="1"/>
          <p:nvPr/>
        </p:nvSpPr>
        <p:spPr>
          <a:xfrm>
            <a:off x="5320426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13,308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7879F9-8F9D-7023-13C4-EEBFB8372C05}"/>
              </a:ext>
            </a:extLst>
          </p:cNvPr>
          <p:cNvSpPr txBox="1"/>
          <p:nvPr/>
        </p:nvSpPr>
        <p:spPr>
          <a:xfrm>
            <a:off x="6216241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41,663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D48C47-6AA4-B2CE-E9C4-78F9CB999A3A}"/>
              </a:ext>
            </a:extLst>
          </p:cNvPr>
          <p:cNvSpPr txBox="1"/>
          <p:nvPr/>
        </p:nvSpPr>
        <p:spPr>
          <a:xfrm>
            <a:off x="7112056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91,950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887F5B-1AF9-09F0-9E7B-F8F4F73C64AE}"/>
              </a:ext>
            </a:extLst>
          </p:cNvPr>
          <p:cNvSpPr txBox="1"/>
          <p:nvPr/>
        </p:nvSpPr>
        <p:spPr>
          <a:xfrm>
            <a:off x="8007871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25,693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6F776D-8A28-91F5-3407-344A32C00CE0}"/>
              </a:ext>
            </a:extLst>
          </p:cNvPr>
          <p:cNvSpPr txBox="1"/>
          <p:nvPr/>
        </p:nvSpPr>
        <p:spPr>
          <a:xfrm>
            <a:off x="8903686" y="5728855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9,318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3B7877-D4E9-DAF3-3D55-F69D8BD89689}"/>
              </a:ext>
            </a:extLst>
          </p:cNvPr>
          <p:cNvSpPr txBox="1"/>
          <p:nvPr/>
        </p:nvSpPr>
        <p:spPr>
          <a:xfrm>
            <a:off x="9733774" y="5728855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14,927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9F3D3D2-2F29-521E-D12E-164D1C30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838" y="126732"/>
            <a:ext cx="9543214" cy="965278"/>
          </a:xfrm>
          <a:noFill/>
          <a:ln>
            <a:noFill/>
          </a:ln>
          <a:effectLst/>
        </p:spPr>
        <p:txBody>
          <a:bodyPr lIns="41148" tIns="20574" rIns="41148" bIns="20574">
            <a:normAutofit fontScale="90000"/>
          </a:bodyPr>
          <a:lstStyle/>
          <a:p>
            <a:pPr algn="ctr" defTabSz="621884">
              <a:spcBef>
                <a:spcPts val="1800"/>
              </a:spcBef>
            </a:pPr>
            <a:r>
              <a:rPr lang="es-ES" sz="3000" b="1" dirty="0">
                <a:latin typeface="+mn-lt"/>
                <a:ea typeface="ＭＳ Ｐゴシック" pitchFamily="34" charset="-128"/>
                <a:cs typeface="+mn-cs"/>
              </a:rPr>
              <a:t>10 años de tendencia de la tasa anual de casos sospechosos de sarampión y rubéola. América Latina y el Caribe, 2013-2022*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A885FC-B96C-C8B8-A1CE-833FE10ADF12}"/>
              </a:ext>
            </a:extLst>
          </p:cNvPr>
          <p:cNvSpPr/>
          <p:nvPr/>
        </p:nvSpPr>
        <p:spPr>
          <a:xfrm>
            <a:off x="479781" y="6288022"/>
            <a:ext cx="59349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i="1" dirty="0">
                <a:solidFill>
                  <a:prstClr val="black"/>
                </a:solidFill>
              </a:rPr>
              <a:t>Fuente</a:t>
            </a:r>
            <a:r>
              <a:rPr lang="en-US" altLang="en-US" sz="1200" dirty="0">
                <a:solidFill>
                  <a:prstClr val="black"/>
                </a:solidFill>
              </a:rPr>
              <a:t>:  ISIS, MESS y </a:t>
            </a:r>
            <a:r>
              <a:rPr lang="en-US" altLang="en-US" sz="1200" dirty="0" err="1">
                <a:solidFill>
                  <a:prstClr val="black"/>
                </a:solidFill>
              </a:rPr>
              <a:t>informe</a:t>
            </a:r>
            <a:r>
              <a:rPr lang="en-US" altLang="en-US" sz="1200" dirty="0">
                <a:solidFill>
                  <a:prstClr val="black"/>
                </a:solidFill>
              </a:rPr>
              <a:t> de </a:t>
            </a:r>
            <a:r>
              <a:rPr lang="en-US" altLang="en-US" sz="1200" dirty="0" err="1">
                <a:solidFill>
                  <a:prstClr val="black"/>
                </a:solidFill>
              </a:rPr>
              <a:t>los</a:t>
            </a:r>
            <a:r>
              <a:rPr lang="en-US" altLang="en-US" sz="1200" dirty="0">
                <a:solidFill>
                  <a:prstClr val="black"/>
                </a:solidFill>
              </a:rPr>
              <a:t> </a:t>
            </a:r>
            <a:r>
              <a:rPr lang="en-US" altLang="en-US" sz="1200" dirty="0" err="1">
                <a:solidFill>
                  <a:prstClr val="black"/>
                </a:solidFill>
              </a:rPr>
              <a:t>países</a:t>
            </a:r>
            <a:r>
              <a:rPr lang="en-US" altLang="en-US" sz="1200" dirty="0">
                <a:solidFill>
                  <a:prstClr val="black"/>
                </a:solidFill>
              </a:rPr>
              <a:t>. |  </a:t>
            </a:r>
            <a:r>
              <a:rPr lang="en-US" sz="1200" dirty="0">
                <a:solidFill>
                  <a:prstClr val="black"/>
                </a:solidFill>
              </a:rPr>
              <a:t>*</a:t>
            </a:r>
            <a:r>
              <a:rPr lang="en-US" sz="1200" dirty="0" err="1">
                <a:solidFill>
                  <a:prstClr val="black"/>
                </a:solidFill>
              </a:rPr>
              <a:t>Datos</a:t>
            </a:r>
            <a:r>
              <a:rPr lang="en-US" sz="1200" dirty="0">
                <a:solidFill>
                  <a:prstClr val="black"/>
                </a:solidFill>
              </a:rPr>
              <a:t> hasta 1 de mayo del 2023.</a:t>
            </a:r>
          </a:p>
        </p:txBody>
      </p:sp>
    </p:spTree>
    <p:extLst>
      <p:ext uri="{BB962C8B-B14F-4D97-AF65-F5344CB8AC3E}">
        <p14:creationId xmlns:p14="http://schemas.microsoft.com/office/powerpoint/2010/main" val="29197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562A3-A7B9-AC26-4CA2-ED05C560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7ABE6-CD2B-2A3E-8EAA-DEE8C92F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altLang="en-US" dirty="0"/>
              <a:t>En los últimos 10 años, se observa una tendencia de descenso de la tasa de notificación de los casos sospechosos de sarampión y rubéola, alcanzando su punto más bajo en el 2021: </a:t>
            </a:r>
            <a:r>
              <a:rPr lang="es-ES" altLang="en-US" b="1" dirty="0"/>
              <a:t>1.4 casos por 100.000 habitantes</a:t>
            </a:r>
            <a:r>
              <a:rPr lang="es-ES" altLang="en-US" dirty="0"/>
              <a:t>. Esta reducción drástica se debe a muchos factores, pero principalmente a la pandemia COVID-19 (periodo 2020-2021) y brotes epidémicos de enfermedades por arbovirosis (periodo 2016-2017). Los picos de incremento de la tasa anual están directamente relacionados a la presencia de brotes de sarampión, como sucedió en el 2018 y 2019, cuando el virus circuló en 14 países y territorios de las Américas.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6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182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10 años de tendencia de la tasa anual de casos sospechosos de sarampión y rubéola. América Latina y el Caribe, 2013-2022*</vt:lpstr>
      <vt:lpstr>Texto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rate of measles and rubella suspected cases.  Latin America and the Caribbean, 2005-2022*</dc:title>
  <dc:creator>Pacis, Ms. Carmelita Lucia (WDC)</dc:creator>
  <cp:lastModifiedBy>Pacis, Ms. Carmelita Lucia (WDC)</cp:lastModifiedBy>
  <cp:revision>15</cp:revision>
  <dcterms:created xsi:type="dcterms:W3CDTF">2023-01-25T16:27:45Z</dcterms:created>
  <dcterms:modified xsi:type="dcterms:W3CDTF">2023-05-01T20:19:29Z</dcterms:modified>
</cp:coreProperties>
</file>