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64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58882-3F02-3ED6-ACD6-C09BCEAFF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D89144-08D4-035A-0C3F-88641EFC3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E89FE-D8C1-843B-8F2B-679C14F4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74BB6-EC24-FD97-CA05-A17C5FA6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46162-7678-EF3A-3BBA-A7A4ABB4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2F9D-2934-994A-D212-647562C0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E0CFFC-5053-A165-BB00-89BBB65C3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F6943-9A51-9706-DA15-159D34BF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0E1BF-2AA3-61F1-7E55-571C1DD98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26E3-C435-DDF1-8DCA-0896DF94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4A735-5573-2C2D-362C-926BDFACD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D92B6-15BF-4024-DB56-C70B9D693B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A52E7-FA7D-A07A-35A3-1655DC28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1A652-CDDA-943F-9725-9DC8C51C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2E269-7350-109D-FFCD-47899484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1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F929E-2F1D-4406-9057-6C825193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Immunization, Vaccines and Biologicals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9C806-229B-4A8D-AFA7-03EDD985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31AFC-DF42-41A5-B57C-06A83BBA661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6A3070-CE06-4CEE-A226-D97212C3B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39" y="537198"/>
            <a:ext cx="11282640" cy="403133"/>
          </a:xfrm>
        </p:spPr>
        <p:txBody>
          <a:bodyPr lIns="0" tIns="0" rIns="0" bIns="0" anchor="t" anchorCtr="0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C887375E-F637-44FE-AF63-8A8B04BD6ACA}"/>
              </a:ext>
            </a:extLst>
          </p:cNvPr>
          <p:cNvSpPr/>
          <p:nvPr userDrawn="1"/>
        </p:nvSpPr>
        <p:spPr>
          <a:xfrm>
            <a:off x="577850" y="6397939"/>
            <a:ext cx="11042887" cy="0"/>
          </a:xfrm>
          <a:custGeom>
            <a:avLst/>
            <a:gdLst/>
            <a:ahLst/>
            <a:cxnLst/>
            <a:rect l="l" t="t" r="r" b="b"/>
            <a:pathLst>
              <a:path w="18209260">
                <a:moveTo>
                  <a:pt x="0" y="0"/>
                </a:moveTo>
                <a:lnTo>
                  <a:pt x="18208869" y="0"/>
                </a:lnTo>
              </a:path>
            </a:pathLst>
          </a:custGeom>
          <a:ln w="9622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75354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9B13A-5FE1-2BAC-DB99-DD6490F2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E3B38-87A9-8D93-E88A-427B96C97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CE5BC-7F8A-BD27-DBC6-0A2C8578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4412B-DADC-99B6-BF83-AC3EFD07A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4E70C-D02A-ADD8-479D-499907B6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62C4-8A42-DAA5-1493-7BECA4759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7BF2-1481-71DB-1790-0695F29C5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D804C-8106-CBD0-9101-60B35472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ECE90-9BB5-D19E-211E-EED782C7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C64DE-E740-919C-1A4C-3BF78994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2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EF95-E7EF-7784-2CCE-BA21D11B4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B0A4F-9CC2-9912-1E62-AE1F73D16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44B314-67C9-310E-128F-9840F8427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9F3F9-D5F9-F317-B363-7B1EB955A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9BD2B-6B07-C2D9-02BD-BB24A3FAF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197C88-DE27-BC69-21DD-3E6E90791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5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57759-4027-7AC6-8EF2-EABE58B12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8567C-37E9-E20A-A8DE-FA105293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E04EB-0E68-F56A-A825-E4D116AC7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4DAF6-E804-6104-D213-08E4C02DB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A118A7-A7F1-A45F-97C1-A9E2F4DBC2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33461A-47AB-0813-CB2C-4E11D5FC4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BDF67-BA5E-D2DC-399E-C3CF6B014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A4973A-DF86-FBC6-1C3A-3374981C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47BB-B2B9-C4EF-876F-A8AB7CE82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42B477-3C5B-66C4-2F63-C0C4555E8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590B78-6061-D412-AC9B-A5180DC6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297538-CA6C-66B3-8D79-921AA065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A63F3-ACB3-C91B-CCC0-524D4F892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94B23A-94E7-C6D2-9127-6DE0EA028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5FDA2-57BA-A44E-0585-168CDEDD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0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D7842-78ED-3BB9-188A-9E288FA8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284BC-B7BE-6748-6A55-4A3FD25FC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776DA5-6F08-7327-734E-7C379544A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93F7C-7CAC-89D1-B5E5-CB812B1B7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C9A52-F632-8A83-AC66-6CC73F1B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028B28-4B35-A685-F4F2-3EB9CC97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7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22331-CAE6-B986-B3F6-1F2599D9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76FD1-E585-FD4F-3D8F-2BEA5674F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8BEE64-A1F3-46AE-0CB3-AF8D684FF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D0E31-5C37-94A3-8EC2-ABC775A9A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C3249-6560-88D7-539A-A3AFD76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04A87-B633-EF45-39A1-3805A98EF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9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2A567-AF4E-04D4-EF03-3EB0B92EC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B1467-123A-199C-2404-D2786ADF5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AB1A-3661-59DF-0397-2982D3F54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F4F2C-8276-4D00-AEA1-0F68C9097545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1FEEF-2FF2-2F7B-5894-D60402747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855D-2856-2EB0-C03C-D79BB1B74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6E224-2069-43CC-B4DF-0382CDC987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86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921" y="251012"/>
            <a:ext cx="11281849" cy="8848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419" sz="2800" dirty="0">
                <a:solidFill>
                  <a:srgbClr val="000000">
                    <a:alpha val="10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Poppins SemiBold"/>
              </a:rPr>
              <a:t>Sensibilidad del sistema de vigilancia epidemiológica: tasa de casos sospechosos* de sarampión y rubeola (últimos 12 meses)a nivel mundial</a:t>
            </a:r>
          </a:p>
        </p:txBody>
      </p:sp>
      <p:pic>
        <p:nvPicPr>
          <p:cNvPr id="3" name="Content Placeholder 2"/>
          <p:cNvPicPr>
            <a:picLocks noGrp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26071" y="1031813"/>
            <a:ext cx="11089860" cy="537858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554921" y="6487568"/>
            <a:ext cx="11089860" cy="2772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Not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a</a:t>
            </a:r>
            <a:r>
              <a:rPr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s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: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Basado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en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datos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recibidos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en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mayo del 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2023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.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Datos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vigilancia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abril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del 2022 a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marzo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del 2023.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Grupo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objetivo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: &gt;= 2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casos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sospechosos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* / 100,000 population** - * 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Casos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sospechosos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sarampión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y rubeola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investigados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y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descartados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usando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resultados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laboratorio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o vinculo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epidemiológico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con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cualquier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otra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etiología</a:t>
            </a:r>
            <a:r>
              <a:rPr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** </a:t>
            </a:r>
            <a:r>
              <a:rPr lang="en-US" sz="728" dirty="0" err="1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Estimaciones</a:t>
            </a:r>
            <a:r>
              <a:rPr lang="en-US" sz="728" dirty="0">
                <a:solidFill>
                  <a:srgbClr val="707070">
                    <a:alpha val="100000"/>
                  </a:srgbClr>
                </a:solidFill>
                <a:latin typeface="Poppins"/>
                <a:cs typeface="Poppins"/>
                <a:sym typeface="Poppins"/>
              </a:rPr>
              <a:t> de población global de 2019.</a:t>
            </a:r>
            <a:endParaRPr sz="728" dirty="0">
              <a:solidFill>
                <a:srgbClr val="707070">
                  <a:alpha val="100000"/>
                </a:srgbClr>
              </a:solidFill>
              <a:latin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655c133-e14e-4d88-8fbc-c3b347145ec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9FE739999C447A76F1EF8B3FD66E4" ma:contentTypeVersion="15" ma:contentTypeDescription="Create a new document." ma:contentTypeScope="" ma:versionID="b12ead1418315737bfe876477eb908eb">
  <xsd:schema xmlns:xsd="http://www.w3.org/2001/XMLSchema" xmlns:xs="http://www.w3.org/2001/XMLSchema" xmlns:p="http://schemas.microsoft.com/office/2006/metadata/properties" xmlns:ns3="4655c133-e14e-4d88-8fbc-c3b347145ec5" xmlns:ns4="64ced670-a384-4657-ba0f-fc07d30f5a44" targetNamespace="http://schemas.microsoft.com/office/2006/metadata/properties" ma:root="true" ma:fieldsID="57bbcf408f08a057afe345c662c6710b" ns3:_="" ns4:_="">
    <xsd:import namespace="4655c133-e14e-4d88-8fbc-c3b347145ec5"/>
    <xsd:import namespace="64ced670-a384-4657-ba0f-fc07d30f5a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5c133-e14e-4d88-8fbc-c3b347145e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ced670-a384-4657-ba0f-fc07d30f5a4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8E63E9-C500-4BBC-B8AC-5EB0BD021AC7}">
  <ds:schemaRefs>
    <ds:schemaRef ds:uri="http://purl.org/dc/elements/1.1/"/>
    <ds:schemaRef ds:uri="http://schemas.microsoft.com/office/2006/documentManagement/types"/>
    <ds:schemaRef ds:uri="http://schemas.microsoft.com/office/2006/metadata/properties"/>
    <ds:schemaRef ds:uri="4655c133-e14e-4d88-8fbc-c3b347145ec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4ced670-a384-4657-ba0f-fc07d30f5a4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6CC756F-6846-4853-B739-D1E4D8F118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F924BD-E155-456F-8874-3DF0A19641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55c133-e14e-4d88-8fbc-c3b347145ec5"/>
    <ds:schemaRef ds:uri="64ced670-a384-4657-ba0f-fc07d30f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91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Sensibilidad del sistema de vigilancia epidemiológica: tasa de casos sospechosos* de sarampión y rubeola (últimos 12 meses)a nivel mundial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Sensibilidad del sistema de vigilancia epidemiológica: tasa de casos sospechosos de sarampión y rubeola (últimos 12 meses)</dc:title>
  <dc:creator>Bravo, Ms. Pamela (WDC)</dc:creator>
  <cp:lastModifiedBy>Pacis, Ms. Carmelita Lucia (WDC)</cp:lastModifiedBy>
  <cp:revision>6</cp:revision>
  <dcterms:created xsi:type="dcterms:W3CDTF">2023-05-15T16:14:49Z</dcterms:created>
  <dcterms:modified xsi:type="dcterms:W3CDTF">2023-05-15T21:37:39Z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0x0101007C69FE739999C447A76F1EF8B3FD66E4</vt:lpwstr>
  </property>
</Properties>
</file>