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57" autoAdjust="0"/>
    <p:restoredTop sz="93991" autoAdjust="0"/>
  </p:normalViewPr>
  <p:slideViewPr>
    <p:cSldViewPr snapToGrid="0">
      <p:cViewPr varScale="1">
        <p:scale>
          <a:sx n="96" d="100"/>
          <a:sy n="96" d="100"/>
        </p:scale>
        <p:origin x="2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C5F72-2570-4FE4-8886-2F03181DF962}" type="datetimeFigureOut">
              <a:rPr lang="en-US" smtClean="0"/>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7CBCB-5C83-41E2-8679-0B9CBDDA17C8}" type="slidenum">
              <a:rPr lang="en-US" smtClean="0"/>
              <a:t>‹#›</a:t>
            </a:fld>
            <a:endParaRPr lang="en-US"/>
          </a:p>
        </p:txBody>
      </p:sp>
    </p:spTree>
    <p:extLst>
      <p:ext uri="{BB962C8B-B14F-4D97-AF65-F5344CB8AC3E}">
        <p14:creationId xmlns:p14="http://schemas.microsoft.com/office/powerpoint/2010/main" val="2604143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u="none" strike="noStrike" dirty="0">
                <a:solidFill>
                  <a:srgbClr val="000000"/>
                </a:solidFill>
                <a:effectLst/>
                <a:latin typeface="Calibri" panose="020F0502020204030204" pitchFamily="34" charset="0"/>
              </a:rPr>
              <a:t>On September 15, we will publish on the website of the Pan American Health Organization (PAHO) the final epidemiological surveillance data for measles, rubella and congenital rubella syndrome for 2022. The table presents the data officially reported to PAHO as of today. Please note that the deadline to submit updated data for 2022 is August 31, 2023.</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347CBCB-5C83-41E2-8679-0B9CBDDA17C8}" type="slidenum">
              <a:rPr lang="en-US" smtClean="0"/>
              <a:t>1</a:t>
            </a:fld>
            <a:endParaRPr lang="en-US"/>
          </a:p>
        </p:txBody>
      </p:sp>
    </p:spTree>
    <p:extLst>
      <p:ext uri="{BB962C8B-B14F-4D97-AF65-F5344CB8AC3E}">
        <p14:creationId xmlns:p14="http://schemas.microsoft.com/office/powerpoint/2010/main" val="2913769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16345-014E-8B19-9AB8-FF3FD67A1F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FF27D2-8E0A-0919-8671-BE996C7C0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D03BA1-761A-CFB0-928D-3B039D45D508}"/>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5" name="Footer Placeholder 4">
            <a:extLst>
              <a:ext uri="{FF2B5EF4-FFF2-40B4-BE49-F238E27FC236}">
                <a16:creationId xmlns:a16="http://schemas.microsoft.com/office/drawing/2014/main" id="{5E52FF54-3820-D86B-BE6C-9C71FE795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7D446-0014-4A49-54DB-8228FE9BB31E}"/>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109177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3103-7E65-608F-A5E2-D4341D669A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803B9C-A7EC-17EE-CAFB-CBB0FA7791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F3AE4-DBC3-C097-7AAC-8F6C8FCA2CF6}"/>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5" name="Footer Placeholder 4">
            <a:extLst>
              <a:ext uri="{FF2B5EF4-FFF2-40B4-BE49-F238E27FC236}">
                <a16:creationId xmlns:a16="http://schemas.microsoft.com/office/drawing/2014/main" id="{7E084044-51FB-D2B5-7934-DCFC9B703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E602C-300A-8CA7-E7A8-CE0F6049A4C4}"/>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98332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3FAD1-0510-ED25-8ECF-FE5232A88A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FFA72A-6F25-095D-EDE7-E71565F0D7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457C8-BBAC-2725-4514-55C42047A0FD}"/>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5" name="Footer Placeholder 4">
            <a:extLst>
              <a:ext uri="{FF2B5EF4-FFF2-40B4-BE49-F238E27FC236}">
                <a16:creationId xmlns:a16="http://schemas.microsoft.com/office/drawing/2014/main" id="{10D5BF1D-C4A1-A8EC-2E00-4D7E14B03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775BF-6400-059B-0710-BB79BDC778A9}"/>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323921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7B1B-1F47-A1FD-21CD-0E3D61A8E4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4E722-03D1-9801-E8C5-8C0D16B500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ACBF7-D6CD-EEAC-048B-6182BFAD9825}"/>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5" name="Footer Placeholder 4">
            <a:extLst>
              <a:ext uri="{FF2B5EF4-FFF2-40B4-BE49-F238E27FC236}">
                <a16:creationId xmlns:a16="http://schemas.microsoft.com/office/drawing/2014/main" id="{549D5540-CEA9-D199-5CFB-D6D264C20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D4B72-F0EA-F67F-2DF9-2455871F9907}"/>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327602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BEB2-76C1-765F-2A48-72AFB03819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914DF8-DB89-E693-12D9-BAAA88F8C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D0833A-615E-7527-14F9-91D8E9D00B4C}"/>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5" name="Footer Placeholder 4">
            <a:extLst>
              <a:ext uri="{FF2B5EF4-FFF2-40B4-BE49-F238E27FC236}">
                <a16:creationId xmlns:a16="http://schemas.microsoft.com/office/drawing/2014/main" id="{C26C790E-EF34-AACD-6A57-6A1D2B4A5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6AC59-C66E-13F1-E0B3-EC34D9CD114D}"/>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138005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9D778-6631-A36D-43EE-137CB645CE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ABD86F-2613-FABA-7501-0B5D1CF046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2DCD95-73A4-14F5-0E12-D31AE8DC53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208BE4-A6D9-2DEB-DE2E-5D65104EEB09}"/>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6" name="Footer Placeholder 5">
            <a:extLst>
              <a:ext uri="{FF2B5EF4-FFF2-40B4-BE49-F238E27FC236}">
                <a16:creationId xmlns:a16="http://schemas.microsoft.com/office/drawing/2014/main" id="{4316B9CF-6983-1B75-B2DC-607EC41EB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3D542F-3A7B-21D6-0D17-AB2B19537CE1}"/>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21235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10FA0-4274-11BC-7ED8-718A6630BB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5D409B-F76F-1393-62D5-2B7BD0A84D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1F8C16-3C77-ABA9-8CCA-66D25BE480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9EFC7E-E933-707C-E5B9-4C33D0CFBF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AD4A1B-1868-F504-E5E4-DB9BE4649D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6AF6C7-F43E-2098-7272-826CC97FC99C}"/>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8" name="Footer Placeholder 7">
            <a:extLst>
              <a:ext uri="{FF2B5EF4-FFF2-40B4-BE49-F238E27FC236}">
                <a16:creationId xmlns:a16="http://schemas.microsoft.com/office/drawing/2014/main" id="{DFFE1F40-39CD-2055-FF16-0D8DE3C31D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967E9D-3DC1-4A67-95BC-585F5CFEAE84}"/>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176427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0031-E649-63BA-9206-DA9B75E0D9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24F2BA-01DE-1C6B-C36A-51A70CD96F52}"/>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4" name="Footer Placeholder 3">
            <a:extLst>
              <a:ext uri="{FF2B5EF4-FFF2-40B4-BE49-F238E27FC236}">
                <a16:creationId xmlns:a16="http://schemas.microsoft.com/office/drawing/2014/main" id="{4EC7AAC3-DB91-84AB-CC2B-757E3BF611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DB9144-18BF-7B54-BC2E-1A76D01FC645}"/>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180209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811CA4-392D-97D5-5F60-3BAAFF559DB1}"/>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3" name="Footer Placeholder 2">
            <a:extLst>
              <a:ext uri="{FF2B5EF4-FFF2-40B4-BE49-F238E27FC236}">
                <a16:creationId xmlns:a16="http://schemas.microsoft.com/office/drawing/2014/main" id="{9E4D86A9-865B-263A-9EBF-69D9E08502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3B7532-526C-9F09-3CF5-9B3875076240}"/>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339041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5230-E3C3-F70A-345D-03E3ACDA56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95DE0C-4BA4-ED87-9E19-EA43C0ECB0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3DEDB7-F149-5AD5-6059-32BF07B29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C0E7BC-9EA5-95DD-0C16-99408E23D4E5}"/>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6" name="Footer Placeholder 5">
            <a:extLst>
              <a:ext uri="{FF2B5EF4-FFF2-40B4-BE49-F238E27FC236}">
                <a16:creationId xmlns:a16="http://schemas.microsoft.com/office/drawing/2014/main" id="{989E039B-A058-786B-8296-11B739EF4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D1B2E0-7F41-86C9-8CBA-0B615802B66A}"/>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105378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0707-E179-A3AF-7B7C-79BD3B7B5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52BC15-4271-C4D1-7546-DF9DC2D47D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7EC119-B688-6C35-515B-6E9D33A74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EB909-ABC0-BB56-722B-95A8E5271FA7}"/>
              </a:ext>
            </a:extLst>
          </p:cNvPr>
          <p:cNvSpPr>
            <a:spLocks noGrp="1"/>
          </p:cNvSpPr>
          <p:nvPr>
            <p:ph type="dt" sz="half" idx="10"/>
          </p:nvPr>
        </p:nvSpPr>
        <p:spPr/>
        <p:txBody>
          <a:bodyPr/>
          <a:lstStyle/>
          <a:p>
            <a:fld id="{CC05B8B6-E507-4A65-9A83-4D6A66949B10}" type="datetimeFigureOut">
              <a:rPr lang="en-US" smtClean="0"/>
              <a:t>7/10/2023</a:t>
            </a:fld>
            <a:endParaRPr lang="en-US"/>
          </a:p>
        </p:txBody>
      </p:sp>
      <p:sp>
        <p:nvSpPr>
          <p:cNvPr id="6" name="Footer Placeholder 5">
            <a:extLst>
              <a:ext uri="{FF2B5EF4-FFF2-40B4-BE49-F238E27FC236}">
                <a16:creationId xmlns:a16="http://schemas.microsoft.com/office/drawing/2014/main" id="{0F8CAF1E-753A-7B24-97F7-B1C8A5D69E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972F2-00FA-CA6A-1D9B-A8C5D2428E6A}"/>
              </a:ext>
            </a:extLst>
          </p:cNvPr>
          <p:cNvSpPr>
            <a:spLocks noGrp="1"/>
          </p:cNvSpPr>
          <p:nvPr>
            <p:ph type="sldNum" sz="quarter" idx="12"/>
          </p:nvPr>
        </p:nvSpPr>
        <p:spPr/>
        <p:txBody>
          <a:bodyPr/>
          <a:lstStyle/>
          <a:p>
            <a:fld id="{83BF6882-B639-4077-8964-570F9ADAA270}" type="slidenum">
              <a:rPr lang="en-US" smtClean="0"/>
              <a:t>‹#›</a:t>
            </a:fld>
            <a:endParaRPr lang="en-US"/>
          </a:p>
        </p:txBody>
      </p:sp>
    </p:spTree>
    <p:extLst>
      <p:ext uri="{BB962C8B-B14F-4D97-AF65-F5344CB8AC3E}">
        <p14:creationId xmlns:p14="http://schemas.microsoft.com/office/powerpoint/2010/main" val="173959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2D9B95-317B-565E-C45C-9D6B1C7810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2FBBA9-F78E-97FF-81F6-E61CF0F69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831762-F63D-4959-C753-E196AD3DCB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5B8B6-E507-4A65-9A83-4D6A66949B10}" type="datetimeFigureOut">
              <a:rPr lang="en-US" smtClean="0"/>
              <a:t>7/10/2023</a:t>
            </a:fld>
            <a:endParaRPr lang="en-US"/>
          </a:p>
        </p:txBody>
      </p:sp>
      <p:sp>
        <p:nvSpPr>
          <p:cNvPr id="5" name="Footer Placeholder 4">
            <a:extLst>
              <a:ext uri="{FF2B5EF4-FFF2-40B4-BE49-F238E27FC236}">
                <a16:creationId xmlns:a16="http://schemas.microsoft.com/office/drawing/2014/main" id="{8D34A8C0-47DF-A2E5-9E5E-385CD50BF4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092331-12DD-7416-B1FA-17B7717632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F6882-B639-4077-8964-570F9ADAA270}" type="slidenum">
              <a:rPr lang="en-US" smtClean="0"/>
              <a:t>‹#›</a:t>
            </a:fld>
            <a:endParaRPr lang="en-US"/>
          </a:p>
        </p:txBody>
      </p:sp>
    </p:spTree>
    <p:extLst>
      <p:ext uri="{BB962C8B-B14F-4D97-AF65-F5344CB8AC3E}">
        <p14:creationId xmlns:p14="http://schemas.microsoft.com/office/powerpoint/2010/main" val="3277726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F41D-93AA-532F-03A7-EA129ABC6148}"/>
              </a:ext>
            </a:extLst>
          </p:cNvPr>
          <p:cNvSpPr>
            <a:spLocks noGrp="1"/>
          </p:cNvSpPr>
          <p:nvPr>
            <p:ph type="ctrTitle"/>
          </p:nvPr>
        </p:nvSpPr>
        <p:spPr/>
        <p:txBody>
          <a:bodyPr/>
          <a:lstStyle/>
          <a:p>
            <a:br>
              <a:rPr lang="en-US" dirty="0"/>
            </a:br>
            <a:endParaRPr lang="en-US" dirty="0"/>
          </a:p>
        </p:txBody>
      </p:sp>
      <p:graphicFrame>
        <p:nvGraphicFramePr>
          <p:cNvPr id="4" name="Table 3">
            <a:extLst>
              <a:ext uri="{FF2B5EF4-FFF2-40B4-BE49-F238E27FC236}">
                <a16:creationId xmlns:a16="http://schemas.microsoft.com/office/drawing/2014/main" id="{9675FF4E-1A69-835D-962F-02702BB3FD78}"/>
              </a:ext>
            </a:extLst>
          </p:cNvPr>
          <p:cNvGraphicFramePr>
            <a:graphicFrameLocks noGrp="1"/>
          </p:cNvGraphicFramePr>
          <p:nvPr>
            <p:extLst>
              <p:ext uri="{D42A27DB-BD31-4B8C-83A1-F6EECF244321}">
                <p14:modId xmlns:p14="http://schemas.microsoft.com/office/powerpoint/2010/main" val="2116183034"/>
              </p:ext>
            </p:extLst>
          </p:nvPr>
        </p:nvGraphicFramePr>
        <p:xfrm>
          <a:off x="711976" y="941982"/>
          <a:ext cx="10648045" cy="5412491"/>
        </p:xfrm>
        <a:graphic>
          <a:graphicData uri="http://schemas.openxmlformats.org/drawingml/2006/table">
            <a:tbl>
              <a:tblPr/>
              <a:tblGrid>
                <a:gridCol w="579352">
                  <a:extLst>
                    <a:ext uri="{9D8B030D-6E8A-4147-A177-3AD203B41FA5}">
                      <a16:colId xmlns:a16="http://schemas.microsoft.com/office/drawing/2014/main" val="2471230217"/>
                    </a:ext>
                  </a:extLst>
                </a:gridCol>
                <a:gridCol w="670095">
                  <a:extLst>
                    <a:ext uri="{9D8B030D-6E8A-4147-A177-3AD203B41FA5}">
                      <a16:colId xmlns:a16="http://schemas.microsoft.com/office/drawing/2014/main" val="3148644326"/>
                    </a:ext>
                  </a:extLst>
                </a:gridCol>
                <a:gridCol w="739896">
                  <a:extLst>
                    <a:ext uri="{9D8B030D-6E8A-4147-A177-3AD203B41FA5}">
                      <a16:colId xmlns:a16="http://schemas.microsoft.com/office/drawing/2014/main" val="2611693460"/>
                    </a:ext>
                  </a:extLst>
                </a:gridCol>
                <a:gridCol w="698015">
                  <a:extLst>
                    <a:ext uri="{9D8B030D-6E8A-4147-A177-3AD203B41FA5}">
                      <a16:colId xmlns:a16="http://schemas.microsoft.com/office/drawing/2014/main" val="545820095"/>
                    </a:ext>
                  </a:extLst>
                </a:gridCol>
                <a:gridCol w="691332">
                  <a:extLst>
                    <a:ext uri="{9D8B030D-6E8A-4147-A177-3AD203B41FA5}">
                      <a16:colId xmlns:a16="http://schemas.microsoft.com/office/drawing/2014/main" val="3034301537"/>
                    </a:ext>
                  </a:extLst>
                </a:gridCol>
                <a:gridCol w="683758">
                  <a:extLst>
                    <a:ext uri="{9D8B030D-6E8A-4147-A177-3AD203B41FA5}">
                      <a16:colId xmlns:a16="http://schemas.microsoft.com/office/drawing/2014/main" val="3647420426"/>
                    </a:ext>
                  </a:extLst>
                </a:gridCol>
                <a:gridCol w="668722">
                  <a:extLst>
                    <a:ext uri="{9D8B030D-6E8A-4147-A177-3AD203B41FA5}">
                      <a16:colId xmlns:a16="http://schemas.microsoft.com/office/drawing/2014/main" val="3248571838"/>
                    </a:ext>
                  </a:extLst>
                </a:gridCol>
                <a:gridCol w="764008">
                  <a:extLst>
                    <a:ext uri="{9D8B030D-6E8A-4147-A177-3AD203B41FA5}">
                      <a16:colId xmlns:a16="http://schemas.microsoft.com/office/drawing/2014/main" val="2499116115"/>
                    </a:ext>
                  </a:extLst>
                </a:gridCol>
                <a:gridCol w="623684">
                  <a:extLst>
                    <a:ext uri="{9D8B030D-6E8A-4147-A177-3AD203B41FA5}">
                      <a16:colId xmlns:a16="http://schemas.microsoft.com/office/drawing/2014/main" val="2687520557"/>
                    </a:ext>
                  </a:extLst>
                </a:gridCol>
                <a:gridCol w="921381">
                  <a:extLst>
                    <a:ext uri="{9D8B030D-6E8A-4147-A177-3AD203B41FA5}">
                      <a16:colId xmlns:a16="http://schemas.microsoft.com/office/drawing/2014/main" val="2208512544"/>
                    </a:ext>
                  </a:extLst>
                </a:gridCol>
                <a:gridCol w="725935">
                  <a:extLst>
                    <a:ext uri="{9D8B030D-6E8A-4147-A177-3AD203B41FA5}">
                      <a16:colId xmlns:a16="http://schemas.microsoft.com/office/drawing/2014/main" val="1603514298"/>
                    </a:ext>
                  </a:extLst>
                </a:gridCol>
                <a:gridCol w="1012123">
                  <a:extLst>
                    <a:ext uri="{9D8B030D-6E8A-4147-A177-3AD203B41FA5}">
                      <a16:colId xmlns:a16="http://schemas.microsoft.com/office/drawing/2014/main" val="1451043391"/>
                    </a:ext>
                  </a:extLst>
                </a:gridCol>
                <a:gridCol w="1092131">
                  <a:extLst>
                    <a:ext uri="{9D8B030D-6E8A-4147-A177-3AD203B41FA5}">
                      <a16:colId xmlns:a16="http://schemas.microsoft.com/office/drawing/2014/main" val="420569736"/>
                    </a:ext>
                  </a:extLst>
                </a:gridCol>
                <a:gridCol w="777613">
                  <a:extLst>
                    <a:ext uri="{9D8B030D-6E8A-4147-A177-3AD203B41FA5}">
                      <a16:colId xmlns:a16="http://schemas.microsoft.com/office/drawing/2014/main" val="2463810455"/>
                    </a:ext>
                  </a:extLst>
                </a:gridCol>
              </a:tblGrid>
              <a:tr h="0">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US" sz="1300" b="1" i="0" u="none" strike="noStrike" dirty="0">
                          <a:solidFill>
                            <a:srgbClr val="000000"/>
                          </a:solidFill>
                          <a:effectLst/>
                          <a:latin typeface="Calibri" panose="020F0502020204030204" pitchFamily="34" charset="0"/>
                        </a:rPr>
                        <a:t>Final classification </a:t>
                      </a:r>
                    </a:p>
                  </a:txBody>
                  <a:tcPr marL="96986" marR="96986" marT="48493" marB="4849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1300" b="1" i="0" u="none" strike="noStrike" dirty="0">
                          <a:solidFill>
                            <a:srgbClr val="000000"/>
                          </a:solidFill>
                          <a:effectLst/>
                          <a:latin typeface="Calibri" panose="020F0502020204030204" pitchFamily="34" charset="0"/>
                        </a:rPr>
                        <a:t>Surveillance indicators</a:t>
                      </a:r>
                    </a:p>
                  </a:txBody>
                  <a:tcPr marL="96986" marR="96986" marT="48493" marB="4849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745222"/>
                  </a:ext>
                </a:extLst>
              </a:tr>
              <a:tr h="350709">
                <a:tc>
                  <a:txBody>
                    <a:bodyPr/>
                    <a:lstStyle/>
                    <a:p>
                      <a:pPr algn="ctr" fontAlgn="ctr"/>
                      <a:r>
                        <a:rPr lang="en-US" sz="1000" b="1" i="0" u="none" strike="noStrike" dirty="0">
                          <a:solidFill>
                            <a:srgbClr val="000000"/>
                          </a:solidFill>
                          <a:effectLst/>
                          <a:latin typeface="Calibri" panose="020F0502020204030204" pitchFamily="34" charset="0"/>
                        </a:rPr>
                        <a:t>Region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Subregion/</a:t>
                      </a:r>
                    </a:p>
                    <a:p>
                      <a:pPr algn="ctr" fontAlgn="b"/>
                      <a:r>
                        <a:rPr lang="en-US" sz="1000" b="1" i="0" u="none" strike="noStrike" dirty="0">
                          <a:solidFill>
                            <a:srgbClr val="000000"/>
                          </a:solidFill>
                          <a:effectLst/>
                          <a:latin typeface="Calibri" panose="020F0502020204030204" pitchFamily="34" charset="0"/>
                        </a:rPr>
                        <a:t>country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Suspected</a:t>
                      </a:r>
                    </a:p>
                    <a:p>
                      <a:pPr algn="ctr" fontAlgn="b"/>
                      <a:r>
                        <a:rPr lang="en-US" sz="1000" b="1" i="0" u="none" strike="noStrike" dirty="0">
                          <a:solidFill>
                            <a:srgbClr val="000000"/>
                          </a:solidFill>
                          <a:effectLst/>
                          <a:latin typeface="Calibri" panose="020F0502020204030204" pitchFamily="34" charset="0"/>
                        </a:rPr>
                        <a:t>MR</a:t>
                      </a:r>
                    </a:p>
                    <a:p>
                      <a:pPr algn="ctr" fontAlgn="b"/>
                      <a:r>
                        <a:rPr lang="en-US" sz="1000" b="1" i="0" u="none" strike="noStrike" dirty="0">
                          <a:solidFill>
                            <a:srgbClr val="000000"/>
                          </a:solidFill>
                          <a:effectLst/>
                          <a:latin typeface="Calibri" panose="020F0502020204030204" pitchFamily="34" charset="0"/>
                        </a:rPr>
                        <a:t>cases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Confirmed measles cases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Confirmed rubella</a:t>
                      </a:r>
                    </a:p>
                    <a:p>
                      <a:pPr algn="ctr" fontAlgn="b"/>
                      <a:r>
                        <a:rPr lang="en-US" sz="1000" b="1" i="0" u="none" strike="noStrike" dirty="0">
                          <a:solidFill>
                            <a:srgbClr val="000000"/>
                          </a:solidFill>
                          <a:effectLst/>
                          <a:latin typeface="Calibri" panose="020F0502020204030204" pitchFamily="34" charset="0"/>
                        </a:rPr>
                        <a:t>cases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Discarded MR </a:t>
                      </a:r>
                    </a:p>
                    <a:p>
                      <a:pPr algn="ctr" fontAlgn="b"/>
                      <a:r>
                        <a:rPr lang="en-US" sz="1000" b="1" i="0" u="none" strike="noStrike" dirty="0">
                          <a:solidFill>
                            <a:srgbClr val="000000"/>
                          </a:solidFill>
                          <a:effectLst/>
                          <a:latin typeface="Calibri" panose="020F0502020204030204" pitchFamily="34" charset="0"/>
                        </a:rPr>
                        <a:t>cases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Pending</a:t>
                      </a:r>
                    </a:p>
                    <a:p>
                      <a:pPr algn="ctr" fontAlgn="b"/>
                      <a:r>
                        <a:rPr lang="en-US" sz="1000" b="1" i="0" u="none" strike="noStrike" dirty="0">
                          <a:solidFill>
                            <a:srgbClr val="000000"/>
                          </a:solidFill>
                          <a:effectLst/>
                          <a:latin typeface="Calibri" panose="020F0502020204030204" pitchFamily="34" charset="0"/>
                        </a:rPr>
                        <a:t>MR </a:t>
                      </a:r>
                    </a:p>
                    <a:p>
                      <a:pPr algn="ctr" fontAlgn="b"/>
                      <a:r>
                        <a:rPr lang="en-US" sz="1000" b="1" i="0" u="none" strike="noStrike" dirty="0">
                          <a:solidFill>
                            <a:srgbClr val="000000"/>
                          </a:solidFill>
                          <a:effectLst/>
                          <a:latin typeface="Calibri" panose="020F0502020204030204" pitchFamily="34" charset="0"/>
                        </a:rPr>
                        <a:t>cases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MR notification 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a:r>
                        <a:rPr lang="es-GT" sz="1000" b="1" dirty="0"/>
                        <a:t>% sites </a:t>
                      </a:r>
                      <a:r>
                        <a:rPr lang="en-US" sz="1000" b="1" dirty="0"/>
                        <a:t>reporting</a:t>
                      </a:r>
                      <a:r>
                        <a:rPr lang="es-GT" sz="1000" b="1" dirty="0"/>
                        <a:t> </a:t>
                      </a:r>
                      <a:r>
                        <a:rPr lang="es-GT" sz="1000" b="1" dirty="0" err="1"/>
                        <a:t>weekly</a:t>
                      </a:r>
                      <a:endParaRPr lang="en-US" sz="1000" b="1"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a:r>
                        <a:rPr lang="es-GT" sz="1000" b="1" dirty="0"/>
                        <a:t>% cases </a:t>
                      </a:r>
                      <a:r>
                        <a:rPr lang="es-GT" sz="1000" b="1" dirty="0" err="1"/>
                        <a:t>with</a:t>
                      </a:r>
                      <a:r>
                        <a:rPr lang="es-GT" sz="1000" b="1" dirty="0"/>
                        <a:t> </a:t>
                      </a:r>
                      <a:r>
                        <a:rPr lang="en-US" sz="1000" b="1" dirty="0"/>
                        <a:t>adequate</a:t>
                      </a:r>
                      <a:r>
                        <a:rPr lang="es-GT" sz="1000" b="1" dirty="0"/>
                        <a:t> </a:t>
                      </a:r>
                      <a:r>
                        <a:rPr lang="en-US" sz="1000" b="1" dirty="0"/>
                        <a:t>investigation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a:r>
                        <a:rPr lang="en-US" sz="1000" b="1" dirty="0"/>
                        <a:t>% cases with adequate sample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a:r>
                        <a:rPr lang="en-US" sz="1000" b="1" dirty="0"/>
                        <a:t>% serum samples received in laboratory in &lt;=5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a:r>
                        <a:rPr lang="en-US" sz="1000" b="1" dirty="0"/>
                        <a:t>% serum samples with laboratory results reported in  </a:t>
                      </a:r>
                    </a:p>
                    <a:p>
                      <a:pPr algn="ctr"/>
                      <a:r>
                        <a:rPr lang="en-US" sz="1000" b="1" dirty="0"/>
                        <a:t>&lt;= 4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dirty="0">
                          <a:solidFill>
                            <a:srgbClr val="000000"/>
                          </a:solidFill>
                          <a:effectLst/>
                          <a:latin typeface="Calibri" panose="020F0502020204030204" pitchFamily="34" charset="0"/>
                        </a:rPr>
                        <a:t>CRS notification 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452452771"/>
                  </a:ext>
                </a:extLst>
              </a:tr>
              <a:tr h="186473">
                <a:tc>
                  <a:txBody>
                    <a:bodyPr/>
                    <a:lstStyle/>
                    <a:p>
                      <a:pPr algn="ctr" fontAlgn="b"/>
                      <a:r>
                        <a:rPr lang="en-US" sz="1000" b="0" i="0" u="none" strike="noStrike">
                          <a:solidFill>
                            <a:srgbClr val="000000"/>
                          </a:solidFill>
                          <a:effectLst/>
                          <a:latin typeface="Calibri" panose="020F0502020204030204" pitchFamily="34" charset="0"/>
                        </a:rPr>
                        <a:t>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36895296"/>
                  </a:ext>
                </a:extLst>
              </a:tr>
              <a:tr h="186473">
                <a:tc>
                  <a:txBody>
                    <a:bodyPr/>
                    <a:lstStyle/>
                    <a:p>
                      <a:pPr algn="ctr" fontAlgn="b"/>
                      <a:r>
                        <a:rPr lang="en-US" sz="1000" b="0" i="0" u="none" strike="noStrike" dirty="0">
                          <a:solidFill>
                            <a:srgbClr val="000000"/>
                          </a:solidFill>
                          <a:effectLst/>
                          <a:latin typeface="Calibri" panose="020F0502020204030204" pitchFamily="34" charset="0"/>
                        </a:rPr>
                        <a:t>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1,132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1,043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79.1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61627"/>
                  </a:ext>
                </a:extLst>
              </a:tr>
              <a:tr h="186473">
                <a:tc>
                  <a:txBody>
                    <a:bodyPr/>
                    <a:lstStyle/>
                    <a:p>
                      <a:pPr algn="ctr" fontAlgn="b"/>
                      <a:r>
                        <a:rPr lang="en-US" sz="1000" b="0" i="0" u="none" strike="noStrike">
                          <a:solidFill>
                            <a:srgbClr val="000000"/>
                          </a:solidFill>
                          <a:effectLst/>
                          <a:latin typeface="Calibri" panose="020F0502020204030204" pitchFamily="34" charset="0"/>
                        </a:rPr>
                        <a:t>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ECU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412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967557992"/>
                  </a:ext>
                </a:extLst>
              </a:tr>
              <a:tr h="186473">
                <a:tc>
                  <a:txBody>
                    <a:bodyPr/>
                    <a:lstStyle/>
                    <a:p>
                      <a:pPr algn="ctr" fontAlgn="b"/>
                      <a:r>
                        <a:rPr lang="en-US" sz="1000" b="0" i="0" u="none" strike="noStrike">
                          <a:solidFill>
                            <a:srgbClr val="000000"/>
                          </a:solidFill>
                          <a:effectLst/>
                          <a:latin typeface="Calibri" panose="020F0502020204030204" pitchFamily="34" charset="0"/>
                        </a:rPr>
                        <a:t>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PER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582855"/>
                  </a:ext>
                </a:extLst>
              </a:tr>
              <a:tr h="186473">
                <a:tc>
                  <a:txBody>
                    <a:bodyPr/>
                    <a:lstStyle/>
                    <a:p>
                      <a:pPr algn="ctr" fontAlgn="b"/>
                      <a:r>
                        <a:rPr lang="en-US" sz="1000" b="0" i="0" u="none" strike="noStrike">
                          <a:solidFill>
                            <a:srgbClr val="000000"/>
                          </a:solidFill>
                          <a:effectLst/>
                          <a:latin typeface="Calibri" panose="020F0502020204030204" pitchFamily="34" charset="0"/>
                        </a:rPr>
                        <a:t>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VEN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1,859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1,859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6.35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88579851"/>
                  </a:ext>
                </a:extLst>
              </a:tr>
              <a:tr h="186473">
                <a:tc>
                  <a:txBody>
                    <a:bodyPr/>
                    <a:lstStyle/>
                    <a:p>
                      <a:pPr algn="ctr" fontAlgn="b"/>
                      <a:r>
                        <a:rPr lang="en-US" sz="1000" b="0" i="0" u="none" strike="noStrike" dirty="0">
                          <a:solidFill>
                            <a:srgbClr val="000000"/>
                          </a:solidFill>
                          <a:effectLst/>
                          <a:latin typeface="Calibri" panose="020F0502020204030204" pitchFamily="34" charset="0"/>
                        </a:rPr>
                        <a:t>BRA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BRA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3,535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35429"/>
                  </a:ext>
                </a:extLst>
              </a:tr>
              <a:tr h="186473">
                <a:tc>
                  <a:txBody>
                    <a:bodyPr/>
                    <a:lstStyle/>
                    <a:p>
                      <a:pPr algn="ctr" fontAlgn="b"/>
                      <a:r>
                        <a:rPr lang="en-US" sz="1000" b="0" i="0" u="none" strike="noStrike">
                          <a:solidFill>
                            <a:srgbClr val="000000"/>
                          </a:solidFill>
                          <a:effectLst/>
                          <a:latin typeface="Calibri" panose="020F0502020204030204" pitchFamily="34" charset="0"/>
                        </a:rPr>
                        <a:t>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685968256"/>
                  </a:ext>
                </a:extLst>
              </a:tr>
              <a:tr h="186473">
                <a:tc>
                  <a:txBody>
                    <a:bodyPr/>
                    <a:lstStyle/>
                    <a:p>
                      <a:pPr algn="ctr" fontAlgn="b"/>
                      <a:r>
                        <a:rPr lang="en-US" sz="1000" b="0" i="0" u="none" strike="noStrike" dirty="0">
                          <a:solidFill>
                            <a:srgbClr val="000000"/>
                          </a:solidFill>
                          <a:effectLst/>
                          <a:latin typeface="Calibri" panose="020F0502020204030204" pitchFamily="34" charset="0"/>
                        </a:rPr>
                        <a:t>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GTM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69.2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86797"/>
                  </a:ext>
                </a:extLst>
              </a:tr>
              <a:tr h="186473">
                <a:tc>
                  <a:txBody>
                    <a:bodyPr/>
                    <a:lstStyle/>
                    <a:p>
                      <a:pPr algn="ctr" fontAlgn="b"/>
                      <a:r>
                        <a:rPr lang="en-US" sz="1000" b="0" i="0" u="none" strike="noStrike">
                          <a:solidFill>
                            <a:srgbClr val="000000"/>
                          </a:solidFill>
                          <a:effectLst/>
                          <a:latin typeface="Calibri" panose="020F0502020204030204" pitchFamily="34" charset="0"/>
                        </a:rPr>
                        <a:t>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HND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62461678"/>
                  </a:ext>
                </a:extLst>
              </a:tr>
              <a:tr h="186473">
                <a:tc>
                  <a:txBody>
                    <a:bodyPr/>
                    <a:lstStyle/>
                    <a:p>
                      <a:pPr algn="ctr" fontAlgn="b"/>
                      <a:r>
                        <a:rPr lang="en-US" sz="1000" b="0" i="0" u="none" strike="noStrike">
                          <a:solidFill>
                            <a:srgbClr val="000000"/>
                          </a:solidFill>
                          <a:effectLst/>
                          <a:latin typeface="Calibri" panose="020F0502020204030204" pitchFamily="34" charset="0"/>
                        </a:rPr>
                        <a:t>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NIC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966748"/>
                  </a:ext>
                </a:extLst>
              </a:tr>
              <a:tr h="186473">
                <a:tc>
                  <a:txBody>
                    <a:bodyPr/>
                    <a:lstStyle/>
                    <a:p>
                      <a:pPr algn="ctr" fontAlgn="b"/>
                      <a:r>
                        <a:rPr lang="en-US" sz="1000" b="0" i="0" u="none" strike="noStrike" dirty="0">
                          <a:solidFill>
                            <a:srgbClr val="000000"/>
                          </a:solidFill>
                          <a:effectLst/>
                          <a:latin typeface="Calibri" panose="020F0502020204030204" pitchFamily="34" charset="0"/>
                        </a:rPr>
                        <a:t>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PAN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075589646"/>
                  </a:ext>
                </a:extLst>
              </a:tr>
              <a:tr h="186473">
                <a:tc>
                  <a:txBody>
                    <a:bodyPr/>
                    <a:lstStyle/>
                    <a:p>
                      <a:pPr algn="ctr" fontAlgn="b"/>
                      <a:r>
                        <a:rPr lang="en-US" sz="1000" b="0" i="0" u="none" strike="noStrike">
                          <a:solidFill>
                            <a:srgbClr val="000000"/>
                          </a:solidFill>
                          <a:effectLst/>
                          <a:latin typeface="Calibri" panose="020F0502020204030204" pitchFamily="34" charset="0"/>
                        </a:rPr>
                        <a:t>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SLV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570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8.70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62.1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4.04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17806"/>
                  </a:ext>
                </a:extLst>
              </a:tr>
              <a:tr h="186473">
                <a:tc>
                  <a:txBody>
                    <a:bodyPr/>
                    <a:lstStyle/>
                    <a:p>
                      <a:pPr algn="ctr" fontAlgn="b"/>
                      <a:r>
                        <a:rPr lang="en-US" sz="1000" b="0" i="0" u="none" strike="noStrike" dirty="0">
                          <a:solidFill>
                            <a:srgbClr val="000000"/>
                          </a:solidFill>
                          <a:effectLst/>
                          <a:latin typeface="Calibri" panose="020F0502020204030204" pitchFamily="34" charset="0"/>
                        </a:rPr>
                        <a:t>CAR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210034690"/>
                  </a:ext>
                </a:extLst>
              </a:tr>
              <a:tr h="186473">
                <a:tc>
                  <a:txBody>
                    <a:bodyPr/>
                    <a:lstStyle/>
                    <a:p>
                      <a:pPr algn="ctr" fontAlgn="b"/>
                      <a:r>
                        <a:rPr lang="en-US" sz="1000" b="0" i="0" u="none" strike="noStrike" dirty="0">
                          <a:solidFill>
                            <a:srgbClr val="000000"/>
                          </a:solidFill>
                          <a:effectLst/>
                          <a:latin typeface="Calibri" panose="020F0502020204030204" pitchFamily="34" charset="0"/>
                        </a:rPr>
                        <a:t>LAC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CUB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1,594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1,594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8932654"/>
                  </a:ext>
                </a:extLst>
              </a:tr>
              <a:tr h="186473">
                <a:tc>
                  <a:txBody>
                    <a:bodyPr/>
                    <a:lstStyle/>
                    <a:p>
                      <a:pPr algn="ctr" fontAlgn="b"/>
                      <a:r>
                        <a:rPr lang="en-US" sz="1000" b="0" i="0" u="none" strike="noStrike">
                          <a:solidFill>
                            <a:srgbClr val="000000"/>
                          </a:solidFill>
                          <a:effectLst/>
                          <a:latin typeface="Calibri" panose="020F0502020204030204" pitchFamily="34" charset="0"/>
                        </a:rPr>
                        <a:t>LAC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DOM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520327"/>
                  </a:ext>
                </a:extLst>
              </a:tr>
              <a:tr h="186473">
                <a:tc>
                  <a:txBody>
                    <a:bodyPr/>
                    <a:lstStyle/>
                    <a:p>
                      <a:pPr algn="ctr" fontAlgn="b"/>
                      <a:r>
                        <a:rPr lang="en-US" sz="1000" b="0" i="0" u="none" strike="noStrike" dirty="0">
                          <a:solidFill>
                            <a:srgbClr val="000000"/>
                          </a:solidFill>
                          <a:effectLst/>
                          <a:latin typeface="Calibri" panose="020F0502020204030204" pitchFamily="34" charset="0"/>
                        </a:rPr>
                        <a:t>LAC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HTI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105528"/>
                  </a:ext>
                </a:extLst>
              </a:tr>
              <a:tr h="186473">
                <a:tc>
                  <a:txBody>
                    <a:bodyPr/>
                    <a:lstStyle/>
                    <a:p>
                      <a:pPr algn="ctr" fontAlgn="b"/>
                      <a:r>
                        <a:rPr lang="en-US" sz="1000" b="0" i="0" u="none" strike="noStrike" dirty="0">
                          <a:solidFill>
                            <a:srgbClr val="000000"/>
                          </a:solidFill>
                          <a:effectLst/>
                          <a:latin typeface="Calibri" panose="020F0502020204030204" pitchFamily="34" charset="0"/>
                        </a:rPr>
                        <a:t>MEX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MEX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2,529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2,333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61250237"/>
                  </a:ext>
                </a:extLst>
              </a:tr>
              <a:tr h="186473">
                <a:tc>
                  <a:txBody>
                    <a:bodyPr/>
                    <a:lstStyle/>
                    <a:p>
                      <a:pPr algn="ctr" fontAlgn="b"/>
                      <a:r>
                        <a:rPr lang="en-US" sz="1000" b="0" i="0" u="none" strike="noStrike" dirty="0">
                          <a:solidFill>
                            <a:srgbClr val="000000"/>
                          </a:solidFill>
                          <a:effectLst/>
                          <a:latin typeface="Calibri" panose="020F0502020204030204" pitchFamily="34" charset="0"/>
                        </a:rPr>
                        <a:t>NOA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078773"/>
                  </a:ext>
                </a:extLst>
              </a:tr>
              <a:tr h="186473">
                <a:tc>
                  <a:txBody>
                    <a:bodyPr/>
                    <a:lstStyle/>
                    <a:p>
                      <a:pPr algn="ctr" fontAlgn="b"/>
                      <a:r>
                        <a:rPr lang="en-US" sz="1000" b="0" i="0" u="none" strike="noStrike" dirty="0">
                          <a:solidFill>
                            <a:srgbClr val="000000"/>
                          </a:solidFill>
                          <a:effectLst/>
                          <a:latin typeface="Calibri" panose="020F0502020204030204" pitchFamily="34" charset="0"/>
                        </a:rPr>
                        <a:t>NOA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USA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90442761"/>
                  </a:ext>
                </a:extLst>
              </a:tr>
              <a:tr h="186473">
                <a:tc>
                  <a:txBody>
                    <a:bodyPr/>
                    <a:lstStyle/>
                    <a:p>
                      <a:pPr algn="ctr" fontAlgn="b"/>
                      <a:r>
                        <a:rPr lang="en-US" sz="1000" b="0" i="0" u="none" strike="noStrike" dirty="0">
                          <a:solidFill>
                            <a:srgbClr val="000000"/>
                          </a:solidFill>
                          <a:effectLst/>
                          <a:latin typeface="Calibri" panose="020F0502020204030204" pitchFamily="34" charset="0"/>
                        </a:rPr>
                        <a:t>SOC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ARG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996208"/>
                  </a:ext>
                </a:extLst>
              </a:tr>
              <a:tr h="186473">
                <a:tc>
                  <a:txBody>
                    <a:bodyPr/>
                    <a:lstStyle/>
                    <a:p>
                      <a:pPr algn="ctr" fontAlgn="b"/>
                      <a:r>
                        <a:rPr lang="en-US" sz="1000" b="0" i="0" u="none" strike="noStrike" dirty="0">
                          <a:solidFill>
                            <a:srgbClr val="000000"/>
                          </a:solidFill>
                          <a:effectLst/>
                          <a:latin typeface="Calibri" panose="020F0502020204030204" pitchFamily="34" charset="0"/>
                        </a:rPr>
                        <a:t>SOC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CHL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291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74.8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2.89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948173827"/>
                  </a:ext>
                </a:extLst>
              </a:tr>
              <a:tr h="186473">
                <a:tc>
                  <a:txBody>
                    <a:bodyPr/>
                    <a:lstStyle/>
                    <a:p>
                      <a:pPr algn="ctr" fontAlgn="b"/>
                      <a:r>
                        <a:rPr lang="en-US" sz="1000" b="0" i="0" u="none" strike="noStrike">
                          <a:solidFill>
                            <a:srgbClr val="000000"/>
                          </a:solidFill>
                          <a:effectLst/>
                          <a:latin typeface="Calibri" panose="020F0502020204030204" pitchFamily="34" charset="0"/>
                        </a:rPr>
                        <a:t>SOC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PRY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664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649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205.1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0.49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57520"/>
                  </a:ext>
                </a:extLst>
              </a:tr>
              <a:tr h="186473">
                <a:tc>
                  <a:txBody>
                    <a:bodyPr/>
                    <a:lstStyle/>
                    <a:p>
                      <a:pPr algn="ctr" fontAlgn="b"/>
                      <a:r>
                        <a:rPr lang="en-US" sz="1000" b="0" i="0" u="none" strike="noStrike" dirty="0">
                          <a:solidFill>
                            <a:srgbClr val="000000"/>
                          </a:solidFill>
                          <a:effectLst/>
                          <a:latin typeface="Calibri" panose="020F0502020204030204" pitchFamily="34" charset="0"/>
                        </a:rPr>
                        <a:t>SOC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URY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893868968"/>
                  </a:ext>
                </a:extLst>
              </a:tr>
              <a:tr h="186473">
                <a:tc gridSpan="2">
                  <a:txBody>
                    <a:bodyPr/>
                    <a:lstStyle/>
                    <a:p>
                      <a:pPr algn="ctr" fontAlgn="ctr"/>
                      <a:r>
                        <a:rPr lang="en-US" sz="800" b="1" i="0" u="none" strike="noStrike" dirty="0">
                          <a:solidFill>
                            <a:srgbClr val="000000"/>
                          </a:solidFill>
                          <a:effectLst/>
                          <a:latin typeface="Arial" panose="020B0604020202020204" pitchFamily="34" charset="0"/>
                        </a:rPr>
                        <a:t>Region**</a:t>
                      </a:r>
                    </a:p>
                  </a:txBody>
                  <a:tcPr marL="96986" marR="96986" marT="48493" marB="4849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000" b="1" i="0" u="none" strike="noStrike" dirty="0">
                          <a:solidFill>
                            <a:srgbClr val="000000"/>
                          </a:solidFill>
                          <a:effectLst/>
                          <a:latin typeface="Calibri" panose="020F0502020204030204" pitchFamily="34" charset="0"/>
                        </a:rPr>
                        <a:t>15,020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165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14,477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499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2.26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1.39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151338"/>
                  </a:ext>
                </a:extLst>
              </a:tr>
            </a:tbl>
          </a:graphicData>
        </a:graphic>
      </p:graphicFrame>
      <p:sp>
        <p:nvSpPr>
          <p:cNvPr id="6" name="TextBox 5">
            <a:extLst>
              <a:ext uri="{FF2B5EF4-FFF2-40B4-BE49-F238E27FC236}">
                <a16:creationId xmlns:a16="http://schemas.microsoft.com/office/drawing/2014/main" id="{F29ED2C0-0DB4-9D7D-9C6A-3C3273BCB2B9}"/>
              </a:ext>
            </a:extLst>
          </p:cNvPr>
          <p:cNvSpPr txBox="1"/>
          <p:nvPr/>
        </p:nvSpPr>
        <p:spPr>
          <a:xfrm>
            <a:off x="807953" y="110985"/>
            <a:ext cx="10164846" cy="830997"/>
          </a:xfrm>
          <a:prstGeom prst="rect">
            <a:avLst/>
          </a:prstGeom>
          <a:noFill/>
        </p:spPr>
        <p:txBody>
          <a:bodyPr wrap="square">
            <a:spAutoFit/>
          </a:bodyPr>
          <a:lstStyle/>
          <a:p>
            <a:pPr algn="ctr"/>
            <a:r>
              <a:rPr lang="en-US" sz="2400" dirty="0"/>
              <a:t>Number of measles-rubella (MR) suspected cases and MR surveillance indicators</a:t>
            </a:r>
          </a:p>
          <a:p>
            <a:pPr algn="ctr"/>
            <a:r>
              <a:rPr lang="en-US" sz="2400" dirty="0"/>
              <a:t>Region of the Americas, 2022*</a:t>
            </a:r>
          </a:p>
        </p:txBody>
      </p:sp>
      <p:sp>
        <p:nvSpPr>
          <p:cNvPr id="7" name="TextBox 6">
            <a:extLst>
              <a:ext uri="{FF2B5EF4-FFF2-40B4-BE49-F238E27FC236}">
                <a16:creationId xmlns:a16="http://schemas.microsoft.com/office/drawing/2014/main" id="{82A0EFC2-CFBB-FA6F-3453-CB2454F627AA}"/>
              </a:ext>
            </a:extLst>
          </p:cNvPr>
          <p:cNvSpPr txBox="1"/>
          <p:nvPr/>
        </p:nvSpPr>
        <p:spPr>
          <a:xfrm>
            <a:off x="590404" y="6396334"/>
            <a:ext cx="10164846" cy="400110"/>
          </a:xfrm>
          <a:prstGeom prst="rect">
            <a:avLst/>
          </a:prstGeom>
          <a:noFill/>
        </p:spPr>
        <p:txBody>
          <a:bodyPr wrap="square">
            <a:spAutoFit/>
          </a:bodyPr>
          <a:lstStyle/>
          <a:p>
            <a:r>
              <a:rPr lang="en-US" sz="1000" dirty="0"/>
              <a:t>Source: Integrated Surveillance Information System (ISIS) and country reports to CIM/PAHO.</a:t>
            </a:r>
          </a:p>
          <a:p>
            <a:r>
              <a:rPr lang="en-US" sz="1000" dirty="0"/>
              <a:t>* Data as of 7 July 2023 | ** Excluding Canada and USA.</a:t>
            </a:r>
          </a:p>
        </p:txBody>
      </p:sp>
    </p:spTree>
    <p:extLst>
      <p:ext uri="{BB962C8B-B14F-4D97-AF65-F5344CB8AC3E}">
        <p14:creationId xmlns:p14="http://schemas.microsoft.com/office/powerpoint/2010/main" val="3987972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519</Words>
  <Application>Microsoft Office PowerPoint</Application>
  <PresentationFormat>Widescreen</PresentationFormat>
  <Paragraphs>367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Pacis, Ms. Carmelita Lucia (WDC)</dc:creator>
  <cp:lastModifiedBy>Pacis, Ms. Carmelita Lucia (WDC)</cp:lastModifiedBy>
  <cp:revision>8</cp:revision>
  <dcterms:created xsi:type="dcterms:W3CDTF">2023-07-07T20:32:19Z</dcterms:created>
  <dcterms:modified xsi:type="dcterms:W3CDTF">2023-07-10T16:30:34Z</dcterms:modified>
</cp:coreProperties>
</file>