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57" autoAdjust="0"/>
    <p:restoredTop sz="92361" autoAdjust="0"/>
  </p:normalViewPr>
  <p:slideViewPr>
    <p:cSldViewPr snapToGrid="0">
      <p:cViewPr varScale="1">
        <p:scale>
          <a:sx n="94" d="100"/>
          <a:sy n="94" d="100"/>
        </p:scale>
        <p:origin x="29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C5F72-2570-4FE4-8886-2F03181DF962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47CBCB-5C83-41E2-8679-0B9CBDDA1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143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18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El próximo 15 de septiembre publicaremos en la página web de la Organización Panamericana de la Salud (OPS) el cierre de los datos de vigilancia epidemiológica del sarampión, la rubeola y el síndrome de rubeola congénita para el 2022. La tabla presenta los datos reportados oficialmente a la OPS hasta hoy. Tome nota que la a fecha límite para enviar los datos actualizados de 2022 es el 31 de Agosto de 2023.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47CBCB-5C83-41E2-8679-0B9CBDDA17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866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16345-014E-8B19-9AB8-FF3FD67A1F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FF27D2-8E0A-0919-8671-BE996C7C0F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03BA1-761A-CFB0-928D-3B039D45D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5B8B6-E507-4A65-9A83-4D6A66949B10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52FF54-3820-D86B-BE6C-9C71FE795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07D446-0014-4A49-54DB-8228FE9BB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F6882-B639-4077-8964-570F9ADAA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771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C3103-7E65-608F-A5E2-D4341D669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803B9C-A7EC-17EE-CAFB-CBB0FA7791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F3AE4-DBC3-C097-7AAC-8F6C8FCA2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5B8B6-E507-4A65-9A83-4D6A66949B10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84044-51FB-D2B5-7934-DCFC9B703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E602C-300A-8CA7-E7A8-CE0F6049A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F6882-B639-4077-8964-570F9ADAA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321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D3FAD1-0510-ED25-8ECF-FE5232A88A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FFA72A-6F25-095D-EDE7-E71565F0D7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A457C8-BBAC-2725-4514-55C42047A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5B8B6-E507-4A65-9A83-4D6A66949B10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D5BF1D-C4A1-A8EC-2E00-4D7E14B03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775BF-6400-059B-0710-BB79BDC77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F6882-B639-4077-8964-570F9ADAA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21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07B1B-1F47-A1FD-21CD-0E3D61A8E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4E722-03D1-9801-E8C5-8C0D16B50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ACBF7-D6CD-EEAC-048B-6182BFAD9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5B8B6-E507-4A65-9A83-4D6A66949B10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9D5540-CEA9-D199-5CFB-D6D264C20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7D4B72-F0EA-F67F-2DF9-2455871F9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F6882-B639-4077-8964-570F9ADAA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027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DBEB2-76C1-765F-2A48-72AFB0381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914DF8-DB89-E693-12D9-BAAA88F8C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D0833A-615E-7527-14F9-91D8E9D00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5B8B6-E507-4A65-9A83-4D6A66949B10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6C790E-EF34-AACD-6A57-6A1D2B4A5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76AC59-C66E-13F1-E0B3-EC34D9CD1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F6882-B639-4077-8964-570F9ADAA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52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9D778-6631-A36D-43EE-137CB645C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BD86F-2613-FABA-7501-0B5D1CF046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2DCD95-73A4-14F5-0E12-D31AE8DC53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208BE4-A6D9-2DEB-DE2E-5D65104EE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5B8B6-E507-4A65-9A83-4D6A66949B10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16B9CF-6983-1B75-B2DC-607EC41EB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3D542F-3A7B-21D6-0D17-AB2B19537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F6882-B639-4077-8964-570F9ADAA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52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10FA0-4274-11BC-7ED8-718A6630B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D409B-F76F-1393-62D5-2B7BD0A84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1F8C16-3C77-ABA9-8CCA-66D25BE480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9EFC7E-E933-707C-E5B9-4C33D0CFBF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AD4A1B-1868-F504-E5E4-DB9BE4649D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6AF6C7-F43E-2098-7272-826CC97FC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5B8B6-E507-4A65-9A83-4D6A66949B10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FE1F40-39CD-2055-FF16-0D8DE3C31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967E9D-3DC1-4A67-95BC-585F5CFEA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F6882-B639-4077-8964-570F9ADAA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270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E0031-E649-63BA-9206-DA9B75E0D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24F2BA-01DE-1C6B-C36A-51A70CD96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5B8B6-E507-4A65-9A83-4D6A66949B10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C7AAC3-DB91-84AB-CC2B-757E3BF61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DB9144-18BF-7B54-BC2E-1A76D01FC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F6882-B639-4077-8964-570F9ADAA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094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811CA4-392D-97D5-5F60-3BAAFF559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5B8B6-E507-4A65-9A83-4D6A66949B10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4D86A9-865B-263A-9EBF-69D9E0850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3B7532-526C-9F09-3CF5-9B3875076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F6882-B639-4077-8964-570F9ADAA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415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45230-E3C3-F70A-345D-03E3ACDA5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5DE0C-4BA4-ED87-9E19-EA43C0ECB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3DEDB7-F149-5AD5-6059-32BF07B291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C0E7BC-9EA5-95DD-0C16-99408E23D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5B8B6-E507-4A65-9A83-4D6A66949B10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9E039B-A058-786B-8296-11B739EF4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D1B2E0-7F41-86C9-8CBA-0B615802B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F6882-B639-4077-8964-570F9ADAA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783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F0707-E179-A3AF-7B7C-79BD3B7B5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52BC15-4271-C4D1-7546-DF9DC2D47D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EC119-B688-6C35-515B-6E9D33A744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6EB909-ABC0-BB56-722B-95A8E5271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5B8B6-E507-4A65-9A83-4D6A66949B10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8CAF1E-753A-7B24-97F7-B1C8A5D69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9972F2-00FA-CA6A-1D9B-A8C5D2428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F6882-B639-4077-8964-570F9ADAA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591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2D9B95-317B-565E-C45C-9D6B1C781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2FBBA9-F78E-97FF-81F6-E61CF0F696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31762-F63D-4959-C753-E196AD3DCB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5B8B6-E507-4A65-9A83-4D6A66949B10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4A8C0-47DF-A2E5-9E5E-385CD50BF4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92331-12DD-7416-B1FA-17B7717632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F6882-B639-4077-8964-570F9ADAA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726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1F41D-93AA-532F-03A7-EA129ABC61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dirty="0"/>
            </a:b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675FF4E-1A69-835D-962F-02702BB3FD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702452"/>
              </p:ext>
            </p:extLst>
          </p:nvPr>
        </p:nvGraphicFramePr>
        <p:xfrm>
          <a:off x="436841" y="927453"/>
          <a:ext cx="11401498" cy="5412491"/>
        </p:xfrm>
        <a:graphic>
          <a:graphicData uri="http://schemas.openxmlformats.org/drawingml/2006/table">
            <a:tbl>
              <a:tblPr/>
              <a:tblGrid>
                <a:gridCol w="566754">
                  <a:extLst>
                    <a:ext uri="{9D8B030D-6E8A-4147-A177-3AD203B41FA5}">
                      <a16:colId xmlns:a16="http://schemas.microsoft.com/office/drawing/2014/main" val="2471230217"/>
                    </a:ext>
                  </a:extLst>
                </a:gridCol>
                <a:gridCol w="734204">
                  <a:extLst>
                    <a:ext uri="{9D8B030D-6E8A-4147-A177-3AD203B41FA5}">
                      <a16:colId xmlns:a16="http://schemas.microsoft.com/office/drawing/2014/main" val="3148644326"/>
                    </a:ext>
                  </a:extLst>
                </a:gridCol>
                <a:gridCol w="747085">
                  <a:extLst>
                    <a:ext uri="{9D8B030D-6E8A-4147-A177-3AD203B41FA5}">
                      <a16:colId xmlns:a16="http://schemas.microsoft.com/office/drawing/2014/main" val="2611693460"/>
                    </a:ext>
                  </a:extLst>
                </a:gridCol>
                <a:gridCol w="772846">
                  <a:extLst>
                    <a:ext uri="{9D8B030D-6E8A-4147-A177-3AD203B41FA5}">
                      <a16:colId xmlns:a16="http://schemas.microsoft.com/office/drawing/2014/main" val="545820095"/>
                    </a:ext>
                  </a:extLst>
                </a:gridCol>
                <a:gridCol w="772846">
                  <a:extLst>
                    <a:ext uri="{9D8B030D-6E8A-4147-A177-3AD203B41FA5}">
                      <a16:colId xmlns:a16="http://schemas.microsoft.com/office/drawing/2014/main" val="3034301537"/>
                    </a:ext>
                  </a:extLst>
                </a:gridCol>
                <a:gridCol w="682680">
                  <a:extLst>
                    <a:ext uri="{9D8B030D-6E8A-4147-A177-3AD203B41FA5}">
                      <a16:colId xmlns:a16="http://schemas.microsoft.com/office/drawing/2014/main" val="3647420426"/>
                    </a:ext>
                  </a:extLst>
                </a:gridCol>
                <a:gridCol w="669800">
                  <a:extLst>
                    <a:ext uri="{9D8B030D-6E8A-4147-A177-3AD203B41FA5}">
                      <a16:colId xmlns:a16="http://schemas.microsoft.com/office/drawing/2014/main" val="3248571838"/>
                    </a:ext>
                  </a:extLst>
                </a:gridCol>
                <a:gridCol w="764008">
                  <a:extLst>
                    <a:ext uri="{9D8B030D-6E8A-4147-A177-3AD203B41FA5}">
                      <a16:colId xmlns:a16="http://schemas.microsoft.com/office/drawing/2014/main" val="2499116115"/>
                    </a:ext>
                  </a:extLst>
                </a:gridCol>
                <a:gridCol w="949134">
                  <a:extLst>
                    <a:ext uri="{9D8B030D-6E8A-4147-A177-3AD203B41FA5}">
                      <a16:colId xmlns:a16="http://schemas.microsoft.com/office/drawing/2014/main" val="2687520557"/>
                    </a:ext>
                  </a:extLst>
                </a:gridCol>
                <a:gridCol w="910037">
                  <a:extLst>
                    <a:ext uri="{9D8B030D-6E8A-4147-A177-3AD203B41FA5}">
                      <a16:colId xmlns:a16="http://schemas.microsoft.com/office/drawing/2014/main" val="2208512544"/>
                    </a:ext>
                  </a:extLst>
                </a:gridCol>
                <a:gridCol w="1040043">
                  <a:extLst>
                    <a:ext uri="{9D8B030D-6E8A-4147-A177-3AD203B41FA5}">
                      <a16:colId xmlns:a16="http://schemas.microsoft.com/office/drawing/2014/main" val="1603514298"/>
                    </a:ext>
                  </a:extLst>
                </a:gridCol>
                <a:gridCol w="956281">
                  <a:extLst>
                    <a:ext uri="{9D8B030D-6E8A-4147-A177-3AD203B41FA5}">
                      <a16:colId xmlns:a16="http://schemas.microsoft.com/office/drawing/2014/main" val="1451043391"/>
                    </a:ext>
                  </a:extLst>
                </a:gridCol>
                <a:gridCol w="1116824">
                  <a:extLst>
                    <a:ext uri="{9D8B030D-6E8A-4147-A177-3AD203B41FA5}">
                      <a16:colId xmlns:a16="http://schemas.microsoft.com/office/drawing/2014/main" val="420569736"/>
                    </a:ext>
                  </a:extLst>
                </a:gridCol>
                <a:gridCol w="718956">
                  <a:extLst>
                    <a:ext uri="{9D8B030D-6E8A-4147-A177-3AD203B41FA5}">
                      <a16:colId xmlns:a16="http://schemas.microsoft.com/office/drawing/2014/main" val="2463810455"/>
                    </a:ext>
                  </a:extLst>
                </a:gridCol>
              </a:tblGrid>
              <a:tr h="193973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Clasificación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final </a:t>
                      </a:r>
                    </a:p>
                  </a:txBody>
                  <a:tcPr marL="96986" marR="96986" marT="48493" marB="4849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Indicatores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</a:t>
                      </a:r>
                      <a:r>
                        <a:rPr lang="en-US" sz="1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vigilancia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6986" marR="96986" marT="48493" marB="48493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45222"/>
                  </a:ext>
                </a:extLst>
              </a:tr>
              <a:tr h="3507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Región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Subregión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</a:p>
                    <a:p>
                      <a:pPr algn="ctr" fontAlgn="b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país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Casos </a:t>
                      </a:r>
                    </a:p>
                    <a:p>
                      <a:pPr algn="ctr" fontAlgn="b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Sospechosos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SR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Casos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confirmados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sarampión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Casos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confirmados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rubeola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Casos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descartados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SR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Casos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pendientes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 SR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Tasa de notification de SR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GT" sz="1000" b="1" dirty="0"/>
                        <a:t>% de sitios </a:t>
                      </a:r>
                      <a:r>
                        <a:rPr lang="en-US" sz="1000" b="1" dirty="0" err="1"/>
                        <a:t>notificando</a:t>
                      </a:r>
                      <a:r>
                        <a:rPr lang="es-GT" sz="1000" b="1" dirty="0"/>
                        <a:t> semanalmente</a:t>
                      </a:r>
                      <a:endParaRPr lang="en-US" sz="10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GT" sz="1000" b="1" dirty="0"/>
                        <a:t>% de casos sospechosos con  </a:t>
                      </a:r>
                      <a:r>
                        <a:rPr lang="en-US" sz="1000" b="1" dirty="0" err="1"/>
                        <a:t>investigación</a:t>
                      </a:r>
                      <a:r>
                        <a:rPr lang="en-US" sz="1000" b="1" dirty="0"/>
                        <a:t> </a:t>
                      </a:r>
                      <a:r>
                        <a:rPr lang="en-US" sz="1000" b="1" dirty="0" err="1"/>
                        <a:t>adecuada</a:t>
                      </a:r>
                      <a:endParaRPr lang="en-US" sz="10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% de </a:t>
                      </a:r>
                      <a:r>
                        <a:rPr lang="en-US" sz="1000" b="1" dirty="0" err="1"/>
                        <a:t>casos</a:t>
                      </a:r>
                      <a:r>
                        <a:rPr lang="en-US" sz="1000" b="1" dirty="0"/>
                        <a:t> </a:t>
                      </a:r>
                      <a:r>
                        <a:rPr lang="en-US" sz="1000" b="1" dirty="0" err="1"/>
                        <a:t>sospechosos</a:t>
                      </a:r>
                      <a:r>
                        <a:rPr lang="en-US" sz="1000" b="1" dirty="0"/>
                        <a:t> con </a:t>
                      </a:r>
                      <a:r>
                        <a:rPr lang="en-US" sz="1000" b="1" dirty="0" err="1"/>
                        <a:t>muestra</a:t>
                      </a:r>
                      <a:r>
                        <a:rPr lang="en-US" sz="1000" b="1" dirty="0"/>
                        <a:t> de </a:t>
                      </a:r>
                      <a:r>
                        <a:rPr lang="en-US" sz="1000" b="1" dirty="0" err="1"/>
                        <a:t>sangre</a:t>
                      </a:r>
                      <a:r>
                        <a:rPr lang="en-US" sz="1000" b="1" dirty="0"/>
                        <a:t> </a:t>
                      </a:r>
                      <a:r>
                        <a:rPr lang="en-US" sz="1000" b="1" dirty="0" err="1"/>
                        <a:t>adecuada</a:t>
                      </a:r>
                      <a:endParaRPr lang="en-US" sz="1000" b="1" dirty="0"/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% de </a:t>
                      </a:r>
                      <a:r>
                        <a:rPr lang="en-US" sz="1000" b="1" dirty="0" err="1"/>
                        <a:t>muestras</a:t>
                      </a:r>
                      <a:r>
                        <a:rPr lang="en-US" sz="1000" b="1" dirty="0"/>
                        <a:t> de </a:t>
                      </a:r>
                      <a:r>
                        <a:rPr lang="en-US" sz="1000" b="1" dirty="0" err="1"/>
                        <a:t>suero</a:t>
                      </a:r>
                      <a:r>
                        <a:rPr lang="en-US" sz="1000" b="1" dirty="0"/>
                        <a:t> que </a:t>
                      </a:r>
                      <a:r>
                        <a:rPr lang="en-US" sz="1000" b="1" dirty="0" err="1"/>
                        <a:t>llegan</a:t>
                      </a:r>
                      <a:r>
                        <a:rPr lang="en-US" sz="1000" b="1" dirty="0"/>
                        <a:t> al </a:t>
                      </a:r>
                      <a:r>
                        <a:rPr lang="en-US" sz="1000" b="1" dirty="0" err="1"/>
                        <a:t>laboratorio</a:t>
                      </a:r>
                      <a:r>
                        <a:rPr lang="en-US" sz="1000" b="1" dirty="0"/>
                        <a:t> </a:t>
                      </a:r>
                      <a:r>
                        <a:rPr lang="en-US" sz="1000" b="1" dirty="0" err="1"/>
                        <a:t>en</a:t>
                      </a:r>
                      <a:r>
                        <a:rPr lang="en-US" sz="1000" b="1" dirty="0"/>
                        <a:t> &lt;= 5 días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% de </a:t>
                      </a:r>
                      <a:r>
                        <a:rPr lang="en-US" sz="1000" b="1" dirty="0" err="1"/>
                        <a:t>muestras</a:t>
                      </a:r>
                      <a:r>
                        <a:rPr lang="en-US" sz="1000" b="1" dirty="0"/>
                        <a:t> de </a:t>
                      </a:r>
                      <a:r>
                        <a:rPr lang="en-US" sz="1000" b="1" dirty="0" err="1"/>
                        <a:t>suero</a:t>
                      </a:r>
                      <a:r>
                        <a:rPr lang="en-US" sz="1000" b="1" dirty="0"/>
                        <a:t> con </a:t>
                      </a:r>
                      <a:r>
                        <a:rPr lang="en-US" sz="1000" b="1" dirty="0" err="1"/>
                        <a:t>resultados</a:t>
                      </a:r>
                      <a:r>
                        <a:rPr lang="en-US" sz="1000" b="1" dirty="0"/>
                        <a:t> de </a:t>
                      </a:r>
                      <a:r>
                        <a:rPr lang="en-US" sz="1000" b="1" dirty="0" err="1"/>
                        <a:t>laboratorios</a:t>
                      </a:r>
                      <a:r>
                        <a:rPr lang="en-US" sz="1000" b="1" dirty="0"/>
                        <a:t> </a:t>
                      </a:r>
                      <a:r>
                        <a:rPr lang="en-US" sz="1000" b="1" dirty="0" err="1"/>
                        <a:t>reportados</a:t>
                      </a:r>
                      <a:r>
                        <a:rPr lang="en-US" sz="1000" b="1" dirty="0"/>
                        <a:t> &lt;= 4 días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Tasa de notification de SRC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452771"/>
                  </a:ext>
                </a:extLst>
              </a:tr>
              <a:tr h="1864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6895296"/>
                  </a:ext>
                </a:extLst>
              </a:tr>
              <a:tr h="1864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1,043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761627"/>
                  </a:ext>
                </a:extLst>
              </a:tr>
              <a:tr h="1864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557992"/>
                  </a:ext>
                </a:extLst>
              </a:tr>
              <a:tr h="1864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3582855"/>
                  </a:ext>
                </a:extLst>
              </a:tr>
              <a:tr h="1864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1,859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579851"/>
                  </a:ext>
                </a:extLst>
              </a:tr>
              <a:tr h="1864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3,535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435429"/>
                  </a:ext>
                </a:extLst>
              </a:tr>
              <a:tr h="1864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968256"/>
                  </a:ext>
                </a:extLst>
              </a:tr>
              <a:tr h="1864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GTM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986797"/>
                  </a:ext>
                </a:extLst>
              </a:tr>
              <a:tr h="1864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HND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461678"/>
                  </a:ext>
                </a:extLst>
              </a:tr>
              <a:tr h="1864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9966748"/>
                  </a:ext>
                </a:extLst>
              </a:tr>
              <a:tr h="1864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589646"/>
                  </a:ext>
                </a:extLst>
              </a:tr>
              <a:tr h="1864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SLV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570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217806"/>
                  </a:ext>
                </a:extLst>
              </a:tr>
              <a:tr h="1864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034690"/>
                  </a:ext>
                </a:extLst>
              </a:tr>
              <a:tr h="1864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CUB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1,594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8932654"/>
                  </a:ext>
                </a:extLst>
              </a:tr>
              <a:tr h="1864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20327"/>
                  </a:ext>
                </a:extLst>
              </a:tr>
              <a:tr h="1864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HTI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7105528"/>
                  </a:ext>
                </a:extLst>
              </a:tr>
              <a:tr h="1864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MEX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2,333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1250237"/>
                  </a:ext>
                </a:extLst>
              </a:tr>
              <a:tr h="1864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7078773"/>
                  </a:ext>
                </a:extLst>
              </a:tr>
              <a:tr h="1864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USA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442761"/>
                  </a:ext>
                </a:extLst>
              </a:tr>
              <a:tr h="1864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906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3996208"/>
                  </a:ext>
                </a:extLst>
              </a:tr>
              <a:tr h="1864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173827"/>
                  </a:ext>
                </a:extLst>
              </a:tr>
              <a:tr h="1864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5857520"/>
                  </a:ext>
                </a:extLst>
              </a:tr>
              <a:tr h="1864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URY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…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868968"/>
                  </a:ext>
                </a:extLst>
              </a:tr>
              <a:tr h="18647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Region**</a:t>
                      </a:r>
                    </a:p>
                  </a:txBody>
                  <a:tcPr marL="96986" marR="96986" marT="48493" marB="48493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15,020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14,477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615133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29ED2C0-0DB4-9D7D-9C6A-3C3273BCB2B9}"/>
              </a:ext>
            </a:extLst>
          </p:cNvPr>
          <p:cNvSpPr txBox="1"/>
          <p:nvPr/>
        </p:nvSpPr>
        <p:spPr>
          <a:xfrm>
            <a:off x="1201168" y="96456"/>
            <a:ext cx="946683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 err="1"/>
              <a:t>Número</a:t>
            </a:r>
            <a:r>
              <a:rPr lang="en-US" sz="2400" dirty="0"/>
              <a:t> de </a:t>
            </a:r>
            <a:r>
              <a:rPr lang="en-US" sz="2400" dirty="0" err="1"/>
              <a:t>casos</a:t>
            </a:r>
            <a:r>
              <a:rPr lang="en-US" sz="2400" dirty="0"/>
              <a:t> </a:t>
            </a:r>
            <a:r>
              <a:rPr lang="en-US" sz="2400" dirty="0" err="1"/>
              <a:t>sospechosos</a:t>
            </a:r>
            <a:r>
              <a:rPr lang="en-US" sz="2400" dirty="0"/>
              <a:t> de </a:t>
            </a:r>
            <a:r>
              <a:rPr lang="en-US" sz="2400" dirty="0" err="1"/>
              <a:t>sarampión</a:t>
            </a:r>
            <a:r>
              <a:rPr lang="en-US" sz="2400" dirty="0"/>
              <a:t> y rubeola (SR) y </a:t>
            </a:r>
            <a:r>
              <a:rPr lang="en-US" sz="2400" dirty="0" err="1"/>
              <a:t>indicadores</a:t>
            </a:r>
            <a:r>
              <a:rPr lang="en-US" sz="2400" dirty="0"/>
              <a:t> de </a:t>
            </a:r>
            <a:r>
              <a:rPr lang="en-US" sz="2400" dirty="0" err="1"/>
              <a:t>vigilancia</a:t>
            </a:r>
            <a:r>
              <a:rPr lang="en-US" sz="2400" dirty="0"/>
              <a:t> de SR, </a:t>
            </a:r>
            <a:r>
              <a:rPr lang="en-US" sz="2400" dirty="0" err="1"/>
              <a:t>Región</a:t>
            </a:r>
            <a:r>
              <a:rPr lang="en-US" sz="2400" dirty="0"/>
              <a:t> de las América, 2022*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A0EFC2-CFBB-FA6F-3453-CB2454F627AA}"/>
              </a:ext>
            </a:extLst>
          </p:cNvPr>
          <p:cNvSpPr txBox="1"/>
          <p:nvPr/>
        </p:nvSpPr>
        <p:spPr>
          <a:xfrm>
            <a:off x="590404" y="6361434"/>
            <a:ext cx="1016484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000" dirty="0"/>
              <a:t>Fuente: Sistema Integrado de Información de Vigilancia (ISIS) e informe de los países a CIM/OPS.</a:t>
            </a:r>
          </a:p>
          <a:p>
            <a:r>
              <a:rPr lang="en-US" sz="1000" dirty="0"/>
              <a:t>* </a:t>
            </a:r>
            <a:r>
              <a:rPr lang="en-US" sz="1000" dirty="0" err="1"/>
              <a:t>Datos</a:t>
            </a:r>
            <a:r>
              <a:rPr lang="en-US" sz="1000" dirty="0"/>
              <a:t> hasta 7 de </a:t>
            </a:r>
            <a:r>
              <a:rPr lang="en-US" sz="1000" dirty="0" err="1"/>
              <a:t>julio</a:t>
            </a:r>
            <a:r>
              <a:rPr lang="en-US" sz="1000" dirty="0"/>
              <a:t> del 2023 | **</a:t>
            </a:r>
            <a:r>
              <a:rPr lang="en-US" sz="1000" dirty="0" err="1"/>
              <a:t>Excluyendo</a:t>
            </a:r>
            <a:r>
              <a:rPr lang="en-US" sz="1000" dirty="0"/>
              <a:t> </a:t>
            </a:r>
            <a:r>
              <a:rPr lang="en-US" sz="1000" dirty="0" err="1"/>
              <a:t>Canadá</a:t>
            </a:r>
            <a:r>
              <a:rPr lang="en-US" sz="1000" dirty="0"/>
              <a:t> y EUA.</a:t>
            </a:r>
          </a:p>
        </p:txBody>
      </p:sp>
    </p:spTree>
    <p:extLst>
      <p:ext uri="{BB962C8B-B14F-4D97-AF65-F5344CB8AC3E}">
        <p14:creationId xmlns:p14="http://schemas.microsoft.com/office/powerpoint/2010/main" val="4209570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563</Words>
  <Application>Microsoft Office PowerPoint</Application>
  <PresentationFormat>Widescreen</PresentationFormat>
  <Paragraphs>360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Pacis, Ms. Carmelita Lucia (WDC)</dc:creator>
  <cp:lastModifiedBy>Pacis, Ms. Carmelita Lucia (WDC)</cp:lastModifiedBy>
  <cp:revision>8</cp:revision>
  <dcterms:created xsi:type="dcterms:W3CDTF">2023-07-07T20:32:19Z</dcterms:created>
  <dcterms:modified xsi:type="dcterms:W3CDTF">2023-07-10T16:30:09Z</dcterms:modified>
</cp:coreProperties>
</file>