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105_A2B0BCE2.xml" ContentType="application/vnd.ms-powerpoint.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3E5E6A7-376E-D793-DFC8-F05A558DF422}" name="Bravo, Ms. Pamela (WDC)" initials="BMP(" userId="S::bravopam@paho.org::bd47166a-b96e-4f14-b747-53ce1bf7879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0" autoAdjust="0"/>
    <p:restoredTop sz="93219" autoAdjust="0"/>
  </p:normalViewPr>
  <p:slideViewPr>
    <p:cSldViewPr snapToGrid="0">
      <p:cViewPr varScale="1">
        <p:scale>
          <a:sx n="91" d="100"/>
          <a:sy n="91" d="100"/>
        </p:scale>
        <p:origin x="76" y="1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243219597550306E-2"/>
          <c:y val="3.6026223050910355E-2"/>
          <c:w val="0.93747175624786028"/>
          <c:h val="0.73928701499073379"/>
        </c:manualLayout>
      </c:layout>
      <c:barChart>
        <c:barDir val="col"/>
        <c:grouping val="stacked"/>
        <c:varyColors val="0"/>
        <c:ser>
          <c:idx val="0"/>
          <c:order val="0"/>
          <c:tx>
            <c:strRef>
              <c:f>Sheet1!$B$1</c:f>
              <c:strCache>
                <c:ptCount val="1"/>
                <c:pt idx="0">
                  <c:v>Year</c:v>
                </c:pt>
              </c:strCache>
            </c:strRef>
          </c:tx>
          <c:spPr>
            <a:solidFill>
              <a:schemeClr val="accent1"/>
            </a:solidFill>
            <a:ln>
              <a:noFill/>
            </a:ln>
            <a:effectLst/>
          </c:spPr>
          <c:invertIfNegative val="0"/>
          <c:cat>
            <c:strRef>
              <c:f>Sheet1!$A$2:$A$17</c:f>
              <c:strCache>
                <c:ptCount val="16"/>
                <c:pt idx="0">
                  <c:v>BOL</c:v>
                </c:pt>
                <c:pt idx="1">
                  <c:v>CHL</c:v>
                </c:pt>
                <c:pt idx="2">
                  <c:v>COL</c:v>
                </c:pt>
                <c:pt idx="3">
                  <c:v>ECU</c:v>
                </c:pt>
                <c:pt idx="4">
                  <c:v>GTM</c:v>
                </c:pt>
                <c:pt idx="5">
                  <c:v>GUY</c:v>
                </c:pt>
                <c:pt idx="6">
                  <c:v>HND</c:v>
                </c:pt>
                <c:pt idx="7">
                  <c:v>HTI</c:v>
                </c:pt>
                <c:pt idx="8">
                  <c:v>JAM</c:v>
                </c:pt>
                <c:pt idx="9">
                  <c:v>LCA</c:v>
                </c:pt>
                <c:pt idx="10">
                  <c:v>MEX</c:v>
                </c:pt>
                <c:pt idx="11">
                  <c:v>PER</c:v>
                </c:pt>
                <c:pt idx="12">
                  <c:v>PRY</c:v>
                </c:pt>
                <c:pt idx="13">
                  <c:v>TTO</c:v>
                </c:pt>
                <c:pt idx="14">
                  <c:v>URY</c:v>
                </c:pt>
                <c:pt idx="15">
                  <c:v>VEN</c:v>
                </c:pt>
              </c:strCache>
            </c:strRef>
          </c:cat>
          <c:val>
            <c:numRef>
              <c:f>Sheet1!$B$2:$B$17</c:f>
            </c:numRef>
          </c:val>
          <c:extLst>
            <c:ext xmlns:c16="http://schemas.microsoft.com/office/drawing/2014/chart" uri="{C3380CC4-5D6E-409C-BE32-E72D297353CC}">
              <c16:uniqueId val="{00000000-FC5E-4260-91CF-453600B6D45D}"/>
            </c:ext>
          </c:extLst>
        </c:ser>
        <c:ser>
          <c:idx val="1"/>
          <c:order val="1"/>
          <c:tx>
            <c:strRef>
              <c:f>Sheet1!$C$1</c:f>
              <c:strCache>
                <c:ptCount val="1"/>
                <c:pt idx="0">
                  <c:v>With Samples</c:v>
                </c:pt>
              </c:strCache>
            </c:strRef>
          </c:tx>
          <c:spPr>
            <a:solidFill>
              <a:schemeClr val="accent2"/>
            </a:solidFill>
            <a:ln>
              <a:noFill/>
            </a:ln>
            <a:effectLst/>
            <a:scene3d>
              <a:camera prst="orthographicFront"/>
              <a:lightRig rig="threePt" dir="t"/>
            </a:scene3d>
            <a:sp3d>
              <a:bevelT/>
            </a:sp3d>
          </c:spPr>
          <c:invertIfNegative val="0"/>
          <c:cat>
            <c:strRef>
              <c:f>Sheet1!$A$2:$A$17</c:f>
              <c:strCache>
                <c:ptCount val="9"/>
                <c:pt idx="0">
                  <c:v>BOL</c:v>
                </c:pt>
                <c:pt idx="1">
                  <c:v>CHL</c:v>
                </c:pt>
                <c:pt idx="2">
                  <c:v>COL</c:v>
                </c:pt>
                <c:pt idx="3">
                  <c:v>ECU</c:v>
                </c:pt>
                <c:pt idx="4">
                  <c:v>HND</c:v>
                </c:pt>
                <c:pt idx="5">
                  <c:v>HTI</c:v>
                </c:pt>
                <c:pt idx="6">
                  <c:v>MEX</c:v>
                </c:pt>
                <c:pt idx="7">
                  <c:v>PRY</c:v>
                </c:pt>
                <c:pt idx="8">
                  <c:v>VEN</c:v>
                </c:pt>
              </c:strCache>
            </c:strRef>
          </c:cat>
          <c:val>
            <c:numRef>
              <c:f>Sheet1!$C$2:$C$17</c:f>
              <c:numCache>
                <c:formatCode>General</c:formatCode>
                <c:ptCount val="9"/>
                <c:pt idx="0">
                  <c:v>1</c:v>
                </c:pt>
                <c:pt idx="1">
                  <c:v>9</c:v>
                </c:pt>
                <c:pt idx="2">
                  <c:v>13</c:v>
                </c:pt>
                <c:pt idx="3">
                  <c:v>1</c:v>
                </c:pt>
                <c:pt idx="4">
                  <c:v>2</c:v>
                </c:pt>
                <c:pt idx="5">
                  <c:v>29</c:v>
                </c:pt>
                <c:pt idx="6">
                  <c:v>196</c:v>
                </c:pt>
                <c:pt idx="7">
                  <c:v>3</c:v>
                </c:pt>
                <c:pt idx="8">
                  <c:v>1</c:v>
                </c:pt>
              </c:numCache>
            </c:numRef>
          </c:val>
          <c:extLst>
            <c:ext xmlns:c16="http://schemas.microsoft.com/office/drawing/2014/chart" uri="{C3380CC4-5D6E-409C-BE32-E72D297353CC}">
              <c16:uniqueId val="{00000001-FC5E-4260-91CF-453600B6D45D}"/>
            </c:ext>
          </c:extLst>
        </c:ser>
        <c:ser>
          <c:idx val="2"/>
          <c:order val="2"/>
          <c:tx>
            <c:strRef>
              <c:f>Sheet1!$D$1</c:f>
              <c:strCache>
                <c:ptCount val="1"/>
                <c:pt idx="0">
                  <c:v>Without samples</c:v>
                </c:pt>
              </c:strCache>
            </c:strRef>
          </c:tx>
          <c:spPr>
            <a:solidFill>
              <a:schemeClr val="accent1"/>
            </a:solidFill>
            <a:ln>
              <a:noFill/>
            </a:ln>
            <a:effectLst/>
            <a:scene3d>
              <a:camera prst="orthographicFront"/>
              <a:lightRig rig="threePt" dir="t"/>
            </a:scene3d>
            <a:sp3d>
              <a:bevelT/>
            </a:sp3d>
          </c:spPr>
          <c:invertIfNegative val="0"/>
          <c:cat>
            <c:strRef>
              <c:f>Sheet1!$A$2:$A$17</c:f>
              <c:strCache>
                <c:ptCount val="9"/>
                <c:pt idx="0">
                  <c:v>BOL</c:v>
                </c:pt>
                <c:pt idx="1">
                  <c:v>CHL</c:v>
                </c:pt>
                <c:pt idx="2">
                  <c:v>COL</c:v>
                </c:pt>
                <c:pt idx="3">
                  <c:v>ECU</c:v>
                </c:pt>
                <c:pt idx="4">
                  <c:v>HND</c:v>
                </c:pt>
                <c:pt idx="5">
                  <c:v>HTI</c:v>
                </c:pt>
                <c:pt idx="6">
                  <c:v>MEX</c:v>
                </c:pt>
                <c:pt idx="7">
                  <c:v>PRY</c:v>
                </c:pt>
                <c:pt idx="8">
                  <c:v>VEN</c:v>
                </c:pt>
              </c:strCache>
            </c:strRef>
          </c:cat>
          <c:val>
            <c:numRef>
              <c:f>Sheet1!$D$2:$D$17</c:f>
              <c:numCache>
                <c:formatCode>General</c:formatCode>
                <c:ptCount val="9"/>
                <c:pt idx="0">
                  <c:v>1</c:v>
                </c:pt>
                <c:pt idx="2">
                  <c:v>76</c:v>
                </c:pt>
                <c:pt idx="5">
                  <c:v>5</c:v>
                </c:pt>
                <c:pt idx="7">
                  <c:v>8</c:v>
                </c:pt>
              </c:numCache>
            </c:numRef>
          </c:val>
          <c:extLst>
            <c:ext xmlns:c16="http://schemas.microsoft.com/office/drawing/2014/chart" uri="{C3380CC4-5D6E-409C-BE32-E72D297353CC}">
              <c16:uniqueId val="{00000002-FC5E-4260-91CF-453600B6D45D}"/>
            </c:ext>
          </c:extLst>
        </c:ser>
        <c:dLbls>
          <c:showLegendKey val="0"/>
          <c:showVal val="0"/>
          <c:showCatName val="0"/>
          <c:showSerName val="0"/>
          <c:showPercent val="0"/>
          <c:showBubbleSize val="0"/>
        </c:dLbls>
        <c:gapWidth val="10"/>
        <c:overlap val="100"/>
        <c:axId val="1830930032"/>
        <c:axId val="1830925712"/>
      </c:barChart>
      <c:catAx>
        <c:axId val="1830930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830925712"/>
        <c:crosses val="autoZero"/>
        <c:auto val="1"/>
        <c:lblAlgn val="ctr"/>
        <c:lblOffset val="100"/>
        <c:noMultiLvlLbl val="0"/>
      </c:catAx>
      <c:valAx>
        <c:axId val="1830925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830930032"/>
        <c:crosses val="autoZero"/>
        <c:crossBetween val="between"/>
      </c:valAx>
      <c:spPr>
        <a:noFill/>
        <a:ln>
          <a:noFill/>
        </a:ln>
        <a:effectLst/>
      </c:spPr>
    </c:plotArea>
    <c:legend>
      <c:legendPos val="b"/>
      <c:layout>
        <c:manualLayout>
          <c:xMode val="edge"/>
          <c:yMode val="edge"/>
          <c:x val="0.32969607059987066"/>
          <c:y val="0.87942112927164917"/>
          <c:w val="0.40118894794037419"/>
          <c:h val="6.7383850033602921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modernComment_105_A2B0BCE2.xml><?xml version="1.0" encoding="utf-8"?>
<p188:cmLst xmlns:a="http://schemas.openxmlformats.org/drawingml/2006/main" xmlns:r="http://schemas.openxmlformats.org/officeDocument/2006/relationships" xmlns:p188="http://schemas.microsoft.com/office/powerpoint/2018/8/main">
  <p188:cm id="{5E47227D-E435-44DA-8B67-E420070C2E7F}" authorId="{13E5E6A7-376E-D793-DFC8-F05A558DF422}" created="2023-07-21T21:09:07.109">
    <ac:deMkLst xmlns:ac="http://schemas.microsoft.com/office/drawing/2013/main/command">
      <pc:docMk xmlns:pc="http://schemas.microsoft.com/office/powerpoint/2013/main/command"/>
      <pc:sldMk xmlns:pc="http://schemas.microsoft.com/office/powerpoint/2013/main/command" cId="2729491682" sldId="261"/>
      <ac:graphicFrameMk id="6" creationId="{D446DB22-9EE5-32B0-C963-1DE02333384A}"/>
    </ac:deMkLst>
    <p188:txBody>
      <a:bodyPr/>
      <a:lstStyle/>
      <a:p>
        <a:r>
          <a:rPr lang="en-US"/>
          <a:t>Replace samples by specimens in lower case.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7A45AB-2DB2-4A02-9ACB-28530CFF7656}" type="datetimeFigureOut">
              <a:rPr lang="en-US" smtClean="0"/>
              <a:t>7/24/2023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B4B1F4-683A-4F41-9BD8-D974BE15B735}" type="slidenum">
              <a:rPr lang="en-US" smtClean="0"/>
              <a:t>‹#›</a:t>
            </a:fld>
            <a:endParaRPr lang="en-US"/>
          </a:p>
        </p:txBody>
      </p:sp>
    </p:spTree>
    <p:extLst>
      <p:ext uri="{BB962C8B-B14F-4D97-AF65-F5344CB8AC3E}">
        <p14:creationId xmlns:p14="http://schemas.microsoft.com/office/powerpoint/2010/main" val="25658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urge countries to promptly classify their pending cases reported in 2022 by triangulating the clinical, epidemiological and laboratory evidence. Cases that presents challenges for classification should be reviewed by the members of the National Sustainability Committees. </a:t>
            </a:r>
          </a:p>
        </p:txBody>
      </p:sp>
      <p:sp>
        <p:nvSpPr>
          <p:cNvPr id="4" name="Slide Number Placeholder 3"/>
          <p:cNvSpPr>
            <a:spLocks noGrp="1"/>
          </p:cNvSpPr>
          <p:nvPr>
            <p:ph type="sldNum" sz="quarter" idx="5"/>
          </p:nvPr>
        </p:nvSpPr>
        <p:spPr/>
        <p:txBody>
          <a:bodyPr/>
          <a:lstStyle/>
          <a:p>
            <a:fld id="{BAB4B1F4-683A-4F41-9BD8-D974BE15B735}" type="slidenum">
              <a:rPr lang="en-US" smtClean="0"/>
              <a:t>1</a:t>
            </a:fld>
            <a:endParaRPr lang="en-US"/>
          </a:p>
        </p:txBody>
      </p:sp>
    </p:spTree>
    <p:extLst>
      <p:ext uri="{BB962C8B-B14F-4D97-AF65-F5344CB8AC3E}">
        <p14:creationId xmlns:p14="http://schemas.microsoft.com/office/powerpoint/2010/main" val="2865491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A7D81-B34A-80ED-200A-59ABF582D9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710A7D-5677-9026-3311-255DCC777D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9983AF4-B1E8-2A02-D0D3-38BB7BD217A6}"/>
              </a:ext>
            </a:extLst>
          </p:cNvPr>
          <p:cNvSpPr>
            <a:spLocks noGrp="1"/>
          </p:cNvSpPr>
          <p:nvPr>
            <p:ph type="dt" sz="half" idx="10"/>
          </p:nvPr>
        </p:nvSpPr>
        <p:spPr/>
        <p:txBody>
          <a:bodyPr/>
          <a:lstStyle/>
          <a:p>
            <a:fld id="{150A7885-5CE8-4784-AA15-1F6782E2923C}" type="datetimeFigureOut">
              <a:rPr lang="en-US" smtClean="0"/>
              <a:t>7/24/2023</a:t>
            </a:fld>
            <a:endParaRPr lang="en-US"/>
          </a:p>
        </p:txBody>
      </p:sp>
      <p:sp>
        <p:nvSpPr>
          <p:cNvPr id="5" name="Footer Placeholder 4">
            <a:extLst>
              <a:ext uri="{FF2B5EF4-FFF2-40B4-BE49-F238E27FC236}">
                <a16:creationId xmlns:a16="http://schemas.microsoft.com/office/drawing/2014/main" id="{29CC65ED-BE40-AD47-22AA-AF41DD6D7D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799E15-B580-68F3-3B22-C4E310E81743}"/>
              </a:ext>
            </a:extLst>
          </p:cNvPr>
          <p:cNvSpPr>
            <a:spLocks noGrp="1"/>
          </p:cNvSpPr>
          <p:nvPr>
            <p:ph type="sldNum" sz="quarter" idx="12"/>
          </p:nvPr>
        </p:nvSpPr>
        <p:spPr/>
        <p:txBody>
          <a:bodyPr/>
          <a:lstStyle/>
          <a:p>
            <a:fld id="{BC4FE012-04F5-4F78-ABFC-7FCF2D3CE3C8}" type="slidenum">
              <a:rPr lang="en-US" smtClean="0"/>
              <a:t>‹#›</a:t>
            </a:fld>
            <a:endParaRPr lang="en-US"/>
          </a:p>
        </p:txBody>
      </p:sp>
    </p:spTree>
    <p:extLst>
      <p:ext uri="{BB962C8B-B14F-4D97-AF65-F5344CB8AC3E}">
        <p14:creationId xmlns:p14="http://schemas.microsoft.com/office/powerpoint/2010/main" val="3500487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468B0-AA58-CE45-3598-87B02AF093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E636A3-1A36-F510-8A65-5CF03D01CA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95E1DD-D60C-13DF-6A77-A5D642D9B266}"/>
              </a:ext>
            </a:extLst>
          </p:cNvPr>
          <p:cNvSpPr>
            <a:spLocks noGrp="1"/>
          </p:cNvSpPr>
          <p:nvPr>
            <p:ph type="dt" sz="half" idx="10"/>
          </p:nvPr>
        </p:nvSpPr>
        <p:spPr/>
        <p:txBody>
          <a:bodyPr/>
          <a:lstStyle/>
          <a:p>
            <a:fld id="{150A7885-5CE8-4784-AA15-1F6782E2923C}" type="datetimeFigureOut">
              <a:rPr lang="en-US" smtClean="0"/>
              <a:t>7/24/2023</a:t>
            </a:fld>
            <a:endParaRPr lang="en-US"/>
          </a:p>
        </p:txBody>
      </p:sp>
      <p:sp>
        <p:nvSpPr>
          <p:cNvPr id="5" name="Footer Placeholder 4">
            <a:extLst>
              <a:ext uri="{FF2B5EF4-FFF2-40B4-BE49-F238E27FC236}">
                <a16:creationId xmlns:a16="http://schemas.microsoft.com/office/drawing/2014/main" id="{1EF93897-F192-C881-68A3-C605AF774E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D67C48-CB24-95F1-DD72-78CD0B3E7AD5}"/>
              </a:ext>
            </a:extLst>
          </p:cNvPr>
          <p:cNvSpPr>
            <a:spLocks noGrp="1"/>
          </p:cNvSpPr>
          <p:nvPr>
            <p:ph type="sldNum" sz="quarter" idx="12"/>
          </p:nvPr>
        </p:nvSpPr>
        <p:spPr/>
        <p:txBody>
          <a:bodyPr/>
          <a:lstStyle/>
          <a:p>
            <a:fld id="{BC4FE012-04F5-4F78-ABFC-7FCF2D3CE3C8}" type="slidenum">
              <a:rPr lang="en-US" smtClean="0"/>
              <a:t>‹#›</a:t>
            </a:fld>
            <a:endParaRPr lang="en-US"/>
          </a:p>
        </p:txBody>
      </p:sp>
    </p:spTree>
    <p:extLst>
      <p:ext uri="{BB962C8B-B14F-4D97-AF65-F5344CB8AC3E}">
        <p14:creationId xmlns:p14="http://schemas.microsoft.com/office/powerpoint/2010/main" val="911108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06E56F-49A5-23E9-A936-55550FC5E8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AF3B5D5-FAD6-D8CF-EF61-9F2E60EC4D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2E8C84-5C67-C04A-0F98-D85486228E8A}"/>
              </a:ext>
            </a:extLst>
          </p:cNvPr>
          <p:cNvSpPr>
            <a:spLocks noGrp="1"/>
          </p:cNvSpPr>
          <p:nvPr>
            <p:ph type="dt" sz="half" idx="10"/>
          </p:nvPr>
        </p:nvSpPr>
        <p:spPr/>
        <p:txBody>
          <a:bodyPr/>
          <a:lstStyle/>
          <a:p>
            <a:fld id="{150A7885-5CE8-4784-AA15-1F6782E2923C}" type="datetimeFigureOut">
              <a:rPr lang="en-US" smtClean="0"/>
              <a:t>7/24/2023</a:t>
            </a:fld>
            <a:endParaRPr lang="en-US"/>
          </a:p>
        </p:txBody>
      </p:sp>
      <p:sp>
        <p:nvSpPr>
          <p:cNvPr id="5" name="Footer Placeholder 4">
            <a:extLst>
              <a:ext uri="{FF2B5EF4-FFF2-40B4-BE49-F238E27FC236}">
                <a16:creationId xmlns:a16="http://schemas.microsoft.com/office/drawing/2014/main" id="{35BE22D0-6F3F-3111-8EC5-6E9DB247F6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A5B8F3-5ABA-643F-B39D-771EC560F7D3}"/>
              </a:ext>
            </a:extLst>
          </p:cNvPr>
          <p:cNvSpPr>
            <a:spLocks noGrp="1"/>
          </p:cNvSpPr>
          <p:nvPr>
            <p:ph type="sldNum" sz="quarter" idx="12"/>
          </p:nvPr>
        </p:nvSpPr>
        <p:spPr/>
        <p:txBody>
          <a:bodyPr/>
          <a:lstStyle/>
          <a:p>
            <a:fld id="{BC4FE012-04F5-4F78-ABFC-7FCF2D3CE3C8}" type="slidenum">
              <a:rPr lang="en-US" smtClean="0"/>
              <a:t>‹#›</a:t>
            </a:fld>
            <a:endParaRPr lang="en-US"/>
          </a:p>
        </p:txBody>
      </p:sp>
    </p:spTree>
    <p:extLst>
      <p:ext uri="{BB962C8B-B14F-4D97-AF65-F5344CB8AC3E}">
        <p14:creationId xmlns:p14="http://schemas.microsoft.com/office/powerpoint/2010/main" val="3495224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37933-B30B-B112-BBA3-A90104C6A9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F960B3-E1C6-0D0F-A87E-02F114EC39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1501AE-C019-BE2F-E2C8-B5BCC20A41E7}"/>
              </a:ext>
            </a:extLst>
          </p:cNvPr>
          <p:cNvSpPr>
            <a:spLocks noGrp="1"/>
          </p:cNvSpPr>
          <p:nvPr>
            <p:ph type="dt" sz="half" idx="10"/>
          </p:nvPr>
        </p:nvSpPr>
        <p:spPr/>
        <p:txBody>
          <a:bodyPr/>
          <a:lstStyle/>
          <a:p>
            <a:fld id="{150A7885-5CE8-4784-AA15-1F6782E2923C}" type="datetimeFigureOut">
              <a:rPr lang="en-US" smtClean="0"/>
              <a:t>7/24/2023</a:t>
            </a:fld>
            <a:endParaRPr lang="en-US"/>
          </a:p>
        </p:txBody>
      </p:sp>
      <p:sp>
        <p:nvSpPr>
          <p:cNvPr id="5" name="Footer Placeholder 4">
            <a:extLst>
              <a:ext uri="{FF2B5EF4-FFF2-40B4-BE49-F238E27FC236}">
                <a16:creationId xmlns:a16="http://schemas.microsoft.com/office/drawing/2014/main" id="{ED85E0C0-886D-53D6-A6A0-A31DCCA88C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DAA2EF-76EA-E870-FE0A-2CE53169C72D}"/>
              </a:ext>
            </a:extLst>
          </p:cNvPr>
          <p:cNvSpPr>
            <a:spLocks noGrp="1"/>
          </p:cNvSpPr>
          <p:nvPr>
            <p:ph type="sldNum" sz="quarter" idx="12"/>
          </p:nvPr>
        </p:nvSpPr>
        <p:spPr/>
        <p:txBody>
          <a:bodyPr/>
          <a:lstStyle/>
          <a:p>
            <a:fld id="{BC4FE012-04F5-4F78-ABFC-7FCF2D3CE3C8}" type="slidenum">
              <a:rPr lang="en-US" smtClean="0"/>
              <a:t>‹#›</a:t>
            </a:fld>
            <a:endParaRPr lang="en-US"/>
          </a:p>
        </p:txBody>
      </p:sp>
    </p:spTree>
    <p:extLst>
      <p:ext uri="{BB962C8B-B14F-4D97-AF65-F5344CB8AC3E}">
        <p14:creationId xmlns:p14="http://schemas.microsoft.com/office/powerpoint/2010/main" val="2057575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20552-52CF-C241-07F1-62494BD056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2FBD32-C0FC-F49E-6435-FA552F76A3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7C83839-157D-3392-361C-F054A40E2389}"/>
              </a:ext>
            </a:extLst>
          </p:cNvPr>
          <p:cNvSpPr>
            <a:spLocks noGrp="1"/>
          </p:cNvSpPr>
          <p:nvPr>
            <p:ph type="dt" sz="half" idx="10"/>
          </p:nvPr>
        </p:nvSpPr>
        <p:spPr/>
        <p:txBody>
          <a:bodyPr/>
          <a:lstStyle/>
          <a:p>
            <a:fld id="{150A7885-5CE8-4784-AA15-1F6782E2923C}" type="datetimeFigureOut">
              <a:rPr lang="en-US" smtClean="0"/>
              <a:t>7/24/2023</a:t>
            </a:fld>
            <a:endParaRPr lang="en-US"/>
          </a:p>
        </p:txBody>
      </p:sp>
      <p:sp>
        <p:nvSpPr>
          <p:cNvPr id="5" name="Footer Placeholder 4">
            <a:extLst>
              <a:ext uri="{FF2B5EF4-FFF2-40B4-BE49-F238E27FC236}">
                <a16:creationId xmlns:a16="http://schemas.microsoft.com/office/drawing/2014/main" id="{C4140DB2-45D6-417F-C62C-8DBDD80413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E522A4-2151-7BFD-2970-30ED4BA82FDF}"/>
              </a:ext>
            </a:extLst>
          </p:cNvPr>
          <p:cNvSpPr>
            <a:spLocks noGrp="1"/>
          </p:cNvSpPr>
          <p:nvPr>
            <p:ph type="sldNum" sz="quarter" idx="12"/>
          </p:nvPr>
        </p:nvSpPr>
        <p:spPr/>
        <p:txBody>
          <a:bodyPr/>
          <a:lstStyle/>
          <a:p>
            <a:fld id="{BC4FE012-04F5-4F78-ABFC-7FCF2D3CE3C8}" type="slidenum">
              <a:rPr lang="en-US" smtClean="0"/>
              <a:t>‹#›</a:t>
            </a:fld>
            <a:endParaRPr lang="en-US"/>
          </a:p>
        </p:txBody>
      </p:sp>
    </p:spTree>
    <p:extLst>
      <p:ext uri="{BB962C8B-B14F-4D97-AF65-F5344CB8AC3E}">
        <p14:creationId xmlns:p14="http://schemas.microsoft.com/office/powerpoint/2010/main" val="3736207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F7D09-BE1E-B8F4-79E2-FFCD504338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146B04-C9AB-8AB1-782F-88F3175539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652901-2DE3-AC2D-7C0F-35D38E352DF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4F54D7-7A61-6DB0-1AD3-479DBEED99DA}"/>
              </a:ext>
            </a:extLst>
          </p:cNvPr>
          <p:cNvSpPr>
            <a:spLocks noGrp="1"/>
          </p:cNvSpPr>
          <p:nvPr>
            <p:ph type="dt" sz="half" idx="10"/>
          </p:nvPr>
        </p:nvSpPr>
        <p:spPr/>
        <p:txBody>
          <a:bodyPr/>
          <a:lstStyle/>
          <a:p>
            <a:fld id="{150A7885-5CE8-4784-AA15-1F6782E2923C}" type="datetimeFigureOut">
              <a:rPr lang="en-US" smtClean="0"/>
              <a:t>7/24/2023</a:t>
            </a:fld>
            <a:endParaRPr lang="en-US"/>
          </a:p>
        </p:txBody>
      </p:sp>
      <p:sp>
        <p:nvSpPr>
          <p:cNvPr id="6" name="Footer Placeholder 5">
            <a:extLst>
              <a:ext uri="{FF2B5EF4-FFF2-40B4-BE49-F238E27FC236}">
                <a16:creationId xmlns:a16="http://schemas.microsoft.com/office/drawing/2014/main" id="{3861D935-B01D-30C7-E191-9EEFFD2D9D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41BDD7-D7D4-BD87-2835-AFA7CD06E693}"/>
              </a:ext>
            </a:extLst>
          </p:cNvPr>
          <p:cNvSpPr>
            <a:spLocks noGrp="1"/>
          </p:cNvSpPr>
          <p:nvPr>
            <p:ph type="sldNum" sz="quarter" idx="12"/>
          </p:nvPr>
        </p:nvSpPr>
        <p:spPr/>
        <p:txBody>
          <a:bodyPr/>
          <a:lstStyle/>
          <a:p>
            <a:fld id="{BC4FE012-04F5-4F78-ABFC-7FCF2D3CE3C8}" type="slidenum">
              <a:rPr lang="en-US" smtClean="0"/>
              <a:t>‹#›</a:t>
            </a:fld>
            <a:endParaRPr lang="en-US"/>
          </a:p>
        </p:txBody>
      </p:sp>
    </p:spTree>
    <p:extLst>
      <p:ext uri="{BB962C8B-B14F-4D97-AF65-F5344CB8AC3E}">
        <p14:creationId xmlns:p14="http://schemas.microsoft.com/office/powerpoint/2010/main" val="787570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6BF4B-C836-5CD2-E69B-0928062087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C93F8CD-D752-588C-C4DA-B3D0BDDA39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AEBF1E-4833-86C7-CB16-754D5F9808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A3006CD-FDBA-A948-D996-A96B15BCB5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9FD485-A033-ACF3-496C-3B3DE0E60C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14EF849-51B5-8E31-A334-3F7A02B32EBC}"/>
              </a:ext>
            </a:extLst>
          </p:cNvPr>
          <p:cNvSpPr>
            <a:spLocks noGrp="1"/>
          </p:cNvSpPr>
          <p:nvPr>
            <p:ph type="dt" sz="half" idx="10"/>
          </p:nvPr>
        </p:nvSpPr>
        <p:spPr/>
        <p:txBody>
          <a:bodyPr/>
          <a:lstStyle/>
          <a:p>
            <a:fld id="{150A7885-5CE8-4784-AA15-1F6782E2923C}" type="datetimeFigureOut">
              <a:rPr lang="en-US" smtClean="0"/>
              <a:t>7/24/2023</a:t>
            </a:fld>
            <a:endParaRPr lang="en-US"/>
          </a:p>
        </p:txBody>
      </p:sp>
      <p:sp>
        <p:nvSpPr>
          <p:cNvPr id="8" name="Footer Placeholder 7">
            <a:extLst>
              <a:ext uri="{FF2B5EF4-FFF2-40B4-BE49-F238E27FC236}">
                <a16:creationId xmlns:a16="http://schemas.microsoft.com/office/drawing/2014/main" id="{DFD5B4F6-C120-616F-CC34-E1AB543410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9F49A7D-CCB7-3FFC-1A20-AFCDE2BE156F}"/>
              </a:ext>
            </a:extLst>
          </p:cNvPr>
          <p:cNvSpPr>
            <a:spLocks noGrp="1"/>
          </p:cNvSpPr>
          <p:nvPr>
            <p:ph type="sldNum" sz="quarter" idx="12"/>
          </p:nvPr>
        </p:nvSpPr>
        <p:spPr/>
        <p:txBody>
          <a:bodyPr/>
          <a:lstStyle/>
          <a:p>
            <a:fld id="{BC4FE012-04F5-4F78-ABFC-7FCF2D3CE3C8}" type="slidenum">
              <a:rPr lang="en-US" smtClean="0"/>
              <a:t>‹#›</a:t>
            </a:fld>
            <a:endParaRPr lang="en-US"/>
          </a:p>
        </p:txBody>
      </p:sp>
    </p:spTree>
    <p:extLst>
      <p:ext uri="{BB962C8B-B14F-4D97-AF65-F5344CB8AC3E}">
        <p14:creationId xmlns:p14="http://schemas.microsoft.com/office/powerpoint/2010/main" val="1990945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419A6-ED2D-A75B-5D3A-29C2148DD6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9A2F277-6A82-D9AD-C0A1-3D9F365C34CC}"/>
              </a:ext>
            </a:extLst>
          </p:cNvPr>
          <p:cNvSpPr>
            <a:spLocks noGrp="1"/>
          </p:cNvSpPr>
          <p:nvPr>
            <p:ph type="dt" sz="half" idx="10"/>
          </p:nvPr>
        </p:nvSpPr>
        <p:spPr/>
        <p:txBody>
          <a:bodyPr/>
          <a:lstStyle/>
          <a:p>
            <a:fld id="{150A7885-5CE8-4784-AA15-1F6782E2923C}" type="datetimeFigureOut">
              <a:rPr lang="en-US" smtClean="0"/>
              <a:t>7/24/2023</a:t>
            </a:fld>
            <a:endParaRPr lang="en-US"/>
          </a:p>
        </p:txBody>
      </p:sp>
      <p:sp>
        <p:nvSpPr>
          <p:cNvPr id="4" name="Footer Placeholder 3">
            <a:extLst>
              <a:ext uri="{FF2B5EF4-FFF2-40B4-BE49-F238E27FC236}">
                <a16:creationId xmlns:a16="http://schemas.microsoft.com/office/drawing/2014/main" id="{E7589869-30D3-83F5-70E3-5B249587CF4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6A8CF9E-0D6C-8A8F-AB7C-E84B86DC4583}"/>
              </a:ext>
            </a:extLst>
          </p:cNvPr>
          <p:cNvSpPr>
            <a:spLocks noGrp="1"/>
          </p:cNvSpPr>
          <p:nvPr>
            <p:ph type="sldNum" sz="quarter" idx="12"/>
          </p:nvPr>
        </p:nvSpPr>
        <p:spPr/>
        <p:txBody>
          <a:bodyPr/>
          <a:lstStyle/>
          <a:p>
            <a:fld id="{BC4FE012-04F5-4F78-ABFC-7FCF2D3CE3C8}" type="slidenum">
              <a:rPr lang="en-US" smtClean="0"/>
              <a:t>‹#›</a:t>
            </a:fld>
            <a:endParaRPr lang="en-US"/>
          </a:p>
        </p:txBody>
      </p:sp>
    </p:spTree>
    <p:extLst>
      <p:ext uri="{BB962C8B-B14F-4D97-AF65-F5344CB8AC3E}">
        <p14:creationId xmlns:p14="http://schemas.microsoft.com/office/powerpoint/2010/main" val="599135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974199-E0AF-A5E6-2A92-A779F6234A16}"/>
              </a:ext>
            </a:extLst>
          </p:cNvPr>
          <p:cNvSpPr>
            <a:spLocks noGrp="1"/>
          </p:cNvSpPr>
          <p:nvPr>
            <p:ph type="dt" sz="half" idx="10"/>
          </p:nvPr>
        </p:nvSpPr>
        <p:spPr/>
        <p:txBody>
          <a:bodyPr/>
          <a:lstStyle/>
          <a:p>
            <a:fld id="{150A7885-5CE8-4784-AA15-1F6782E2923C}" type="datetimeFigureOut">
              <a:rPr lang="en-US" smtClean="0"/>
              <a:t>7/24/2023</a:t>
            </a:fld>
            <a:endParaRPr lang="en-US"/>
          </a:p>
        </p:txBody>
      </p:sp>
      <p:sp>
        <p:nvSpPr>
          <p:cNvPr id="3" name="Footer Placeholder 2">
            <a:extLst>
              <a:ext uri="{FF2B5EF4-FFF2-40B4-BE49-F238E27FC236}">
                <a16:creationId xmlns:a16="http://schemas.microsoft.com/office/drawing/2014/main" id="{E3379142-33EB-81B4-37BB-241B19AFF8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83A6B68-5EA2-83EC-81E0-D1A4736B5812}"/>
              </a:ext>
            </a:extLst>
          </p:cNvPr>
          <p:cNvSpPr>
            <a:spLocks noGrp="1"/>
          </p:cNvSpPr>
          <p:nvPr>
            <p:ph type="sldNum" sz="quarter" idx="12"/>
          </p:nvPr>
        </p:nvSpPr>
        <p:spPr/>
        <p:txBody>
          <a:bodyPr/>
          <a:lstStyle/>
          <a:p>
            <a:fld id="{BC4FE012-04F5-4F78-ABFC-7FCF2D3CE3C8}" type="slidenum">
              <a:rPr lang="en-US" smtClean="0"/>
              <a:t>‹#›</a:t>
            </a:fld>
            <a:endParaRPr lang="en-US"/>
          </a:p>
        </p:txBody>
      </p:sp>
    </p:spTree>
    <p:extLst>
      <p:ext uri="{BB962C8B-B14F-4D97-AF65-F5344CB8AC3E}">
        <p14:creationId xmlns:p14="http://schemas.microsoft.com/office/powerpoint/2010/main" val="2773687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AA091-173B-BBDD-A7C5-6F5479E30D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40569C8-47E1-E4D9-04B1-CC376AA4A7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119AC3-62C0-43C0-CF7B-56B7FE41C1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E5A1EE-7EEA-79DB-3A79-EEA71961F600}"/>
              </a:ext>
            </a:extLst>
          </p:cNvPr>
          <p:cNvSpPr>
            <a:spLocks noGrp="1"/>
          </p:cNvSpPr>
          <p:nvPr>
            <p:ph type="dt" sz="half" idx="10"/>
          </p:nvPr>
        </p:nvSpPr>
        <p:spPr/>
        <p:txBody>
          <a:bodyPr/>
          <a:lstStyle/>
          <a:p>
            <a:fld id="{150A7885-5CE8-4784-AA15-1F6782E2923C}" type="datetimeFigureOut">
              <a:rPr lang="en-US" smtClean="0"/>
              <a:t>7/24/2023</a:t>
            </a:fld>
            <a:endParaRPr lang="en-US"/>
          </a:p>
        </p:txBody>
      </p:sp>
      <p:sp>
        <p:nvSpPr>
          <p:cNvPr id="6" name="Footer Placeholder 5">
            <a:extLst>
              <a:ext uri="{FF2B5EF4-FFF2-40B4-BE49-F238E27FC236}">
                <a16:creationId xmlns:a16="http://schemas.microsoft.com/office/drawing/2014/main" id="{328719D1-A860-88CF-A310-85EC9ADBCA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DEFA43-2E21-6CFC-D5CC-1E951B9C2A89}"/>
              </a:ext>
            </a:extLst>
          </p:cNvPr>
          <p:cNvSpPr>
            <a:spLocks noGrp="1"/>
          </p:cNvSpPr>
          <p:nvPr>
            <p:ph type="sldNum" sz="quarter" idx="12"/>
          </p:nvPr>
        </p:nvSpPr>
        <p:spPr/>
        <p:txBody>
          <a:bodyPr/>
          <a:lstStyle/>
          <a:p>
            <a:fld id="{BC4FE012-04F5-4F78-ABFC-7FCF2D3CE3C8}" type="slidenum">
              <a:rPr lang="en-US" smtClean="0"/>
              <a:t>‹#›</a:t>
            </a:fld>
            <a:endParaRPr lang="en-US"/>
          </a:p>
        </p:txBody>
      </p:sp>
    </p:spTree>
    <p:extLst>
      <p:ext uri="{BB962C8B-B14F-4D97-AF65-F5344CB8AC3E}">
        <p14:creationId xmlns:p14="http://schemas.microsoft.com/office/powerpoint/2010/main" val="3665226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1CAAC-BB0C-3802-61E8-9E2034398F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DE7540-EA26-8B57-3752-0D71242757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830852-9590-F6FB-E7DD-E9E2BF5662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F8F6E4-A0B7-01C0-69B0-BC22CAD3E4CB}"/>
              </a:ext>
            </a:extLst>
          </p:cNvPr>
          <p:cNvSpPr>
            <a:spLocks noGrp="1"/>
          </p:cNvSpPr>
          <p:nvPr>
            <p:ph type="dt" sz="half" idx="10"/>
          </p:nvPr>
        </p:nvSpPr>
        <p:spPr/>
        <p:txBody>
          <a:bodyPr/>
          <a:lstStyle/>
          <a:p>
            <a:fld id="{150A7885-5CE8-4784-AA15-1F6782E2923C}" type="datetimeFigureOut">
              <a:rPr lang="en-US" smtClean="0"/>
              <a:t>7/24/2023</a:t>
            </a:fld>
            <a:endParaRPr lang="en-US"/>
          </a:p>
        </p:txBody>
      </p:sp>
      <p:sp>
        <p:nvSpPr>
          <p:cNvPr id="6" name="Footer Placeholder 5">
            <a:extLst>
              <a:ext uri="{FF2B5EF4-FFF2-40B4-BE49-F238E27FC236}">
                <a16:creationId xmlns:a16="http://schemas.microsoft.com/office/drawing/2014/main" id="{235C25AE-27AC-5501-A419-3D97C603A2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BAEB2B-A0A2-604B-9CF4-C4AEA04D9065}"/>
              </a:ext>
            </a:extLst>
          </p:cNvPr>
          <p:cNvSpPr>
            <a:spLocks noGrp="1"/>
          </p:cNvSpPr>
          <p:nvPr>
            <p:ph type="sldNum" sz="quarter" idx="12"/>
          </p:nvPr>
        </p:nvSpPr>
        <p:spPr/>
        <p:txBody>
          <a:bodyPr/>
          <a:lstStyle/>
          <a:p>
            <a:fld id="{BC4FE012-04F5-4F78-ABFC-7FCF2D3CE3C8}" type="slidenum">
              <a:rPr lang="en-US" smtClean="0"/>
              <a:t>‹#›</a:t>
            </a:fld>
            <a:endParaRPr lang="en-US"/>
          </a:p>
        </p:txBody>
      </p:sp>
    </p:spTree>
    <p:extLst>
      <p:ext uri="{BB962C8B-B14F-4D97-AF65-F5344CB8AC3E}">
        <p14:creationId xmlns:p14="http://schemas.microsoft.com/office/powerpoint/2010/main" val="1604586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69BD72-E370-CF6F-EA6C-ECF3084B1D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A58D9D7-5176-DA63-557B-378AB411E5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F6A619-4C8D-E724-6C93-DA87C5C41D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0A7885-5CE8-4784-AA15-1F6782E2923C}" type="datetimeFigureOut">
              <a:rPr lang="en-US" smtClean="0"/>
              <a:t>7/24/2023</a:t>
            </a:fld>
            <a:endParaRPr lang="en-US"/>
          </a:p>
        </p:txBody>
      </p:sp>
      <p:sp>
        <p:nvSpPr>
          <p:cNvPr id="5" name="Footer Placeholder 4">
            <a:extLst>
              <a:ext uri="{FF2B5EF4-FFF2-40B4-BE49-F238E27FC236}">
                <a16:creationId xmlns:a16="http://schemas.microsoft.com/office/drawing/2014/main" id="{37C916D8-CC96-B34C-A977-B3C2A3DCE4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CFE22FE-EF2C-4880-9880-317ADFE4B0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4FE012-04F5-4F78-ABFC-7FCF2D3CE3C8}" type="slidenum">
              <a:rPr lang="en-US" smtClean="0"/>
              <a:t>‹#›</a:t>
            </a:fld>
            <a:endParaRPr lang="en-US"/>
          </a:p>
        </p:txBody>
      </p:sp>
    </p:spTree>
    <p:extLst>
      <p:ext uri="{BB962C8B-B14F-4D97-AF65-F5344CB8AC3E}">
        <p14:creationId xmlns:p14="http://schemas.microsoft.com/office/powerpoint/2010/main" val="4024792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05_A2B0BCE2.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D446DB22-9EE5-32B0-C963-1DE02333384A}"/>
              </a:ext>
            </a:extLst>
          </p:cNvPr>
          <p:cNvGraphicFramePr>
            <a:graphicFrameLocks noGrp="1"/>
          </p:cNvGraphicFramePr>
          <p:nvPr>
            <p:ph idx="1"/>
            <p:extLst>
              <p:ext uri="{D42A27DB-BD31-4B8C-83A1-F6EECF244321}">
                <p14:modId xmlns:p14="http://schemas.microsoft.com/office/powerpoint/2010/main" val="2376226763"/>
              </p:ext>
            </p:extLst>
          </p:nvPr>
        </p:nvGraphicFramePr>
        <p:xfrm>
          <a:off x="547656" y="1375954"/>
          <a:ext cx="9014356" cy="4781006"/>
        </p:xfrm>
        <a:graphic>
          <a:graphicData uri="http://schemas.openxmlformats.org/drawingml/2006/chart">
            <c:chart xmlns:c="http://schemas.openxmlformats.org/drawingml/2006/chart" xmlns:r="http://schemas.openxmlformats.org/officeDocument/2006/relationships" r:id="rId4"/>
          </a:graphicData>
        </a:graphic>
      </p:graphicFrame>
      <p:sp>
        <p:nvSpPr>
          <p:cNvPr id="7" name="Title 1">
            <a:extLst>
              <a:ext uri="{FF2B5EF4-FFF2-40B4-BE49-F238E27FC236}">
                <a16:creationId xmlns:a16="http://schemas.microsoft.com/office/drawing/2014/main" id="{560C5C0C-D3B8-1DAD-228B-BF690C02B72B}"/>
              </a:ext>
            </a:extLst>
          </p:cNvPr>
          <p:cNvSpPr>
            <a:spLocks noGrp="1"/>
          </p:cNvSpPr>
          <p:nvPr>
            <p:ph type="title"/>
          </p:nvPr>
        </p:nvSpPr>
        <p:spPr>
          <a:xfrm>
            <a:off x="0" y="152558"/>
            <a:ext cx="12191999" cy="1074375"/>
          </a:xfrm>
        </p:spPr>
        <p:txBody>
          <a:bodyPr>
            <a:noAutofit/>
          </a:bodyPr>
          <a:lstStyle/>
          <a:p>
            <a:pPr algn="ctr"/>
            <a:r>
              <a:rPr lang="en-US" sz="3200" b="1" dirty="0"/>
              <a:t>Number of measles and rubella pending cases with and without</a:t>
            </a:r>
            <a:br>
              <a:rPr lang="en-US" sz="3200" b="1" dirty="0"/>
            </a:br>
            <a:r>
              <a:rPr lang="en-US" sz="3200" b="1" dirty="0"/>
              <a:t> specimens taken for laboratory diagnosis*, Latin America, 2022**</a:t>
            </a:r>
          </a:p>
        </p:txBody>
      </p:sp>
      <p:sp>
        <p:nvSpPr>
          <p:cNvPr id="8" name="TextBox 7">
            <a:extLst>
              <a:ext uri="{FF2B5EF4-FFF2-40B4-BE49-F238E27FC236}">
                <a16:creationId xmlns:a16="http://schemas.microsoft.com/office/drawing/2014/main" id="{D39656B0-0F52-D56C-677D-8335E2CBDFF2}"/>
              </a:ext>
            </a:extLst>
          </p:cNvPr>
          <p:cNvSpPr txBox="1"/>
          <p:nvPr/>
        </p:nvSpPr>
        <p:spPr>
          <a:xfrm>
            <a:off x="439943" y="6103352"/>
            <a:ext cx="10965994" cy="646331"/>
          </a:xfrm>
          <a:prstGeom prst="rect">
            <a:avLst/>
          </a:prstGeom>
          <a:noFill/>
        </p:spPr>
        <p:txBody>
          <a:bodyPr wrap="square">
            <a:spAutoFit/>
          </a:bodyPr>
          <a:lstStyle/>
          <a:p>
            <a:r>
              <a:rPr lang="en-US" sz="1200" dirty="0"/>
              <a:t>Source: Integrated Surveillance Information System (ISIS) to CIM/PAHO.</a:t>
            </a:r>
          </a:p>
          <a:p>
            <a:r>
              <a:rPr lang="en-US" sz="1200" dirty="0"/>
              <a:t>*Pending cases with at least one specimen for laboratory diagnosis (serum, urine or respiratory). </a:t>
            </a:r>
          </a:p>
          <a:p>
            <a:r>
              <a:rPr lang="en-US" sz="1200" dirty="0"/>
              <a:t>**Data reported as of 20 July 2023. Only countries reporting case by case surveillance data. </a:t>
            </a:r>
          </a:p>
        </p:txBody>
      </p:sp>
      <p:graphicFrame>
        <p:nvGraphicFramePr>
          <p:cNvPr id="4" name="Table 3">
            <a:extLst>
              <a:ext uri="{FF2B5EF4-FFF2-40B4-BE49-F238E27FC236}">
                <a16:creationId xmlns:a16="http://schemas.microsoft.com/office/drawing/2014/main" id="{DC177F50-577C-ECAF-5621-B665FA94B1A8}"/>
              </a:ext>
            </a:extLst>
          </p:cNvPr>
          <p:cNvGraphicFramePr>
            <a:graphicFrameLocks noGrp="1"/>
          </p:cNvGraphicFramePr>
          <p:nvPr>
            <p:extLst>
              <p:ext uri="{D42A27DB-BD31-4B8C-83A1-F6EECF244321}">
                <p14:modId xmlns:p14="http://schemas.microsoft.com/office/powerpoint/2010/main" val="3084485718"/>
              </p:ext>
            </p:extLst>
          </p:nvPr>
        </p:nvGraphicFramePr>
        <p:xfrm>
          <a:off x="9811512" y="1819656"/>
          <a:ext cx="1837944" cy="3008379"/>
        </p:xfrm>
        <a:graphic>
          <a:graphicData uri="http://schemas.openxmlformats.org/drawingml/2006/table">
            <a:tbl>
              <a:tblPr/>
              <a:tblGrid>
                <a:gridCol w="806116">
                  <a:extLst>
                    <a:ext uri="{9D8B030D-6E8A-4147-A177-3AD203B41FA5}">
                      <a16:colId xmlns:a16="http://schemas.microsoft.com/office/drawing/2014/main" val="2601821414"/>
                    </a:ext>
                  </a:extLst>
                </a:gridCol>
                <a:gridCol w="1031828">
                  <a:extLst>
                    <a:ext uri="{9D8B030D-6E8A-4147-A177-3AD203B41FA5}">
                      <a16:colId xmlns:a16="http://schemas.microsoft.com/office/drawing/2014/main" val="3723977626"/>
                    </a:ext>
                  </a:extLst>
                </a:gridCol>
              </a:tblGrid>
              <a:tr h="273489">
                <a:tc>
                  <a:txBody>
                    <a:bodyPr/>
                    <a:lstStyle/>
                    <a:p>
                      <a:pPr algn="ctr" fontAlgn="b"/>
                      <a:r>
                        <a:rPr lang="en-US" sz="1600" b="1" i="0" u="none" strike="noStrike" dirty="0">
                          <a:solidFill>
                            <a:srgbClr val="000000"/>
                          </a:solidFill>
                          <a:effectLst/>
                          <a:latin typeface="Calibri" panose="020F0502020204030204" pitchFamily="34" charset="0"/>
                        </a:rPr>
                        <a:t>Country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b"/>
                      <a:r>
                        <a:rPr lang="en-US" sz="1600" b="1" i="0" u="none" strike="noStrike">
                          <a:solidFill>
                            <a:srgbClr val="000000"/>
                          </a:solidFill>
                          <a:effectLst/>
                          <a:latin typeface="Calibri" panose="020F0502020204030204" pitchFamily="34" charset="0"/>
                        </a:rPr>
                        <a:t>2022 Total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391455513"/>
                  </a:ext>
                </a:extLst>
              </a:tr>
              <a:tr h="273489">
                <a:tc>
                  <a:txBody>
                    <a:bodyPr/>
                    <a:lstStyle/>
                    <a:p>
                      <a:pPr algn="ctr" fontAlgn="b"/>
                      <a:r>
                        <a:rPr lang="en-US" sz="1600" b="1" i="0" u="none" strike="noStrike" dirty="0">
                          <a:solidFill>
                            <a:srgbClr val="000000"/>
                          </a:solidFill>
                          <a:effectLst/>
                          <a:latin typeface="Calibri" panose="020F0502020204030204" pitchFamily="34" charset="0"/>
                        </a:rPr>
                        <a:t>BOL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4660292"/>
                  </a:ext>
                </a:extLst>
              </a:tr>
              <a:tr h="273489">
                <a:tc>
                  <a:txBody>
                    <a:bodyPr/>
                    <a:lstStyle/>
                    <a:p>
                      <a:pPr algn="ctr" fontAlgn="b"/>
                      <a:r>
                        <a:rPr lang="en-US" sz="1600" b="1" i="0" u="none" strike="noStrike">
                          <a:solidFill>
                            <a:srgbClr val="000000"/>
                          </a:solidFill>
                          <a:effectLst/>
                          <a:latin typeface="Calibri" panose="020F0502020204030204" pitchFamily="34" charset="0"/>
                        </a:rPr>
                        <a:t>CHL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9343391"/>
                  </a:ext>
                </a:extLst>
              </a:tr>
              <a:tr h="273489">
                <a:tc>
                  <a:txBody>
                    <a:bodyPr/>
                    <a:lstStyle/>
                    <a:p>
                      <a:pPr algn="ctr" fontAlgn="b"/>
                      <a:r>
                        <a:rPr lang="en-US" sz="1600" b="1" i="0" u="none" strike="noStrike" dirty="0">
                          <a:solidFill>
                            <a:srgbClr val="000000"/>
                          </a:solidFill>
                          <a:effectLst/>
                          <a:latin typeface="Calibri" panose="020F0502020204030204" pitchFamily="34" charset="0"/>
                        </a:rPr>
                        <a:t>COL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89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0436001"/>
                  </a:ext>
                </a:extLst>
              </a:tr>
              <a:tr h="273489">
                <a:tc>
                  <a:txBody>
                    <a:bodyPr/>
                    <a:lstStyle/>
                    <a:p>
                      <a:pPr algn="ctr" fontAlgn="b"/>
                      <a:r>
                        <a:rPr lang="en-US" sz="1600" b="1" i="0" u="none" strike="noStrike">
                          <a:solidFill>
                            <a:srgbClr val="000000"/>
                          </a:solidFill>
                          <a:effectLst/>
                          <a:latin typeface="Calibri" panose="020F0502020204030204" pitchFamily="34" charset="0"/>
                        </a:rPr>
                        <a:t>ECU</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5347249"/>
                  </a:ext>
                </a:extLst>
              </a:tr>
              <a:tr h="273489">
                <a:tc>
                  <a:txBody>
                    <a:bodyPr/>
                    <a:lstStyle/>
                    <a:p>
                      <a:pPr algn="ctr" fontAlgn="b"/>
                      <a:r>
                        <a:rPr lang="en-US" sz="1600" b="1" i="0" u="none" strike="noStrike" dirty="0">
                          <a:solidFill>
                            <a:srgbClr val="000000"/>
                          </a:solidFill>
                          <a:effectLst/>
                          <a:latin typeface="Calibri" panose="020F0502020204030204" pitchFamily="34" charset="0"/>
                        </a:rPr>
                        <a:t>HND</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0848002"/>
                  </a:ext>
                </a:extLst>
              </a:tr>
              <a:tr h="273489">
                <a:tc>
                  <a:txBody>
                    <a:bodyPr/>
                    <a:lstStyle/>
                    <a:p>
                      <a:pPr algn="ctr" fontAlgn="b"/>
                      <a:r>
                        <a:rPr lang="en-US" sz="1600" b="1" i="0" u="none" strike="noStrike" dirty="0">
                          <a:solidFill>
                            <a:srgbClr val="000000"/>
                          </a:solidFill>
                          <a:effectLst/>
                          <a:latin typeface="Calibri" panose="020F0502020204030204" pitchFamily="34" charset="0"/>
                        </a:rPr>
                        <a:t>HTI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34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9743948"/>
                  </a:ext>
                </a:extLst>
              </a:tr>
              <a:tr h="273489">
                <a:tc>
                  <a:txBody>
                    <a:bodyPr/>
                    <a:lstStyle/>
                    <a:p>
                      <a:pPr algn="ctr" fontAlgn="b"/>
                      <a:r>
                        <a:rPr lang="en-US" sz="1600" b="1" i="0" u="none" strike="noStrike">
                          <a:solidFill>
                            <a:srgbClr val="000000"/>
                          </a:solidFill>
                          <a:effectLst/>
                          <a:latin typeface="Calibri" panose="020F0502020204030204" pitchFamily="34" charset="0"/>
                        </a:rPr>
                        <a:t>MEX</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196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078658"/>
                  </a:ext>
                </a:extLst>
              </a:tr>
              <a:tr h="273489">
                <a:tc>
                  <a:txBody>
                    <a:bodyPr/>
                    <a:lstStyle/>
                    <a:p>
                      <a:pPr algn="ctr" fontAlgn="b"/>
                      <a:r>
                        <a:rPr lang="en-US" sz="1600" b="1" i="0" u="none" strike="noStrike" dirty="0">
                          <a:solidFill>
                            <a:srgbClr val="000000"/>
                          </a:solidFill>
                          <a:effectLst/>
                          <a:latin typeface="Calibri" panose="020F0502020204030204" pitchFamily="34" charset="0"/>
                        </a:rPr>
                        <a:t>PRY</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4740227"/>
                  </a:ext>
                </a:extLst>
              </a:tr>
              <a:tr h="273489">
                <a:tc>
                  <a:txBody>
                    <a:bodyPr/>
                    <a:lstStyle/>
                    <a:p>
                      <a:pPr algn="ctr" fontAlgn="b"/>
                      <a:r>
                        <a:rPr lang="en-US" sz="1600" b="1" i="0" u="none" strike="noStrike" dirty="0">
                          <a:solidFill>
                            <a:srgbClr val="000000"/>
                          </a:solidFill>
                          <a:effectLst/>
                          <a:latin typeface="Calibri" panose="020F0502020204030204" pitchFamily="34" charset="0"/>
                        </a:rPr>
                        <a:t>VEN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1907199"/>
                  </a:ext>
                </a:extLst>
              </a:tr>
              <a:tr h="273489">
                <a:tc>
                  <a:txBody>
                    <a:bodyPr/>
                    <a:lstStyle/>
                    <a:p>
                      <a:pPr algn="ctr" fontAlgn="b"/>
                      <a:r>
                        <a:rPr lang="en-US" sz="1600" b="1" i="0" u="none" strike="noStrike" dirty="0">
                          <a:solidFill>
                            <a:srgbClr val="006100"/>
                          </a:solidFill>
                          <a:effectLst/>
                          <a:latin typeface="Calibri" panose="020F0502020204030204" pitchFamily="34" charset="0"/>
                        </a:rPr>
                        <a:t>TOTAL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1600" b="1" i="0" u="none" strike="noStrike" dirty="0">
                          <a:solidFill>
                            <a:srgbClr val="006100"/>
                          </a:solidFill>
                          <a:effectLst/>
                          <a:latin typeface="Calibri" panose="020F0502020204030204" pitchFamily="34" charset="0"/>
                        </a:rPr>
                        <a:t>345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1923591938"/>
                  </a:ext>
                </a:extLst>
              </a:tr>
            </a:tbl>
          </a:graphicData>
        </a:graphic>
      </p:graphicFrame>
    </p:spTree>
    <p:extLst>
      <p:ext uri="{BB962C8B-B14F-4D97-AF65-F5344CB8AC3E}">
        <p14:creationId xmlns:p14="http://schemas.microsoft.com/office/powerpoint/2010/main" val="2729491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137</Words>
  <Application>Microsoft Office PowerPoint</Application>
  <PresentationFormat>Widescreen</PresentationFormat>
  <Paragraphs>28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Number of measles and rubella pending cases with and without  specimens taken for laboratory diagnosis*, Latin America, 2022**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Number of measles-rubella pending cases with and without  samples taken, Latin America, 2022</dc:title>
  <dc:creator>Pacis, Ms. Carmelita Lucia (WDC)</dc:creator>
  <cp:lastModifiedBy>Pacis, Ms. Carmelita Lucia (WDC)</cp:lastModifiedBy>
  <cp:revision>8</cp:revision>
  <dcterms:created xsi:type="dcterms:W3CDTF">2023-07-21T20:26:34Z</dcterms:created>
  <dcterms:modified xsi:type="dcterms:W3CDTF">2023-07-24T13:52:30Z</dcterms:modified>
</cp:coreProperties>
</file>