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799204535476722"/>
          <c:y val="2.5104619052231446E-2"/>
          <c:w val="0.8044758470849328"/>
          <c:h val="0.9093796930767139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MMR1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3520-4846-82E2-B40CAC562C3B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6-3520-4846-82E2-B40CAC562C3B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3520-4846-82E2-B40CAC562C3B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8-3520-4846-82E2-B40CAC562C3B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3520-4846-82E2-B40CAC562C3B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A-3520-4846-82E2-B40CAC562C3B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3520-4846-82E2-B40CAC562C3B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3520-4846-82E2-B40CAC562C3B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3520-4846-82E2-B40CAC562C3B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7-3520-4846-82E2-B40CAC562C3B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6-3520-4846-82E2-B40CAC562C3B}"/>
              </c:ext>
            </c:extLst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5-3520-4846-82E2-B40CAC562C3B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4-3520-4846-82E2-B40CAC562C3B}"/>
              </c:ext>
            </c:extLst>
          </c:dPt>
          <c:dPt>
            <c:idx val="1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3-3520-4846-82E2-B40CAC562C3B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2-3520-4846-82E2-B40CAC562C3B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1-3520-4846-82E2-B40CAC562C3B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0-3520-4846-82E2-B40CAC562C3B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F-3520-4846-82E2-B40CAC562C3B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E-3520-4846-82E2-B40CAC562C3B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D-3520-4846-82E2-B40CAC562C3B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C-3520-4846-82E2-B40CAC562C3B}"/>
              </c:ext>
            </c:extLst>
          </c:dPt>
          <c:dPt>
            <c:idx val="2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3D-3EAB-4478-ABC1-FF91CA428F8D}"/>
              </c:ext>
            </c:extLst>
          </c:dPt>
          <c:dPt>
            <c:idx val="2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3C-3EAB-4478-ABC1-FF91CA428F8D}"/>
              </c:ext>
            </c:extLst>
          </c:dPt>
          <c:dPt>
            <c:idx val="2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3B-3EAB-4478-ABC1-FF91CA428F8D}"/>
              </c:ext>
            </c:extLst>
          </c:dPt>
          <c:dPt>
            <c:idx val="24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3A-3EAB-4478-ABC1-FF91CA428F8D}"/>
              </c:ext>
            </c:extLst>
          </c:dPt>
          <c:dPt>
            <c:idx val="25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39-3EAB-4478-ABC1-FF91CA428F8D}"/>
              </c:ext>
            </c:extLst>
          </c:dPt>
          <c:dPt>
            <c:idx val="26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38-3EAB-4478-ABC1-FF91CA428F8D}"/>
              </c:ext>
            </c:extLst>
          </c:dPt>
          <c:dPt>
            <c:idx val="27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37-3EAB-4478-ABC1-FF91CA428F8D}"/>
              </c:ext>
            </c:extLst>
          </c:dPt>
          <c:dPt>
            <c:idx val="28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36-3EAB-4478-ABC1-FF91CA428F8D}"/>
              </c:ext>
            </c:extLst>
          </c:dPt>
          <c:dPt>
            <c:idx val="29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35-3EAB-4478-ABC1-FF91CA428F8D}"/>
              </c:ext>
            </c:extLst>
          </c:dPt>
          <c:dPt>
            <c:idx val="3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34-3EAB-4478-ABC1-FF91CA428F8D}"/>
              </c:ext>
            </c:extLst>
          </c:dPt>
          <c:dPt>
            <c:idx val="3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59C0-44C2-990E-B80D978516B4}"/>
              </c:ext>
            </c:extLst>
          </c:dPt>
          <c:dPt>
            <c:idx val="3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59C0-44C2-990E-B80D978516B4}"/>
              </c:ext>
            </c:extLst>
          </c:dPt>
          <c:dPt>
            <c:idx val="3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2-59C0-44C2-990E-B80D978516B4}"/>
              </c:ext>
            </c:extLst>
          </c:dPt>
          <c:dPt>
            <c:idx val="34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8-3520-4846-82E2-B40CAC562C3B}"/>
              </c:ext>
            </c:extLst>
          </c:dPt>
          <c:dPt>
            <c:idx val="3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9-3520-4846-82E2-B40CAC562C3B}"/>
              </c:ext>
            </c:extLst>
          </c:dPt>
          <c:dPt>
            <c:idx val="3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A-3520-4846-82E2-B40CAC562C3B}"/>
              </c:ext>
            </c:extLst>
          </c:dPt>
          <c:dPt>
            <c:idx val="3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B-3520-4846-82E2-B40CAC562C3B}"/>
              </c:ext>
            </c:extLst>
          </c:dPt>
          <c:dPt>
            <c:idx val="38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C-3520-4846-82E2-B40CAC562C3B}"/>
              </c:ext>
            </c:extLst>
          </c:dPt>
          <c:dPt>
            <c:idx val="39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59C0-44C2-990E-B80D978516B4}"/>
              </c:ext>
            </c:extLst>
          </c:dPt>
          <c:dPt>
            <c:idx val="4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59C0-44C2-990E-B80D978516B4}"/>
              </c:ext>
            </c:extLst>
          </c:dPt>
          <c:dPt>
            <c:idx val="4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59C0-44C2-990E-B80D978516B4}"/>
              </c:ext>
            </c:extLst>
          </c:dPt>
          <c:dPt>
            <c:idx val="4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6-59C0-44C2-990E-B80D978516B4}"/>
              </c:ext>
            </c:extLst>
          </c:dPt>
          <c:dPt>
            <c:idx val="4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59C0-44C2-990E-B80D978516B4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NR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3520-4846-82E2-B40CAC562C3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NR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3520-4846-82E2-B40CAC562C3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NR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3520-4846-82E2-B40CAC562C3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NR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3520-4846-82E2-B40CAC562C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Sheet1!$A$2:$A$45</c:f>
              <c:strCache>
                <c:ptCount val="44"/>
                <c:pt idx="0">
                  <c:v>CUW</c:v>
                </c:pt>
                <c:pt idx="1">
                  <c:v>PAN</c:v>
                </c:pt>
                <c:pt idx="2">
                  <c:v>SXM</c:v>
                </c:pt>
                <c:pt idx="3">
                  <c:v>VEN</c:v>
                </c:pt>
                <c:pt idx="4">
                  <c:v>PRY</c:v>
                </c:pt>
                <c:pt idx="5">
                  <c:v>SLV</c:v>
                </c:pt>
                <c:pt idx="6">
                  <c:v>BOL</c:v>
                </c:pt>
                <c:pt idx="7">
                  <c:v>VGB</c:v>
                </c:pt>
                <c:pt idx="8">
                  <c:v>ECU</c:v>
                </c:pt>
                <c:pt idx="9">
                  <c:v>PER</c:v>
                </c:pt>
                <c:pt idx="10">
                  <c:v>GRD</c:v>
                </c:pt>
                <c:pt idx="11">
                  <c:v>HTI</c:v>
                </c:pt>
                <c:pt idx="12">
                  <c:v>HND</c:v>
                </c:pt>
                <c:pt idx="13">
                  <c:v>BHS</c:v>
                </c:pt>
                <c:pt idx="14">
                  <c:v>BLZ</c:v>
                </c:pt>
                <c:pt idx="15">
                  <c:v>BRA</c:v>
                </c:pt>
                <c:pt idx="16">
                  <c:v>LCA</c:v>
                </c:pt>
                <c:pt idx="17">
                  <c:v>ARG</c:v>
                </c:pt>
                <c:pt idx="18">
                  <c:v>DMA</c:v>
                </c:pt>
                <c:pt idx="19">
                  <c:v>GTM</c:v>
                </c:pt>
                <c:pt idx="20">
                  <c:v>BMU</c:v>
                </c:pt>
                <c:pt idx="21">
                  <c:v>BRB</c:v>
                </c:pt>
                <c:pt idx="22">
                  <c:v>AIA</c:v>
                </c:pt>
                <c:pt idx="23">
                  <c:v>MEX</c:v>
                </c:pt>
                <c:pt idx="24">
                  <c:v>COL</c:v>
                </c:pt>
                <c:pt idx="25">
                  <c:v>CRI</c:v>
                </c:pt>
                <c:pt idx="26">
                  <c:v>DOM</c:v>
                </c:pt>
                <c:pt idx="27">
                  <c:v>JAM</c:v>
                </c:pt>
                <c:pt idx="28">
                  <c:v>ABW</c:v>
                </c:pt>
                <c:pt idx="29">
                  <c:v>CAN</c:v>
                </c:pt>
                <c:pt idx="30">
                  <c:v>CYM</c:v>
                </c:pt>
                <c:pt idx="31">
                  <c:v>TTO</c:v>
                </c:pt>
                <c:pt idx="32">
                  <c:v>USA</c:v>
                </c:pt>
                <c:pt idx="33">
                  <c:v>CHL</c:v>
                </c:pt>
                <c:pt idx="34">
                  <c:v>TCA</c:v>
                </c:pt>
                <c:pt idx="35">
                  <c:v>KNA</c:v>
                </c:pt>
                <c:pt idx="36">
                  <c:v>SUR</c:v>
                </c:pt>
                <c:pt idx="37">
                  <c:v>URY</c:v>
                </c:pt>
                <c:pt idx="38">
                  <c:v>VCT</c:v>
                </c:pt>
                <c:pt idx="39">
                  <c:v>ATG</c:v>
                </c:pt>
                <c:pt idx="40">
                  <c:v>CUB</c:v>
                </c:pt>
                <c:pt idx="41">
                  <c:v>GUY</c:v>
                </c:pt>
                <c:pt idx="42">
                  <c:v>MSR</c:v>
                </c:pt>
                <c:pt idx="43">
                  <c:v>NIC</c:v>
                </c:pt>
              </c:strCache>
            </c:strRef>
          </c:cat>
          <c:val>
            <c:numRef>
              <c:f>Sheet1!$B$2:$B$45</c:f>
              <c:numCache>
                <c:formatCode>General</c:formatCode>
                <c:ptCount val="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42</c:v>
                </c:pt>
                <c:pt idx="5">
                  <c:v>65</c:v>
                </c:pt>
                <c:pt idx="6">
                  <c:v>69</c:v>
                </c:pt>
                <c:pt idx="7">
                  <c:v>73</c:v>
                </c:pt>
                <c:pt idx="8">
                  <c:v>74</c:v>
                </c:pt>
                <c:pt idx="9">
                  <c:v>74</c:v>
                </c:pt>
                <c:pt idx="10">
                  <c:v>76</c:v>
                </c:pt>
                <c:pt idx="11">
                  <c:v>76</c:v>
                </c:pt>
                <c:pt idx="12">
                  <c:v>77</c:v>
                </c:pt>
                <c:pt idx="13">
                  <c:v>80</c:v>
                </c:pt>
                <c:pt idx="14">
                  <c:v>81</c:v>
                </c:pt>
                <c:pt idx="15">
                  <c:v>81</c:v>
                </c:pt>
                <c:pt idx="16">
                  <c:v>81</c:v>
                </c:pt>
                <c:pt idx="17">
                  <c:v>83</c:v>
                </c:pt>
                <c:pt idx="18">
                  <c:v>83</c:v>
                </c:pt>
                <c:pt idx="19">
                  <c:v>83</c:v>
                </c:pt>
                <c:pt idx="20">
                  <c:v>85</c:v>
                </c:pt>
                <c:pt idx="21">
                  <c:v>85</c:v>
                </c:pt>
                <c:pt idx="22">
                  <c:v>86</c:v>
                </c:pt>
                <c:pt idx="23">
                  <c:v>86</c:v>
                </c:pt>
                <c:pt idx="24">
                  <c:v>88</c:v>
                </c:pt>
                <c:pt idx="25">
                  <c:v>90</c:v>
                </c:pt>
                <c:pt idx="26">
                  <c:v>91</c:v>
                </c:pt>
                <c:pt idx="27">
                  <c:v>91</c:v>
                </c:pt>
                <c:pt idx="28">
                  <c:v>92</c:v>
                </c:pt>
                <c:pt idx="29">
                  <c:v>92</c:v>
                </c:pt>
                <c:pt idx="30">
                  <c:v>92</c:v>
                </c:pt>
                <c:pt idx="31">
                  <c:v>92</c:v>
                </c:pt>
                <c:pt idx="32">
                  <c:v>92</c:v>
                </c:pt>
                <c:pt idx="33">
                  <c:v>94</c:v>
                </c:pt>
                <c:pt idx="34">
                  <c:v>94</c:v>
                </c:pt>
                <c:pt idx="35">
                  <c:v>95</c:v>
                </c:pt>
                <c:pt idx="36">
                  <c:v>95</c:v>
                </c:pt>
                <c:pt idx="37">
                  <c:v>96</c:v>
                </c:pt>
                <c:pt idx="38">
                  <c:v>99</c:v>
                </c:pt>
                <c:pt idx="39">
                  <c:v>100</c:v>
                </c:pt>
                <c:pt idx="40">
                  <c:v>100</c:v>
                </c:pt>
                <c:pt idx="41">
                  <c:v>100</c:v>
                </c:pt>
                <c:pt idx="42">
                  <c:v>100</c:v>
                </c:pt>
                <c:pt idx="4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20-4846-82E2-B40CAC562C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38277071"/>
        <c:axId val="433894719"/>
      </c:barChart>
      <c:catAx>
        <c:axId val="3827707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3894719"/>
        <c:crosses val="autoZero"/>
        <c:auto val="1"/>
        <c:lblAlgn val="ctr"/>
        <c:lblOffset val="100"/>
        <c:tickLblSkip val="1"/>
        <c:noMultiLvlLbl val="0"/>
      </c:catAx>
      <c:valAx>
        <c:axId val="433894719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770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C4E99-189C-2E37-CACA-968C05B22E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74CC84-B28F-7D76-DB2D-EA8D70336A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B8884-E9C2-5945-C3C6-6FD265B67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178C5-7B99-4630-A117-2DEABC485503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029AC-8768-AD80-E238-9ADC6C2FA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3D5C5-967D-6844-BA78-820A6E364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28B7-0880-4575-9725-69EE7782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32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E00A1-8296-9DBE-A3D4-C2A66AD62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02A8CD-CA9F-B17B-4BBA-D3E66B30C4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FA6EFF-9A09-4D5D-9B7E-0E1E1EB57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178C5-7B99-4630-A117-2DEABC485503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ADD12-E4C2-C733-D9DB-8663973B5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884AC6-E712-03DD-8D4C-3B9B71F08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28B7-0880-4575-9725-69EE7782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467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FB9597-59EE-19BB-5147-A99F6DDDA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73AD7D-1DF4-8B95-1785-017A05481E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DA3154-5532-659C-0B4C-B8F5C6AFF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178C5-7B99-4630-A117-2DEABC485503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C96CB-13B5-30C2-5253-EF8DE4C78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1F68C-6F3F-53B1-3F9F-1EDCD7AB8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28B7-0880-4575-9725-69EE7782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19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BE309-D25B-4962-432E-412997D32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1FDF6-6F6D-DF44-B2B6-130DF6CF6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2DC37-6507-6B19-4BB9-A8FB0A8A9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178C5-7B99-4630-A117-2DEABC485503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B11EFF-C64D-29C1-A0F3-70A6026FD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EA100-FD71-14D6-DCDB-5B67EFD77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28B7-0880-4575-9725-69EE7782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134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EF4BD-88FB-5E45-8E80-FEDC14670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9DBF3-C067-6751-8D0E-142DE7AC7F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AF11C-52C6-2771-4B03-9D8860D7B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178C5-7B99-4630-A117-2DEABC485503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58240-3972-0213-8441-3014918FD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C3BD7-D22A-D644-6A26-25B2F14D3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28B7-0880-4575-9725-69EE7782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87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09B3A-CD6E-12C6-3A72-133008C01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17ED5-D2D1-14C9-8B37-2199E4C73F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044841-DAF6-1B59-D833-2974E0C9E0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EC6C9C-058A-B308-1F50-30151303A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178C5-7B99-4630-A117-2DEABC485503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B68303-F829-B67F-A60C-88E62DB36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A37540-FD22-904A-AA05-0863DAD49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28B7-0880-4575-9725-69EE7782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84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CFDE3-872B-C55C-AD66-73437CC62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B53196-65A0-C16F-4BC0-C33DEE923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F7B26B-5791-B43F-F39D-6F0E93A1B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CC13D2-431C-A3FE-2915-E6CD8CE167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BC5124-ECCD-6B9C-CF33-405E03C1D1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3B9A65-6C22-9392-AC0E-049EC5554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178C5-7B99-4630-A117-2DEABC485503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22C52C-6F75-2B58-0841-6B22CFCB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ACCA63-97F9-702E-8EE5-553BD2F48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28B7-0880-4575-9725-69EE7782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14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33D7C-D95D-A5EB-2674-99F2954CD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4A6EA2-ABD1-D7B9-CCDE-D03F8AE3A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178C5-7B99-4630-A117-2DEABC485503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666217-A192-D800-8B8B-C322D0B96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A0B21F-7E83-B7B6-010F-3A4F7408D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28B7-0880-4575-9725-69EE7782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3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B254FA-39C2-7E04-108D-A250D5EE2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178C5-7B99-4630-A117-2DEABC485503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2346F3-3D05-DBC8-CF1E-40CBD63AB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BC836A-BF8E-BCB3-4270-F3BAC251C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28B7-0880-4575-9725-69EE7782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491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E9ABD-1449-0B1D-9CDA-0D6685CF5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BA37B-C190-E17A-4CC0-9F0213A5D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E163FD-5F53-554B-31C1-0C2EA9B149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0C42BC-04FA-A23A-F30F-9FF30FC4C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178C5-7B99-4630-A117-2DEABC485503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2A25FE-B117-5F40-4DB6-AFCC405CF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F4DEB8-ACE9-D153-00BD-BB34AC0CB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28B7-0880-4575-9725-69EE7782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71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869E6-5FAC-2EBB-8319-6960A7E98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961419-595F-998F-302F-0ED698D354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6F9D68-CFAD-18BC-E799-F12E8C3A38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BE2F5D-55C1-A1A7-9147-191E5EE04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178C5-7B99-4630-A117-2DEABC485503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49761B-74E0-FFFD-E2EC-8548D6F64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C79FB5-10DE-6D93-DC58-D0A99D08C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28B7-0880-4575-9725-69EE7782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43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0F0FA4-41A3-92B2-A258-947533BEA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04A7FF-C41C-E9DD-C924-48B18F5493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A03F84-51FB-D320-727F-F3861A6DAB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178C5-7B99-4630-A117-2DEABC485503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E32880-746F-B43D-3CCD-BECFE774EC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214E21-1FE9-333F-BECB-96BA019638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528B7-0880-4575-9725-69EE7782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190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818EE-80F3-6167-27FE-41C4D3992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516" y="106940"/>
            <a:ext cx="10515600" cy="56719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/>
              <a:t>MMR1 Coverage, Region of the Americas, 2022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35907B3-2974-E520-B10D-1E8690876E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4400586"/>
              </p:ext>
            </p:extLst>
          </p:nvPr>
        </p:nvGraphicFramePr>
        <p:xfrm>
          <a:off x="477998" y="614364"/>
          <a:ext cx="10421983" cy="5664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65F91FB-3158-7CF5-31B3-F6D7E9EB2290}"/>
              </a:ext>
            </a:extLst>
          </p:cNvPr>
          <p:cNvSpPr txBox="1"/>
          <p:nvPr/>
        </p:nvSpPr>
        <p:spPr>
          <a:xfrm>
            <a:off x="375863" y="6265196"/>
            <a:ext cx="6817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Country reports through the electronic WHO/UNICEF Joint Reporting Form (eJRF), 2023.</a:t>
            </a: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* Data as of 1 September 2023. | NR – not reporting.</a:t>
            </a:r>
            <a:endParaRPr kumimoji="0" lang="es-419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FA4DB0E-13CB-B6AC-8470-BB02DA9C8386}"/>
              </a:ext>
            </a:extLst>
          </p:cNvPr>
          <p:cNvGrpSpPr/>
          <p:nvPr/>
        </p:nvGrpSpPr>
        <p:grpSpPr>
          <a:xfrm>
            <a:off x="9957197" y="695691"/>
            <a:ext cx="516732" cy="5743617"/>
            <a:chOff x="9957197" y="695691"/>
            <a:chExt cx="516732" cy="574361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D7F36EF1-DF03-0E17-AC66-29A16031101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215563" y="695691"/>
              <a:ext cx="0" cy="5390782"/>
            </a:xfrm>
            <a:prstGeom prst="line">
              <a:avLst/>
            </a:prstGeom>
            <a:ln w="1905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BA30C6F-3079-9E15-6151-56A762C51D78}"/>
                </a:ext>
              </a:extLst>
            </p:cNvPr>
            <p:cNvSpPr txBox="1"/>
            <p:nvPr/>
          </p:nvSpPr>
          <p:spPr>
            <a:xfrm>
              <a:off x="9957197" y="6162309"/>
              <a:ext cx="5167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95%</a:t>
              </a:r>
              <a:endParaRPr kumimoji="0" lang="es-419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2677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47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MMR1 Coverage, Region of the Americas,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MMR1 Coverage, Region of the Americas, 2022</dc:title>
  <dc:creator>Pacis, Ms. Carmelita Lucia (WDC)</dc:creator>
  <cp:lastModifiedBy>Pacis, Ms. Carmelita Lucia (WDC)</cp:lastModifiedBy>
  <cp:revision>7</cp:revision>
  <dcterms:created xsi:type="dcterms:W3CDTF">2023-07-17T17:48:50Z</dcterms:created>
  <dcterms:modified xsi:type="dcterms:W3CDTF">2023-09-01T23:09:19Z</dcterms:modified>
</cp:coreProperties>
</file>