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89" d="100"/>
          <a:sy n="89" d="100"/>
        </p:scale>
        <p:origin x="64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31020-C1F7-35CF-5B5D-BAEFD38E0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489C0A-54B0-FE5D-0ECA-B0BBCB7CEE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C9DB0-EEF5-9A2C-7F83-F9EB0FE1D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CE74-25E8-463C-AAC6-36EBC9E1B61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0AF18-662A-8926-7414-2C11701B0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351C9-14D8-A8DF-06F7-F8249A048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7C0C-096F-483F-A42D-F4656044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58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D1D87-9AA8-F2D5-7F8E-D4B1E4086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A0119E-2C84-58EC-0690-E6E7584C9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FFDE2-8134-415B-5525-3E0E29AF2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CE74-25E8-463C-AAC6-36EBC9E1B61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01211-CE2B-F4C4-494E-2F259A940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E8CDC-F41F-F3B1-E391-1AB2DBE41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7C0C-096F-483F-A42D-F4656044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6A7143-AAA4-71A1-4C0B-36EF1AFB6A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C81B22-4D6F-C981-D028-BFBAFC8F8F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E25DA-2376-57D1-B640-3E31FDDCD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CE74-25E8-463C-AAC6-36EBC9E1B61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16C26-BA94-6142-A847-916C7B658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691E8-54A0-1DEC-F0C7-4CA42096D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7C0C-096F-483F-A42D-F4656044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9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2C963-EF46-ECE2-F2BF-D1A63DB0A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19291-EE32-2952-1A38-D9039038A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A5FDB-0297-6A23-50CB-DB4C72817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CE74-25E8-463C-AAC6-36EBC9E1B61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8BBB2-2CD6-3940-8FF5-4C517FEAA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88315-0027-EE6D-DFE4-1B8CBC088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7C0C-096F-483F-A42D-F4656044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80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5572C-C714-9D32-D572-7805E4619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8DD70F-43D4-FDD8-DD65-9D5D995AF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EA699-32A1-78FF-5668-0F5891829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CE74-25E8-463C-AAC6-36EBC9E1B61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54EA8-02D3-F37E-74B2-BC7B66B48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4A968-95CC-F5D5-95C8-08A476B54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7C0C-096F-483F-A42D-F4656044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21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837AE-20FE-C6C3-1407-F9C8DF136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E3A9C-8299-CBA5-E743-D3966E2D6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DC9D85-8224-D0A0-018E-7AF0FD720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5332C-26AD-A3D0-EE75-41D2B38CE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CE74-25E8-463C-AAC6-36EBC9E1B61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887617-E1FE-B791-DCEF-CFE5407CC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470F84-7CE6-B645-7440-74876D766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7C0C-096F-483F-A42D-F4656044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9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6158B-740C-F226-0159-6E8A10D81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C7B9E-41C8-1022-B53E-6C54FEFDF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6E89B-A0E0-B008-ABF5-EFCBFB3FBC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5488D1-CFDD-8F9C-CDD7-3585F22F1B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A6E97B-816C-3885-F494-0B5E189337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4313F3-85C4-1DE4-DE4D-6E5065E4F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CE74-25E8-463C-AAC6-36EBC9E1B61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9FAC4B-66B2-6867-B2D6-B1B2316E0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789968-F7DB-C58E-4F1D-C86A5610A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7C0C-096F-483F-A42D-F4656044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47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5C006-3F41-A843-7467-766CE6191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EBFE1C-92F4-EF49-F66E-138F0A7F3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CE74-25E8-463C-AAC6-36EBC9E1B61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830CE1-F60A-0BB8-27D6-32A3FF75F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AC4BB4-F8A7-2BD0-B796-A8B5C8CB4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7C0C-096F-483F-A42D-F4656044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37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94EE94-DE0F-FBA2-F764-B6A568D9A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CE74-25E8-463C-AAC6-36EBC9E1B61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3186B7-0721-AEC3-3106-56EAB250B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63719E-3FC3-0671-0A06-12B50BD49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7C0C-096F-483F-A42D-F4656044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1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0427D-B2DF-8927-571A-AEBB1C8E6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51446-0E13-0B4D-7DD2-D58752066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44B202-2814-83C5-1CCC-BA1D2F12C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7734F-8546-0826-BF0C-E722C11FA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CE74-25E8-463C-AAC6-36EBC9E1B61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86B54A-CC87-4992-292A-3774CFE28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659B18-F565-44F5-EFF4-45DA8CB38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7C0C-096F-483F-A42D-F4656044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42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68367-50FF-B569-BC2D-7FAAD985A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FB51CE-172B-7EC6-B5DA-485733EF10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A91914-743A-C085-3147-E62E7E3407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D09AA-0135-931E-2674-49B34A6CD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CE74-25E8-463C-AAC6-36EBC9E1B61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58DC7E-8818-5D1E-F19B-CD86F8C55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2F3087-451A-76FD-5806-84C1FBB7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B7C0C-096F-483F-A42D-F4656044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8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144273-3383-240E-6840-1A2637A2D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2D622-BBD4-8DF9-FFD7-CACA12717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E162B-81D4-84D7-8810-B285F16FBD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BCE74-25E8-463C-AAC6-36EBC9E1B61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0E0B5-1558-D07D-88E0-697ECF5E4D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C457D-129C-8D9F-D7C9-427B4B8826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B7C0C-096F-483F-A42D-F4656044C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1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C39F0BF-75FC-78D3-4E9D-65A441B9FE95}"/>
              </a:ext>
            </a:extLst>
          </p:cNvPr>
          <p:cNvSpPr txBox="1"/>
          <p:nvPr/>
        </p:nvSpPr>
        <p:spPr>
          <a:xfrm>
            <a:off x="1744114" y="230882"/>
            <a:ext cx="89359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800" dirty="0"/>
              <a:t>Reportados vs. esperados: número de casos sospechosos de</a:t>
            </a:r>
          </a:p>
          <a:p>
            <a:pPr algn="ctr"/>
            <a:r>
              <a:rPr lang="es-ES" sz="2800" dirty="0"/>
              <a:t>sarampión-rubeola en América Latina, 2023 </a:t>
            </a:r>
            <a:endParaRPr lang="es-419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317438-E82D-5780-6635-F675493C893A}"/>
              </a:ext>
            </a:extLst>
          </p:cNvPr>
          <p:cNvSpPr txBox="1"/>
          <p:nvPr/>
        </p:nvSpPr>
        <p:spPr>
          <a:xfrm>
            <a:off x="428623" y="6282879"/>
            <a:ext cx="1081640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419" sz="1200" dirty="0"/>
              <a:t>Fuente: Sistema Integrado de Información de Vigilancia (ISIS) e informe de los países a CIM/OPS.  | Datos hasta la semana epidemiológica 36 de 2023.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683DFE-68F0-86FE-7470-243B08B45FF0}"/>
              </a:ext>
            </a:extLst>
          </p:cNvPr>
          <p:cNvSpPr txBox="1"/>
          <p:nvPr/>
        </p:nvSpPr>
        <p:spPr>
          <a:xfrm>
            <a:off x="2530761" y="5749588"/>
            <a:ext cx="74703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1000" dirty="0"/>
              <a:t>*Este es el número de casos acumulados a ser reportados para lograr la tasa de notificación de 2 casos sospechosos por 100,000 habitantes.</a:t>
            </a:r>
          </a:p>
          <a:p>
            <a:r>
              <a:rPr lang="es-419" sz="1000" dirty="0"/>
              <a:t>** NR: No reportó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07746DD-B96A-CB49-D388-B79EE86BF6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558295"/>
              </p:ext>
            </p:extLst>
          </p:nvPr>
        </p:nvGraphicFramePr>
        <p:xfrm>
          <a:off x="2928264" y="1323806"/>
          <a:ext cx="6335472" cy="441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6581915" imgH="4581525" progId="Excel.Sheet.12">
                  <p:embed/>
                </p:oleObj>
              </mc:Choice>
              <mc:Fallback>
                <p:oleObj name="Worksheet" r:id="rId2" imgW="6581915" imgH="45815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928264" y="1323806"/>
                        <a:ext cx="6335472" cy="441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797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77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Worksheet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14</cp:revision>
  <dcterms:created xsi:type="dcterms:W3CDTF">2023-09-20T16:05:31Z</dcterms:created>
  <dcterms:modified xsi:type="dcterms:W3CDTF">2023-09-22T12:43:28Z</dcterms:modified>
</cp:coreProperties>
</file>