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74721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paho-my.sharepoint.com/personal/bravopam_paho_org/Documents/Surveillance/Surveillance%20Analysis/Casos%20pendientes/Analisis%20Casos%20Pendientes%202018-2022_upd_2023.10.25%20(1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https://paho-my.sharepoint.com/personal/bravopam_paho_org/Documents/Surveillance/Surveillance%20Analysis/Casos%20pendientes/Analisis%20Casos%20Pendientes%202018-2022_upd_2023.10.25%20(1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https://paho-my.sharepoint.com/personal/bravopam_paho_org/Documents/Surveillance/Surveillance%20Analysis/Casos%20pendientes/Analisis%20Casos%20Pendientes%202018-2022_upd_2023.10.25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'[Analisis Casos Pendientes 2018-2022_upd_2023.10.25 (1).xlsx]Sheet2'!$AH$4</c:f>
              <c:strCache>
                <c:ptCount val="1"/>
                <c:pt idx="0">
                  <c:v>Brasil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'[Analisis Casos Pendientes 2018-2022_upd_2023.10.25 (1).xlsx]Sheet2'!$AI$3:$AM$3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'[Analisis Casos Pendientes 2018-2022_upd_2023.10.25 (1).xlsx]Sheet2'!$AI$4:$AM$4</c:f>
              <c:numCache>
                <c:formatCode>General</c:formatCode>
                <c:ptCount val="5"/>
                <c:pt idx="0">
                  <c:v>5645</c:v>
                </c:pt>
                <c:pt idx="1">
                  <c:v>2597</c:v>
                </c:pt>
                <c:pt idx="2">
                  <c:v>511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>
            <c:ext xmlns:c16="http://schemas.microsoft.com/office/drawing/2014/chart" uri="{C3380CC4-5D6E-409C-BE32-E72D297353CC}">
              <c16:uniqueId val="{00000000-AD8F-4D45-B64A-C4EB4E4BFF98}"/>
            </c:ext>
          </c:extLst>
        </c:ser>
        <c:ser>
          <c:idx val="1"/>
          <c:order val="1"/>
          <c:tx>
            <c:strRef>
              <c:f>'[Analisis Casos Pendientes 2018-2022_upd_2023.10.25 (1).xlsx]Sheet2'!$AH$5</c:f>
              <c:strCache>
                <c:ptCount val="1"/>
                <c:pt idx="0">
                  <c:v>México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'[Analisis Casos Pendientes 2018-2022_upd_2023.10.25 (1).xlsx]Sheet2'!$AI$3:$AM$3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'[Analisis Casos Pendientes 2018-2022_upd_2023.10.25 (1).xlsx]Sheet2'!$AI$5:$AM$5</c:f>
              <c:numCache>
                <c:formatCode>General</c:formatCode>
                <c:ptCount val="5"/>
                <c:pt idx="1">
                  <c:v>247</c:v>
                </c:pt>
                <c:pt idx="2">
                  <c:v>152</c:v>
                </c:pt>
                <c:pt idx="3">
                  <c:v>58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>
            <c:ext xmlns:c16="http://schemas.microsoft.com/office/drawing/2014/chart" uri="{C3380CC4-5D6E-409C-BE32-E72D297353CC}">
              <c16:uniqueId val="{00000001-AD8F-4D45-B64A-C4EB4E4BFF98}"/>
            </c:ext>
          </c:extLst>
        </c:ser>
        <c:ser>
          <c:idx val="2"/>
          <c:order val="2"/>
          <c:tx>
            <c:strRef>
              <c:f>'[Analisis Casos Pendientes 2018-2022_upd_2023.10.25 (1).xlsx]Sheet2'!$AH$6</c:f>
              <c:strCache>
                <c:ptCount val="1"/>
                <c:pt idx="0">
                  <c:v>Haití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'[Analisis Casos Pendientes 2018-2022_upd_2023.10.25 (1).xlsx]Sheet2'!$AI$3:$AM$3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'[Analisis Casos Pendientes 2018-2022_upd_2023.10.25 (1).xlsx]Sheet2'!$AI$6:$AM$6</c:f>
              <c:numCache>
                <c:formatCode>General</c:formatCode>
                <c:ptCount val="5"/>
                <c:pt idx="0">
                  <c:v>54</c:v>
                </c:pt>
                <c:pt idx="1">
                  <c:v>27</c:v>
                </c:pt>
                <c:pt idx="2">
                  <c:v>19</c:v>
                </c:pt>
                <c:pt idx="3">
                  <c:v>20</c:v>
                </c:pt>
                <c:pt idx="4">
                  <c:v>34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>
            <c:ext xmlns:c16="http://schemas.microsoft.com/office/drawing/2014/chart" uri="{C3380CC4-5D6E-409C-BE32-E72D297353CC}">
              <c16:uniqueId val="{00000002-AD8F-4D45-B64A-C4EB4E4BFF98}"/>
            </c:ext>
          </c:extLst>
        </c:ser>
        <c:ser>
          <c:idx val="3"/>
          <c:order val="3"/>
          <c:tx>
            <c:strRef>
              <c:f>'[Analisis Casos Pendientes 2018-2022_upd_2023.10.25 (1).xlsx]Sheet2'!$AH$7</c:f>
              <c:strCache>
                <c:ptCount val="1"/>
                <c:pt idx="0">
                  <c:v>Colombia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numRef>
              <c:f>'[Analisis Casos Pendientes 2018-2022_upd_2023.10.25 (1).xlsx]Sheet2'!$AI$3:$AM$3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'[Analisis Casos Pendientes 2018-2022_upd_2023.10.25 (1).xlsx]Sheet2'!$AI$7:$AM$7</c:f>
              <c:numCache>
                <c:formatCode>General</c:formatCode>
                <c:ptCount val="5"/>
                <c:pt idx="0">
                  <c:v>6</c:v>
                </c:pt>
                <c:pt idx="3">
                  <c:v>133</c:v>
                </c:pt>
              </c:numCache>
            </c:numRef>
          </c:val>
          <c:extLst xmlns:mc="http://schemas.openxmlformats.org/markup-compatibility/2006" xmlns:c14="http://schemas.microsoft.com/office/drawing/2007/8/2/chart" xmlns:c16="http://schemas.microsoft.com/office/drawing/2014/chart">
            <c:ext xmlns:c16="http://schemas.microsoft.com/office/drawing/2014/chart" uri="{C3380CC4-5D6E-409C-BE32-E72D297353CC}">
              <c16:uniqueId val="{00000003-AD8F-4D45-B64A-C4EB4E4BFF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246342943"/>
        <c:axId val="559686079"/>
      </c:barChart>
      <c:catAx>
        <c:axId val="12463429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9686079"/>
        <c:crosses val="autoZero"/>
        <c:auto val="1"/>
        <c:lblAlgn val="ctr"/>
        <c:lblOffset val="100"/>
        <c:noMultiLvlLbl val="0"/>
      </c:catAx>
      <c:valAx>
        <c:axId val="5596860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63429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ysClr val="window" lastClr="FFFFFF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'[Analisis Casos Pendientes 2018-2022_upd_2023.10.25 (1).xlsx]Sheet2'!$U$4:$U$19</c:f>
              <c:strCache>
                <c:ptCount val="16"/>
                <c:pt idx="0">
                  <c:v>CHL</c:v>
                </c:pt>
                <c:pt idx="1">
                  <c:v>ECU</c:v>
                </c:pt>
                <c:pt idx="2">
                  <c:v>GTM</c:v>
                </c:pt>
                <c:pt idx="3">
                  <c:v>GUY</c:v>
                </c:pt>
                <c:pt idx="4">
                  <c:v>JAM</c:v>
                </c:pt>
                <c:pt idx="5">
                  <c:v>LCA</c:v>
                </c:pt>
                <c:pt idx="6">
                  <c:v>HND</c:v>
                </c:pt>
                <c:pt idx="7">
                  <c:v>PRY</c:v>
                </c:pt>
                <c:pt idx="8">
                  <c:v>TTO</c:v>
                </c:pt>
                <c:pt idx="9">
                  <c:v>URY</c:v>
                </c:pt>
                <c:pt idx="10">
                  <c:v>VEN</c:v>
                </c:pt>
                <c:pt idx="11">
                  <c:v>PER</c:v>
                </c:pt>
                <c:pt idx="12">
                  <c:v>COL</c:v>
                </c:pt>
                <c:pt idx="13">
                  <c:v>HTI</c:v>
                </c:pt>
                <c:pt idx="14">
                  <c:v>MEX</c:v>
                </c:pt>
                <c:pt idx="15">
                  <c:v>BRA</c:v>
                </c:pt>
              </c:strCache>
            </c:strRef>
          </c:cat>
          <c:val>
            <c:numRef>
              <c:f>'[Analisis Casos Pendientes 2018-2022_upd_2023.10.25 (1).xlsx]Sheet2'!$V$4:$V$19</c:f>
              <c:numCache>
                <c:formatCode>General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3</c:v>
                </c:pt>
                <c:pt idx="10">
                  <c:v>8</c:v>
                </c:pt>
                <c:pt idx="11">
                  <c:v>11</c:v>
                </c:pt>
                <c:pt idx="12">
                  <c:v>139</c:v>
                </c:pt>
                <c:pt idx="13">
                  <c:v>154</c:v>
                </c:pt>
                <c:pt idx="14">
                  <c:v>457</c:v>
                </c:pt>
                <c:pt idx="15">
                  <c:v>8753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5199-40EC-BBC6-F3BA67D8B8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102744560"/>
        <c:axId val="1071981936"/>
      </c:barChart>
      <c:catAx>
        <c:axId val="1102744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1981936"/>
        <c:crosses val="autoZero"/>
        <c:auto val="1"/>
        <c:lblAlgn val="ctr"/>
        <c:lblOffset val="100"/>
        <c:noMultiLvlLbl val="0"/>
      </c:catAx>
      <c:valAx>
        <c:axId val="1071981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2744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'[Analisis Casos Pendientes 2018-2022_upd_2023.10.25 (1).xlsx]Sheet2'!$K$4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'[Analisis Casos Pendientes 2018-2022_upd_2023.10.25 (1).xlsx]Sheet2'!$K$7</c:f>
              <c:numCache>
                <c:formatCode>General</c:formatCode>
                <c:ptCount val="1"/>
                <c:pt idx="0">
                  <c:v>5712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0-CA36-451F-B0B6-2DBE5832CCFA}"/>
            </c:ext>
          </c:extLst>
        </c:ser>
        <c:ser>
          <c:idx val="1"/>
          <c:order val="1"/>
          <c:tx>
            <c:strRef>
              <c:f>'[Analisis Casos Pendientes 2018-2022_upd_2023.10.25 (1).xlsx]Sheet2'!$L$4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'[Analisis Casos Pendientes 2018-2022_upd_2023.10.25 (1).xlsx]Sheet2'!$L$7</c:f>
              <c:numCache>
                <c:formatCode>General</c:formatCode>
                <c:ptCount val="1"/>
                <c:pt idx="0">
                  <c:v>2894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1-CA36-451F-B0B6-2DBE5832CCFA}"/>
            </c:ext>
          </c:extLst>
        </c:ser>
        <c:ser>
          <c:idx val="2"/>
          <c:order val="2"/>
          <c:tx>
            <c:strRef>
              <c:f>'[Analisis Casos Pendientes 2018-2022_upd_2023.10.25 (1).xlsx]Sheet2'!$M$4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'[Analisis Casos Pendientes 2018-2022_upd_2023.10.25 (1).xlsx]Sheet2'!$M$7</c:f>
              <c:numCache>
                <c:formatCode>General</c:formatCode>
                <c:ptCount val="1"/>
                <c:pt idx="0">
                  <c:v>684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2-CA36-451F-B0B6-2DBE5832CCFA}"/>
            </c:ext>
          </c:extLst>
        </c:ser>
        <c:ser>
          <c:idx val="3"/>
          <c:order val="3"/>
          <c:tx>
            <c:strRef>
              <c:f>'[Analisis Casos Pendientes 2018-2022_upd_2023.10.25 (1).xlsx]Sheet2'!$N$4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'[Analisis Casos Pendientes 2018-2022_upd_2023.10.25 (1).xlsx]Sheet2'!$N$7</c:f>
              <c:numCache>
                <c:formatCode>General</c:formatCode>
                <c:ptCount val="1"/>
                <c:pt idx="0">
                  <c:v>211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3-CA36-451F-B0B6-2DBE5832CCFA}"/>
            </c:ext>
          </c:extLst>
        </c:ser>
        <c:ser>
          <c:idx val="4"/>
          <c:order val="4"/>
          <c:tx>
            <c:strRef>
              <c:f>'[Analisis Casos Pendientes 2018-2022_upd_2023.10.25 (1).xlsx]Sheet2'!$O$4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'[Analisis Casos Pendientes 2018-2022_upd_2023.10.25 (1).xlsx]Sheet2'!$O$7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  <c:extLst xmlns:mc="http://schemas.openxmlformats.org/markup-compatibility/2006" xmlns:c14="http://schemas.microsoft.com/office/drawing/2007/8/2/chart" xmlns:c15="http://schemas.microsoft.com/office/drawing/2012/chart" xmlns:c16="http://schemas.microsoft.com/office/drawing/2014/chart">
            <c:ext xmlns:c16="http://schemas.microsoft.com/office/drawing/2014/chart" uri="{C3380CC4-5D6E-409C-BE32-E72D297353CC}">
              <c16:uniqueId val="{00000004-CA36-451F-B0B6-2DBE5832CC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11044480"/>
        <c:axId val="1071982928"/>
      </c:barChart>
      <c:catAx>
        <c:axId val="16110444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71982928"/>
        <c:crosses val="autoZero"/>
        <c:auto val="1"/>
        <c:lblAlgn val="ctr"/>
        <c:lblOffset val="100"/>
        <c:noMultiLvlLbl val="0"/>
      </c:catAx>
      <c:valAx>
        <c:axId val="1071982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No. casos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104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A810-4EEC-4D0F-B163-DFC963816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B6233-FC4F-4628-BA1D-2782F64945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7431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General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41763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B02131-22DB-4754-A433-C2056EBF5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54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50D3D-41CA-4DC7-907E-3C00ACD28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99" y="1224000"/>
            <a:ext cx="11339999" cy="48587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6C7A0-E91C-4A95-B866-B5D3FEE09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51BA1-B199-498E-8F99-F7D1F5869B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2879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E164-D45A-44D8-82C5-2E0962BB70D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004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F156E36-5B45-06BD-3D8C-38EFC23EEB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8398054"/>
              </p:ext>
            </p:extLst>
          </p:nvPr>
        </p:nvGraphicFramePr>
        <p:xfrm>
          <a:off x="6884823" y="40836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66F90E57-21AA-1B09-B0F6-FD139EE74AFE}"/>
              </a:ext>
            </a:extLst>
          </p:cNvPr>
          <p:cNvSpPr txBox="1"/>
          <p:nvPr/>
        </p:nvSpPr>
        <p:spPr>
          <a:xfrm>
            <a:off x="4761653" y="2197019"/>
            <a:ext cx="6874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Trebuchet MS"/>
              </a:rPr>
              <a:t>N=9 538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F2D637-38F5-C3D1-E7FA-A370C2663392}"/>
              </a:ext>
            </a:extLst>
          </p:cNvPr>
          <p:cNvSpPr txBox="1"/>
          <p:nvPr/>
        </p:nvSpPr>
        <p:spPr>
          <a:xfrm>
            <a:off x="5993859" y="977079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en-US" sz="2000" b="0" i="0" u="none" strike="noStrike" kern="1200" spc="0" baseline="0" noProof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</a:rPr>
              <a:t>Distribución de casos pendientes por país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489BF5F-F384-2CA0-37BA-E4DE3CB31BE4}"/>
              </a:ext>
            </a:extLst>
          </p:cNvPr>
          <p:cNvSpPr txBox="1"/>
          <p:nvPr/>
        </p:nvSpPr>
        <p:spPr>
          <a:xfrm>
            <a:off x="146653" y="1569497"/>
            <a:ext cx="581223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en-US" sz="2000" b="0" i="0" u="none" strike="noStrike" kern="1200" spc="0" baseline="0" noProof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</a:rPr>
              <a:t>Distribución de casos pendientes por año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77DBF8-58F4-C3FE-DE79-5F47A8E18F64}"/>
              </a:ext>
            </a:extLst>
          </p:cNvPr>
          <p:cNvSpPr txBox="1"/>
          <p:nvPr/>
        </p:nvSpPr>
        <p:spPr>
          <a:xfrm>
            <a:off x="315231" y="6399297"/>
            <a:ext cx="4328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prstClr val="black"/>
                </a:solidFill>
                <a:latin typeface="Trebuchet MS"/>
              </a:rPr>
              <a:t>Fuente: Informes de vigilancia enviados a la OPS/CIM Datos a la semana epidemiológica 40, 2023</a:t>
            </a:r>
          </a:p>
        </p:txBody>
      </p:sp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4F878DF6-4750-A561-82F0-4322EC4B41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9324894"/>
              </p:ext>
            </p:extLst>
          </p:nvPr>
        </p:nvGraphicFramePr>
        <p:xfrm>
          <a:off x="6563360" y="1215436"/>
          <a:ext cx="5415334" cy="2574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3739DD-528B-5E0A-60AF-E7FBFB949188}"/>
              </a:ext>
            </a:extLst>
          </p:cNvPr>
          <p:cNvCxnSpPr>
            <a:cxnSpLocks/>
          </p:cNvCxnSpPr>
          <p:nvPr/>
        </p:nvCxnSpPr>
        <p:spPr>
          <a:xfrm>
            <a:off x="6251787" y="1169714"/>
            <a:ext cx="0" cy="5369576"/>
          </a:xfrm>
          <a:prstGeom prst="line">
            <a:avLst/>
          </a:prstGeom>
          <a:noFill/>
          <a:ln w="6350" cap="flat" cmpd="sng" algn="ctr">
            <a:solidFill>
              <a:srgbClr val="00B0F0"/>
            </a:solidFill>
            <a:prstDash val="solid"/>
            <a:miter lim="800000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97B2E15-C43C-1A66-0265-E8A5B143D916}"/>
              </a:ext>
            </a:extLst>
          </p:cNvPr>
          <p:cNvSpPr txBox="1"/>
          <p:nvPr/>
        </p:nvSpPr>
        <p:spPr>
          <a:xfrm>
            <a:off x="6092343" y="3828563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lang="en-US" sz="2000" b="0" i="0" u="none" strike="noStrike" kern="1200" spc="0" baseline="0" noProof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Trebuchet MS"/>
              </a:rPr>
              <a:t>Países con mayor número de casos pendientes por año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0D489F-2383-8B31-C69D-A918DA33A50C}"/>
              </a:ext>
            </a:extLst>
          </p:cNvPr>
          <p:cNvSpPr txBox="1"/>
          <p:nvPr/>
        </p:nvSpPr>
        <p:spPr>
          <a:xfrm>
            <a:off x="10059029" y="4391413"/>
            <a:ext cx="6874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Trebuchet MS"/>
              </a:rPr>
              <a:t>N=9 503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F430CC-E1E1-E0E4-A84E-11369730B639}"/>
              </a:ext>
            </a:extLst>
          </p:cNvPr>
          <p:cNvSpPr txBox="1">
            <a:spLocks/>
          </p:cNvSpPr>
          <p:nvPr/>
        </p:nvSpPr>
        <p:spPr>
          <a:xfrm>
            <a:off x="280464" y="198984"/>
            <a:ext cx="11610212" cy="54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800" b="1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Trebuchet MS"/>
                <a:ea typeface="+mj-ea"/>
                <a:cs typeface="+mj-cs"/>
              </a:rPr>
              <a:t>Casos de sarampión y rubeola </a:t>
            </a:r>
            <a:r>
              <a:rPr kumimoji="0" lang="es-419" sz="2800" b="1" i="0" u="none" strike="noStrike" kern="1200" cap="none" spc="0" normalizeH="0" baseline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rebuchet MS"/>
                <a:ea typeface="+mj-ea"/>
                <a:cs typeface="+mj-cs"/>
              </a:rPr>
              <a:t>pendientes</a:t>
            </a:r>
            <a:r>
              <a:rPr kumimoji="0" lang="es-419" sz="2800" b="1" i="0" u="none" strike="noStrike" kern="1200" cap="none" spc="0" normalizeH="0" baseline="0" dirty="0">
                <a:ln>
                  <a:noFill/>
                </a:ln>
                <a:effectLst/>
                <a:uLnTx/>
                <a:uFillTx/>
                <a:latin typeface="Trebuchet MS"/>
                <a:ea typeface="+mj-ea"/>
                <a:cs typeface="+mj-cs"/>
              </a:rPr>
              <a:t> de clasificación final en América Latina y el Caribe, 2018-2022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E4A743E-4B2C-3FAB-ADAF-BC7E822351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591159"/>
              </p:ext>
            </p:extLst>
          </p:nvPr>
        </p:nvGraphicFramePr>
        <p:xfrm>
          <a:off x="146654" y="1983855"/>
          <a:ext cx="5685186" cy="3617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595136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Custom 13">
      <a:dk1>
        <a:sysClr val="windowText" lastClr="000000"/>
      </a:dk1>
      <a:lt1>
        <a:sysClr val="window" lastClr="FFFFFF"/>
      </a:lt1>
      <a:dk2>
        <a:srgbClr val="12121E"/>
      </a:dk2>
      <a:lt2>
        <a:srgbClr val="F2F2F2"/>
      </a:lt2>
      <a:accent1>
        <a:srgbClr val="00B0F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ECCF3"/>
      </a:hlink>
      <a:folHlink>
        <a:srgbClr val="7F7F7F"/>
      </a:folHlink>
    </a:clrScheme>
    <a:fontScheme name="Custom 13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story Timeline-01_SB - v2" id="{D03C1F27-3F5D-4716-800A-0D16E735E0BD}" vid="{5704E8DB-1056-4264-87E2-07512212C803}"/>
    </a:ext>
  </a:extLst>
</a:theme>
</file>

<file path=ppt/theme/themeOverride1.xml><?xml version="1.0" encoding="utf-8"?>
<a:themeOverride xmlns:a="http://schemas.openxmlformats.org/drawingml/2006/main">
  <a:clrScheme name="Custom 13">
    <a:dk1>
      <a:sysClr val="windowText" lastClr="000000"/>
    </a:dk1>
    <a:lt1>
      <a:sysClr val="window" lastClr="FFFFFF"/>
    </a:lt1>
    <a:dk2>
      <a:srgbClr val="12121E"/>
    </a:dk2>
    <a:lt2>
      <a:srgbClr val="F2F2F2"/>
    </a:lt2>
    <a:accent1>
      <a:srgbClr val="00B0F0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ECCF3"/>
    </a:hlink>
    <a:folHlink>
      <a:srgbClr val="7F7F7F"/>
    </a:folHlink>
  </a:clrScheme>
  <a:fontScheme name="Custom 13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3">
    <a:dk1>
      <a:sysClr val="windowText" lastClr="000000"/>
    </a:dk1>
    <a:lt1>
      <a:sysClr val="window" lastClr="FFFFFF"/>
    </a:lt1>
    <a:dk2>
      <a:srgbClr val="12121E"/>
    </a:dk2>
    <a:lt2>
      <a:srgbClr val="F2F2F2"/>
    </a:lt2>
    <a:accent1>
      <a:srgbClr val="00B0F0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ECCF3"/>
    </a:hlink>
    <a:folHlink>
      <a:srgbClr val="7F7F7F"/>
    </a:folHlink>
  </a:clrScheme>
  <a:fontScheme name="Custom 13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13">
    <a:dk1>
      <a:sysClr val="windowText" lastClr="000000"/>
    </a:dk1>
    <a:lt1>
      <a:sysClr val="window" lastClr="FFFFFF"/>
    </a:lt1>
    <a:dk2>
      <a:srgbClr val="12121E"/>
    </a:dk2>
    <a:lt2>
      <a:srgbClr val="F2F2F2"/>
    </a:lt2>
    <a:accent1>
      <a:srgbClr val="00B0F0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ECCF3"/>
    </a:hlink>
    <a:folHlink>
      <a:srgbClr val="7F7F7F"/>
    </a:folHlink>
  </a:clrScheme>
  <a:fontScheme name="Custom 13">
    <a:majorFont>
      <a:latin typeface="Trebuchet MS"/>
      <a:ea typeface=""/>
      <a:cs typeface=""/>
    </a:majorFont>
    <a:minorFont>
      <a:latin typeface="Trebuchet MS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Measles and Rubella Cases Pending Final Classification in Latin America and the Caribbean, 2018-2022</dc:title>
  <dc:creator>Bravo, Ms. Pamela (WDC)</dc:creator>
  <cp:lastModifiedBy>Pacis, Ms. Carmelita Lucia (WDC)</cp:lastModifiedBy>
  <cp:revision>3</cp:revision>
  <dcterms:created xsi:type="dcterms:W3CDTF">2023-12-07T15:05:38Z</dcterms:created>
  <dcterms:modified xsi:type="dcterms:W3CDTF">2023-12-07T20:26:53Z</dcterms:modified>
</cp:coreProperties>
</file>