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41659</c:v>
                </c:pt>
                <c:pt idx="1">
                  <c:v>91551</c:v>
                </c:pt>
                <c:pt idx="2">
                  <c:v>25694</c:v>
                </c:pt>
                <c:pt idx="3">
                  <c:v>9415</c:v>
                </c:pt>
                <c:pt idx="4">
                  <c:v>15314</c:v>
                </c:pt>
                <c:pt idx="5">
                  <c:v>14884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9C-4750-B9BF-1DC24C7C7D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391094752"/>
        <c:axId val="1377446832"/>
      </c:barChart>
      <c:catAx>
        <c:axId val="139109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446832"/>
        <c:crosses val="autoZero"/>
        <c:auto val="1"/>
        <c:lblAlgn val="ctr"/>
        <c:lblOffset val="100"/>
        <c:noMultiLvlLbl val="0"/>
      </c:catAx>
      <c:valAx>
        <c:axId val="1377446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109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Uruguay</c:v>
                </c:pt>
                <c:pt idx="1">
                  <c:v>Panamá</c:v>
                </c:pt>
                <c:pt idx="2">
                  <c:v>Costa Rica  </c:v>
                </c:pt>
                <c:pt idx="3">
                  <c:v>República Dominicana</c:v>
                </c:pt>
                <c:pt idx="4">
                  <c:v>El Caribe </c:v>
                </c:pt>
                <c:pt idx="5">
                  <c:v>Honduras</c:v>
                </c:pt>
                <c:pt idx="6">
                  <c:v>Bolivia</c:v>
                </c:pt>
                <c:pt idx="7">
                  <c:v>Haití</c:v>
                </c:pt>
                <c:pt idx="8">
                  <c:v>Guatemala</c:v>
                </c:pt>
                <c:pt idx="9">
                  <c:v>Nicaragua</c:v>
                </c:pt>
                <c:pt idx="10">
                  <c:v>Chile</c:v>
                </c:pt>
                <c:pt idx="11">
                  <c:v>Perú</c:v>
                </c:pt>
                <c:pt idx="12">
                  <c:v>El Salvador</c:v>
                </c:pt>
                <c:pt idx="13">
                  <c:v>Ecuador</c:v>
                </c:pt>
                <c:pt idx="14">
                  <c:v>Argentina  </c:v>
                </c:pt>
                <c:pt idx="15">
                  <c:v>Paraguay</c:v>
                </c:pt>
                <c:pt idx="16">
                  <c:v>Cuba</c:v>
                </c:pt>
                <c:pt idx="17">
                  <c:v>Colombia</c:v>
                </c:pt>
                <c:pt idx="18">
                  <c:v>Venezuela</c:v>
                </c:pt>
                <c:pt idx="19">
                  <c:v>México</c:v>
                </c:pt>
                <c:pt idx="20">
                  <c:v>Brasil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102</c:v>
                </c:pt>
                <c:pt idx="1">
                  <c:v>293</c:v>
                </c:pt>
                <c:pt idx="2">
                  <c:v>483</c:v>
                </c:pt>
                <c:pt idx="3">
                  <c:v>861</c:v>
                </c:pt>
                <c:pt idx="4">
                  <c:v>925</c:v>
                </c:pt>
                <c:pt idx="5">
                  <c:v>1037</c:v>
                </c:pt>
                <c:pt idx="6">
                  <c:v>1143</c:v>
                </c:pt>
                <c:pt idx="7">
                  <c:v>1155</c:v>
                </c:pt>
                <c:pt idx="8">
                  <c:v>1424</c:v>
                </c:pt>
                <c:pt idx="9">
                  <c:v>1539</c:v>
                </c:pt>
                <c:pt idx="10">
                  <c:v>1886</c:v>
                </c:pt>
                <c:pt idx="11">
                  <c:v>2176</c:v>
                </c:pt>
                <c:pt idx="12">
                  <c:v>2739</c:v>
                </c:pt>
                <c:pt idx="13">
                  <c:v>2982</c:v>
                </c:pt>
                <c:pt idx="14">
                  <c:v>5349</c:v>
                </c:pt>
                <c:pt idx="15">
                  <c:v>5674</c:v>
                </c:pt>
                <c:pt idx="16">
                  <c:v>12833</c:v>
                </c:pt>
                <c:pt idx="17">
                  <c:v>16219</c:v>
                </c:pt>
                <c:pt idx="18">
                  <c:v>16525</c:v>
                </c:pt>
                <c:pt idx="19">
                  <c:v>17724</c:v>
                </c:pt>
                <c:pt idx="20">
                  <c:v>105448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8-45FF-8279-6E0AEFA46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91094752"/>
        <c:axId val="1377446832"/>
      </c:barChart>
      <c:catAx>
        <c:axId val="1391094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446832"/>
        <c:crosses val="autoZero"/>
        <c:auto val="1"/>
        <c:lblAlgn val="ctr"/>
        <c:lblOffset val="100"/>
        <c:tickLblSkip val="1"/>
        <c:noMultiLvlLbl val="0"/>
      </c:catAx>
      <c:valAx>
        <c:axId val="1377446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109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11335</c:v>
                </c:pt>
                <c:pt idx="1">
                  <c:v>67702</c:v>
                </c:pt>
                <c:pt idx="2">
                  <c:v>17630</c:v>
                </c:pt>
                <c:pt idx="3">
                  <c:v>2787</c:v>
                </c:pt>
                <c:pt idx="4">
                  <c:v>3818</c:v>
                </c:pt>
                <c:pt idx="5">
                  <c:v>2176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E-4A9B-A904-6FE4D70C321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Venezuela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8014</c:v>
                </c:pt>
                <c:pt idx="1">
                  <c:v>2056</c:v>
                </c:pt>
                <c:pt idx="2">
                  <c:v>937</c:v>
                </c:pt>
                <c:pt idx="3">
                  <c:v>1357</c:v>
                </c:pt>
                <c:pt idx="4">
                  <c:v>2045</c:v>
                </c:pt>
                <c:pt idx="5">
                  <c:v>2116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CE-4A9B-A904-6FE4D70C321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7184</c:v>
                </c:pt>
                <c:pt idx="1">
                  <c:v>4421</c:v>
                </c:pt>
                <c:pt idx="2">
                  <c:v>740</c:v>
                </c:pt>
                <c:pt idx="3">
                  <c:v>1033</c:v>
                </c:pt>
                <c:pt idx="4">
                  <c:v>1147</c:v>
                </c:pt>
                <c:pt idx="5">
                  <c:v>1694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CE-4A9B-A904-6FE4D70C321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México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4019</c:v>
                </c:pt>
                <c:pt idx="1">
                  <c:v>5102</c:v>
                </c:pt>
                <c:pt idx="2">
                  <c:v>2504</c:v>
                </c:pt>
                <c:pt idx="3">
                  <c:v>1405</c:v>
                </c:pt>
                <c:pt idx="4">
                  <c:v>2533</c:v>
                </c:pt>
                <c:pt idx="5">
                  <c:v>2161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CE-4A9B-A904-6FE4D70C321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Cuba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2675</c:v>
                </c:pt>
                <c:pt idx="1">
                  <c:v>3884</c:v>
                </c:pt>
                <c:pt idx="2">
                  <c:v>1579</c:v>
                </c:pt>
                <c:pt idx="3">
                  <c:v>728</c:v>
                </c:pt>
                <c:pt idx="4">
                  <c:v>1594</c:v>
                </c:pt>
                <c:pt idx="5">
                  <c:v>2373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CE-4A9B-A904-6FE4D70C3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91094752"/>
        <c:axId val="1377446832"/>
      </c:barChart>
      <c:catAx>
        <c:axId val="139109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446832"/>
        <c:crosses val="autoZero"/>
        <c:auto val="1"/>
        <c:lblAlgn val="ctr"/>
        <c:lblOffset val="100"/>
        <c:noMultiLvlLbl val="0"/>
      </c:catAx>
      <c:valAx>
        <c:axId val="137744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109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920E6-B84B-D380-22CB-E6295DEBB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C36F33-0777-BCA9-C80C-7A902AB21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BC303-2FF8-9165-01A3-72030957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81054-78C8-AC44-B54C-3E554F87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40143-7C03-725B-B07F-80DF8454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4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0D46-B092-2C44-6165-01F8BCC9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40E84-D09F-EE85-3007-F5E6DE56F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0CBF4-2847-78BB-AE17-208799FB9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4EF4E-C7E0-57C8-BFE1-2BBBC406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D1D58-21E2-F7F0-179F-960758A4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DE48A0-3435-6AB2-CCA4-16BC3853F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1F60E-BD67-F4AA-5E18-EDD8A0805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129F6-C706-E7D7-A2A7-97727405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C6111-847E-FC80-D5A1-49811106B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7846A-7D98-23CA-B2C1-B5BC4ECE9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0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3BAFB-0389-50E5-5225-C484717B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7481C-7383-6562-0084-BF3993683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B217A-7D52-FD2A-7046-8DD349FD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E4AC6-99A0-F0F0-D81D-0B6C108C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EAE96-A32E-EC5E-EA59-93683A39B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4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95DC-7C5C-2F9C-CCB5-2C764D3CB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DCE19-7BFD-24EC-F817-FEAC6545C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CF5F8-BA38-1E3E-016D-FB32FEEF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B3F0F-FF27-C99A-7BB1-2AC50F8E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3346C-F7BE-C386-DBD5-8C764328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7722-9BB0-E2F9-6F63-F3D5A623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AA32E-28A2-5001-63DC-535C7D05F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C2991-1EA5-2D0C-57B0-B5FBC92D4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FE942-24B5-D248-771C-2EC1DB3A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FB6F3-120F-54F1-E0DA-2D4851E3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E3E28-4264-07A1-8CA3-8034D377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0DB60-CA58-E1C2-3ED9-0C05CB98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AC8BA-F04A-771B-A301-03E948AE3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AA52A-DEE5-BE13-7C76-979FFF55C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3C71A-6AC0-6455-7F68-491EB8566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691E0C-C635-1A08-DE5B-FE4AA2C77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069B77-B5D8-AFC1-A36E-B96A0F6A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C51984-19E8-ABCE-2B95-B3DCE88C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301C30-9FCA-9590-7678-33671431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3BEA-53CD-7EA6-A366-767452EA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806F5-E9B4-05B1-514D-927C715C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C9F72-D605-DEA6-ACB3-DA512E91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94F76-B455-FF53-CF2C-B98F691D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2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F958E-A2B2-0603-FEFC-A6C624B1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E9BF8-D54E-8963-4581-7D602D55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E8DE0-EF2F-373F-05BE-5F4A2F07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8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BB05-D650-7AC6-08B2-95C614A21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071BA-F8AD-30C6-598C-13C222B32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98820-7ED7-A7F1-5590-A02B628A1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8A95C-04CD-0939-E6D8-1E28BD177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2AEDF-F79F-8EF2-0604-18793E67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C648D-B84C-A7AB-643C-711B8AA7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1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68B9-DDF5-90C0-DB70-6EFC7FFC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DEBBA4-C85F-B21D-4EC2-222BF65F1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FAB42-C942-6357-B7D1-676BD8E83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FF178-1556-A25C-0E47-A17935AA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A30B8-6A4E-F23A-8461-17B3E6A3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0F41A-4E6A-A83D-D561-441C9680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0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CA0AB-5F43-5825-7A2F-27FB36FEE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058D-AD16-ABBE-5DB1-BAFED3844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603AA-B94B-ECCE-E833-CF69B7791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80C28-E922-D402-CF0F-E5F8691E9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A47F5-A9ED-5C6A-6955-BBE259D5B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7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E71D6-46E3-5830-24C0-B9DEACF06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05"/>
            <a:ext cx="10515600" cy="90279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+mn-lt"/>
              </a:rPr>
              <a:t>Notificación</a:t>
            </a:r>
            <a:r>
              <a:rPr lang="en-US" sz="2800" b="1" dirty="0">
                <a:latin typeface="+mn-lt"/>
              </a:rPr>
              <a:t> de </a:t>
            </a:r>
            <a:r>
              <a:rPr lang="en-US" sz="2800" b="1" dirty="0" err="1">
                <a:latin typeface="+mn-lt"/>
              </a:rPr>
              <a:t>casos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sospechosos</a:t>
            </a:r>
            <a:r>
              <a:rPr lang="en-US" sz="2800" b="1" dirty="0">
                <a:latin typeface="+mn-lt"/>
              </a:rPr>
              <a:t> de </a:t>
            </a:r>
            <a:r>
              <a:rPr lang="en-US" sz="2800" b="1" dirty="0" err="1">
                <a:latin typeface="+mn-lt"/>
              </a:rPr>
              <a:t>sarampión</a:t>
            </a:r>
            <a:r>
              <a:rPr lang="en-US" sz="2800" b="1" dirty="0">
                <a:latin typeface="+mn-lt"/>
              </a:rPr>
              <a:t>-rubeola (SR) </a:t>
            </a:r>
            <a:r>
              <a:rPr lang="en-US" sz="2800" b="1" dirty="0" err="1">
                <a:latin typeface="+mn-lt"/>
              </a:rPr>
              <a:t>en</a:t>
            </a:r>
            <a:r>
              <a:rPr lang="en-US" sz="2800" b="1" dirty="0">
                <a:latin typeface="+mn-lt"/>
              </a:rPr>
              <a:t> la </a:t>
            </a:r>
            <a:br>
              <a:rPr lang="en-US" sz="2800" b="1" dirty="0">
                <a:latin typeface="+mn-lt"/>
              </a:rPr>
            </a:br>
            <a:r>
              <a:rPr lang="en-US" sz="2800" b="1" dirty="0" err="1">
                <a:latin typeface="+mn-lt"/>
              </a:rPr>
              <a:t>Región</a:t>
            </a:r>
            <a:r>
              <a:rPr lang="en-US" sz="2800" b="1" dirty="0">
                <a:latin typeface="+mn-lt"/>
              </a:rPr>
              <a:t> de las </a:t>
            </a:r>
            <a:r>
              <a:rPr lang="en-US" sz="2800" b="1" dirty="0" err="1">
                <a:latin typeface="+mn-lt"/>
              </a:rPr>
              <a:t>Américas</a:t>
            </a:r>
            <a:r>
              <a:rPr lang="en-US" sz="2800" b="1" dirty="0">
                <a:latin typeface="+mn-lt"/>
              </a:rPr>
              <a:t>*, 2018-2023**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D4AE766-E152-E6A5-F3F9-D5FC3533E3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19890" y="1647755"/>
          <a:ext cx="4101565" cy="394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AE8BC79-FF94-6A90-5833-44351F5A9BA4}"/>
              </a:ext>
            </a:extLst>
          </p:cNvPr>
          <p:cNvSpPr/>
          <p:nvPr/>
        </p:nvSpPr>
        <p:spPr>
          <a:xfrm>
            <a:off x="221530" y="5959613"/>
            <a:ext cx="571983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prstClr val="black"/>
                </a:solidFill>
              </a:rPr>
              <a:t>Fuente: Sistema </a:t>
            </a:r>
            <a:r>
              <a:rPr lang="en-US" altLang="en-US" sz="1100" dirty="0" err="1">
                <a:solidFill>
                  <a:prstClr val="black"/>
                </a:solidFill>
              </a:rPr>
              <a:t>Integrado</a:t>
            </a:r>
            <a:r>
              <a:rPr lang="en-US" altLang="en-US" sz="1100" dirty="0">
                <a:solidFill>
                  <a:prstClr val="black"/>
                </a:solidFill>
              </a:rPr>
              <a:t> de </a:t>
            </a:r>
            <a:r>
              <a:rPr lang="en-US" altLang="en-US" sz="1100" dirty="0" err="1">
                <a:solidFill>
                  <a:prstClr val="black"/>
                </a:solidFill>
              </a:rPr>
              <a:t>Información</a:t>
            </a:r>
            <a:r>
              <a:rPr lang="en-US" altLang="en-US" sz="1100" dirty="0">
                <a:solidFill>
                  <a:prstClr val="black"/>
                </a:solidFill>
              </a:rPr>
              <a:t> de Vigilancia (ISIS) e </a:t>
            </a:r>
            <a:r>
              <a:rPr lang="en-US" altLang="en-US" sz="1100" dirty="0" err="1">
                <a:solidFill>
                  <a:prstClr val="black"/>
                </a:solidFill>
              </a:rPr>
              <a:t>informe</a:t>
            </a:r>
            <a:r>
              <a:rPr lang="en-US" altLang="en-US" sz="1100" dirty="0">
                <a:solidFill>
                  <a:prstClr val="black"/>
                </a:solidFill>
              </a:rPr>
              <a:t> de </a:t>
            </a:r>
            <a:r>
              <a:rPr lang="en-US" altLang="en-US" sz="1100" dirty="0" err="1">
                <a:solidFill>
                  <a:prstClr val="black"/>
                </a:solidFill>
              </a:rPr>
              <a:t>los</a:t>
            </a:r>
            <a:r>
              <a:rPr lang="en-US" altLang="en-US" sz="1100" dirty="0">
                <a:solidFill>
                  <a:prstClr val="black"/>
                </a:solidFill>
              </a:rPr>
              <a:t> </a:t>
            </a:r>
            <a:r>
              <a:rPr lang="en-US" altLang="en-US" sz="1100" dirty="0" err="1">
                <a:solidFill>
                  <a:prstClr val="black"/>
                </a:solidFill>
              </a:rPr>
              <a:t>países</a:t>
            </a:r>
            <a:r>
              <a:rPr lang="en-US" altLang="en-US" sz="1100" dirty="0">
                <a:solidFill>
                  <a:prstClr val="black"/>
                </a:solidFill>
              </a:rPr>
              <a:t> a CIM/OPS.</a:t>
            </a:r>
          </a:p>
          <a:p>
            <a:r>
              <a:rPr lang="en-US" sz="1100" dirty="0">
                <a:solidFill>
                  <a:prstClr val="black"/>
                </a:solidFill>
              </a:rPr>
              <a:t>* </a:t>
            </a:r>
            <a:r>
              <a:rPr lang="en-US" sz="1100" dirty="0" err="1">
                <a:solidFill>
                  <a:prstClr val="black"/>
                </a:solidFill>
              </a:rPr>
              <a:t>Canadá</a:t>
            </a:r>
            <a:r>
              <a:rPr lang="en-US" sz="1100" dirty="0">
                <a:solidFill>
                  <a:prstClr val="black"/>
                </a:solidFill>
              </a:rPr>
              <a:t> y EUA no </a:t>
            </a:r>
            <a:r>
              <a:rPr lang="en-US" sz="1100" dirty="0" err="1">
                <a:solidFill>
                  <a:prstClr val="black"/>
                </a:solidFill>
              </a:rPr>
              <a:t>reportan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err="1">
                <a:solidFill>
                  <a:prstClr val="black"/>
                </a:solidFill>
              </a:rPr>
              <a:t>casos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err="1">
                <a:solidFill>
                  <a:prstClr val="black"/>
                </a:solidFill>
              </a:rPr>
              <a:t>sospechosos</a:t>
            </a:r>
            <a:r>
              <a:rPr lang="en-US" sz="1100" dirty="0">
                <a:solidFill>
                  <a:prstClr val="black"/>
                </a:solidFill>
              </a:rPr>
              <a:t> de SR.</a:t>
            </a:r>
          </a:p>
          <a:p>
            <a:r>
              <a:rPr lang="en-US" sz="1100" dirty="0">
                <a:solidFill>
                  <a:prstClr val="black"/>
                </a:solidFill>
              </a:rPr>
              <a:t>**</a:t>
            </a:r>
            <a:r>
              <a:rPr lang="en-US" sz="1100" dirty="0" err="1">
                <a:solidFill>
                  <a:prstClr val="black"/>
                </a:solidFill>
              </a:rPr>
              <a:t>Datos</a:t>
            </a:r>
            <a:r>
              <a:rPr lang="en-US" sz="1100" dirty="0">
                <a:solidFill>
                  <a:prstClr val="black"/>
                </a:solidFill>
              </a:rPr>
              <a:t> hasta 5 de </a:t>
            </a:r>
            <a:r>
              <a:rPr lang="en-US" sz="1100" dirty="0" err="1">
                <a:solidFill>
                  <a:prstClr val="black"/>
                </a:solidFill>
              </a:rPr>
              <a:t>enero</a:t>
            </a:r>
            <a:r>
              <a:rPr lang="en-US" sz="1100" dirty="0">
                <a:solidFill>
                  <a:prstClr val="black"/>
                </a:solidFill>
              </a:rPr>
              <a:t> del 2024.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02D5EE-CE94-3AB1-5ECF-0529F01A1C00}"/>
              </a:ext>
            </a:extLst>
          </p:cNvPr>
          <p:cNvSpPr txBox="1"/>
          <p:nvPr/>
        </p:nvSpPr>
        <p:spPr>
          <a:xfrm>
            <a:off x="3253339" y="2481722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N=198,517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A2E132-D89A-7280-38D0-0C4A4654B35C}"/>
              </a:ext>
            </a:extLst>
          </p:cNvPr>
          <p:cNvCxnSpPr/>
          <p:nvPr/>
        </p:nvCxnSpPr>
        <p:spPr>
          <a:xfrm>
            <a:off x="5216893" y="1604243"/>
            <a:ext cx="0" cy="4004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746C3359-01E9-538B-BA95-CEA9B74BA8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68892"/>
              </p:ext>
            </p:extLst>
          </p:nvPr>
        </p:nvGraphicFramePr>
        <p:xfrm>
          <a:off x="5852160" y="1348454"/>
          <a:ext cx="5794409" cy="29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1E277BEF-D421-E06C-E63E-003372B745A3}"/>
              </a:ext>
            </a:extLst>
          </p:cNvPr>
          <p:cNvSpPr txBox="1">
            <a:spLocks/>
          </p:cNvSpPr>
          <p:nvPr/>
        </p:nvSpPr>
        <p:spPr>
          <a:xfrm>
            <a:off x="624713" y="1171116"/>
            <a:ext cx="4291917" cy="258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dirty="0" err="1">
                <a:latin typeface="+mn-lt"/>
              </a:rPr>
              <a:t>Distribución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casos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sospechosos</a:t>
            </a:r>
            <a:r>
              <a:rPr lang="en-US" sz="1400" b="1" dirty="0">
                <a:latin typeface="+mn-lt"/>
              </a:rPr>
              <a:t> de SR </a:t>
            </a:r>
            <a:r>
              <a:rPr lang="en-US" sz="1400" b="1" dirty="0" err="1">
                <a:latin typeface="+mn-lt"/>
              </a:rPr>
              <a:t>por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año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5A9B324D-D74B-C2F5-FBF9-CF93E3CD00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745033"/>
              </p:ext>
            </p:extLst>
          </p:nvPr>
        </p:nvGraphicFramePr>
        <p:xfrm>
          <a:off x="5929169" y="4799094"/>
          <a:ext cx="5717400" cy="187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7FCE7441-1FD9-1F0D-E488-9ECD0624CF3B}"/>
              </a:ext>
            </a:extLst>
          </p:cNvPr>
          <p:cNvSpPr txBox="1">
            <a:spLocks/>
          </p:cNvSpPr>
          <p:nvPr/>
        </p:nvSpPr>
        <p:spPr>
          <a:xfrm>
            <a:off x="5852160" y="1171116"/>
            <a:ext cx="5501640" cy="218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dirty="0" err="1">
                <a:latin typeface="+mn-lt"/>
              </a:rPr>
              <a:t>Distribución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casos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sospechosos</a:t>
            </a:r>
            <a:r>
              <a:rPr lang="en-US" sz="1400" b="1" dirty="0">
                <a:latin typeface="+mn-lt"/>
              </a:rPr>
              <a:t> de SR </a:t>
            </a:r>
            <a:r>
              <a:rPr lang="en-US" sz="1400" b="1" dirty="0" err="1">
                <a:latin typeface="+mn-lt"/>
              </a:rPr>
              <a:t>por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país</a:t>
            </a:r>
            <a:endParaRPr lang="en-US" sz="1400" b="1" dirty="0">
              <a:latin typeface="+mn-l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14432F1-B566-4490-C977-74DC9099E66B}"/>
              </a:ext>
            </a:extLst>
          </p:cNvPr>
          <p:cNvSpPr txBox="1">
            <a:spLocks/>
          </p:cNvSpPr>
          <p:nvPr/>
        </p:nvSpPr>
        <p:spPr>
          <a:xfrm>
            <a:off x="6501464" y="4469435"/>
            <a:ext cx="5048847" cy="387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dirty="0" err="1">
                <a:latin typeface="+mn-lt"/>
              </a:rPr>
              <a:t>Países</a:t>
            </a:r>
            <a:r>
              <a:rPr lang="en-US" sz="1400" b="1" dirty="0">
                <a:latin typeface="+mn-lt"/>
              </a:rPr>
              <a:t> con mayor </a:t>
            </a:r>
            <a:r>
              <a:rPr lang="en-US" sz="1400" b="1" dirty="0" err="1">
                <a:latin typeface="+mn-lt"/>
              </a:rPr>
              <a:t>número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casos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sospechosos</a:t>
            </a:r>
            <a:r>
              <a:rPr lang="en-US" sz="1400" b="1" dirty="0">
                <a:latin typeface="+mn-lt"/>
              </a:rPr>
              <a:t> de SR </a:t>
            </a:r>
            <a:r>
              <a:rPr lang="en-US" sz="1400" b="1" dirty="0" err="1">
                <a:latin typeface="+mn-lt"/>
              </a:rPr>
              <a:t>por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año</a:t>
            </a:r>
            <a:endParaRPr lang="en-US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880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Notificación de casos sospechosos de sarampión-rubeola (SR) en la  Región de las Américas*, 2018-2023**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Notification of measles-rubella (MR) suspected cases in the  Region of the Americas*, 2018-2023**</dc:title>
  <dc:creator>Pacis, Ms. Carmelita Lucia (WDC)</dc:creator>
  <cp:lastModifiedBy>Pacis, Ms. Carmelita Lucia (WDC)</cp:lastModifiedBy>
  <cp:revision>6</cp:revision>
  <dcterms:created xsi:type="dcterms:W3CDTF">2024-01-05T21:19:48Z</dcterms:created>
  <dcterms:modified xsi:type="dcterms:W3CDTF">2024-01-08T16:29:13Z</dcterms:modified>
</cp:coreProperties>
</file>