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CC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6E60-F74D-24BC-4708-CD5785E8D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DE960-C347-97E5-9FF8-3798C64B7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0047F-9015-2114-EE18-1E6EF8BB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0AF11-7146-5422-90A0-CFA77260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0CE3D-2603-346F-121B-E935BDF5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51C5-09B6-EAA6-65C8-ADDC3B51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0E2CD-021C-03C0-AE7B-E95ADC0A6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E0FAE-3AA0-CFB0-EE56-13B5CEC6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D08FB-9917-AC0E-0820-E079AC50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63616-4F09-B830-32C3-D3D71C74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E0789-403D-02AB-65D6-1CE83104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03BED-0A5D-27A2-1199-0B585172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69D8-4F57-18A3-88D5-AE508D92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57C2E-A400-4A4F-608F-DC727A5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6752D-6A0B-7E27-ACB3-CBAC653E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CCDA-224C-737B-8BE7-8E6014AD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4C69-6AEC-9289-A4B6-DF40276BC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177F3-60BB-F948-C76A-86D31E2C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2AFB-83F7-C864-492F-D7AFCD92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D7DC1-D388-54AB-236F-E8950982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EC5A-045A-3EA4-F3D8-97DE054F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BBE50-81B7-DBAC-1E51-CAA28FE7C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33BD6-AF35-56B3-BDD1-CE7F0DAC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EA12-1A16-1612-D76F-104AABEF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42948-DBB5-73EC-8109-161A6EC2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A044-36D6-AC4F-6D5E-7F0BC663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96125-CBC4-11B2-ABDA-DC1518DAC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66C7B-8403-CFCF-DBFA-107403FB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00263-7A77-D93C-48C8-2DE3FCCE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53568-3C5A-A407-5632-0416EB42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DD42C-48CD-4AA7-3AE2-B77DC816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1AB1-302B-7D10-5D56-99940B7C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45486-FE76-FAE0-C13E-054CAE465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72299-AF96-AEFB-7B5B-AC98CFBF7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2984D-CBE8-5DD9-EC41-7B424D91E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F8120-8CB2-986E-FE01-EC099B8EE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61FC1-89C5-B67E-59B6-5D7AC12E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15FA79-7907-51F6-C91B-EE6E1466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CAA3A-A8CE-E539-727F-AF3FBA15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9C5E-7149-B4C5-BF76-D2C03372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29413-DC1B-97B8-D949-C4727503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6CBE8-65A0-23C3-AA90-39094A92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6D052-1EDD-D298-8291-3A5C8877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3B31D-366E-F02D-1176-6F41DAEB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2F8FA-B4DB-18EC-60F1-DEA461EF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652C5-175C-E82C-8117-F2722534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CE5CF-5BC9-889A-62E2-3DD5F61F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5744B-C7F1-A807-C0FD-F633F281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2B31F-C44E-C97E-2065-D63FED250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BC13F-E80F-0B26-DF42-BD57FFA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0AA57-EF55-49DD-0549-61318D9A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57881-1E14-3D2C-65A7-91E1C2EC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9549-8B2E-F3B2-9EBB-D8180723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6AFE57-9252-4C60-041B-987241730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9C8CF-30B3-DAEF-FDDD-9D6E730B3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4606C-2727-964C-183A-4FA608D6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0ECB2-7351-D2A3-8A6C-E762408C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AAD63-6219-982E-0AD7-D9283437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CDBC0-7AC1-F340-765A-E6FCEF50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4C8E8-781D-4B01-4DCF-12FCE20C9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666BE-064E-50AB-D892-54B1D9438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3D59-C2E1-AE48-C166-32C4B49B9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EE74E-C21E-E7A9-9D72-0006545DD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6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>
            <a:extLst>
              <a:ext uri="{FF2B5EF4-FFF2-40B4-BE49-F238E27FC236}">
                <a16:creationId xmlns:a16="http://schemas.microsoft.com/office/drawing/2014/main" id="{02E5A17F-0B6A-266B-D70B-140459AFE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5219"/>
            <a:ext cx="11694082" cy="107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Distribution of confirmed </a:t>
            </a:r>
            <a:r>
              <a:rPr lang="en-US" sz="3200" dirty="0">
                <a:solidFill>
                  <a:srgbClr val="ED7D31"/>
                </a:solidFill>
                <a:latin typeface="Calibri" panose="020F0502020204030204"/>
                <a:cs typeface="+mn-cs"/>
              </a:rPr>
              <a:t>measles</a:t>
            </a:r>
            <a:r>
              <a:rPr lang="en-US" sz="3200" dirty="0">
                <a:solidFill>
                  <a:srgbClr val="4472C4"/>
                </a:solidFill>
                <a:latin typeface="Calibri" panose="020F0502020204030204"/>
                <a:cs typeface="+mn-cs"/>
              </a:rPr>
              <a:t>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rubella </a:t>
            </a:r>
            <a:r>
              <a:rPr lang="en-US" sz="3200" dirty="0">
                <a:solidFill>
                  <a:srgbClr val="4472C4"/>
                </a:solidFill>
                <a:latin typeface="Calibri" panose="020F0502020204030204"/>
                <a:cs typeface="+mn-cs"/>
              </a:rPr>
              <a:t>cases </a:t>
            </a:r>
          </a:p>
          <a:p>
            <a:pPr lvl="0" algn="ctr" eaLnBrk="1" hangingPunct="1"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Region of the Americas, 2018-2023*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1EBD8B-E062-6FB4-9E29-3C93E3D7FE74}"/>
              </a:ext>
            </a:extLst>
          </p:cNvPr>
          <p:cNvSpPr txBox="1"/>
          <p:nvPr/>
        </p:nvSpPr>
        <p:spPr>
          <a:xfrm flipH="1">
            <a:off x="398978" y="5410983"/>
            <a:ext cx="5827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Integrated Information System (ISIS) and country reports to CIM/PAHO.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(A) </a:t>
            </a:r>
            <a:r>
              <a:rPr lang="en-US" sz="1200" dirty="0"/>
              <a:t>Epidemiological Alert: Measles in the Region of the Americas, 29 January 2024, PAHO.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up to 31 January 2024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BCF202C-0F67-6B72-B891-FF4FD58A7B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397938"/>
              </p:ext>
            </p:extLst>
          </p:nvPr>
        </p:nvGraphicFramePr>
        <p:xfrm>
          <a:off x="6235600" y="1447017"/>
          <a:ext cx="4565650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565594" imgH="4565594" progId="Excel.Sheet.12">
                  <p:embed/>
                </p:oleObj>
              </mc:Choice>
              <mc:Fallback>
                <p:oleObj name="Worksheet" r:id="rId2" imgW="4565594" imgH="4565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5600" y="1447017"/>
                        <a:ext cx="4565650" cy="456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44CB31-2EDB-CEAE-C96B-9119E305ED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44379"/>
              </p:ext>
            </p:extLst>
          </p:nvPr>
        </p:nvGraphicFramePr>
        <p:xfrm>
          <a:off x="1159162" y="1447017"/>
          <a:ext cx="45466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546493" imgH="1974922" progId="Excel.Sheet.12">
                  <p:embed/>
                </p:oleObj>
              </mc:Choice>
              <mc:Fallback>
                <p:oleObj name="Worksheet" r:id="rId4" imgW="4546493" imgH="1974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9162" y="1447017"/>
                        <a:ext cx="4546600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30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2024-02-01T22:02:57Z</dcterms:created>
  <dcterms:modified xsi:type="dcterms:W3CDTF">2024-02-03T00:42:54Z</dcterms:modified>
</cp:coreProperties>
</file>