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03A"/>
    <a:srgbClr val="55B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AE43-5945-D909-DDC9-6CD5A5AEB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489FA-8E90-3C6D-7531-5BC08B33B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589D5-3861-556E-3D2E-A6EBC0FC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0B01F-71C6-2F9D-CC48-B3E8AD23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2ACF8-D90B-BA49-8FF8-754EB8A4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6D11-5FCA-6417-451D-796C62F4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3F4A6-6B8D-72A3-5C25-3606C6563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5B1C1-7A4E-A050-AE54-5AD5112D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43F03-8331-5CB9-1BA4-907FA4DE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300EA-4CAB-ED8D-760C-C1FB89F50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B056D6-B291-8F6C-9A58-9FB84184B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61660-08ED-5829-8987-02EB052AA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6E85E-15E1-8783-DD64-01E03185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DD308-C2CB-F81E-48A5-E7632B7D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C2B47-C17C-1A1A-8C70-D0FD6F94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B0E58-C9D3-9D64-5EA6-42B2DC9F2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ACB8B-7588-976C-40F8-20561258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D81E7-C2F6-A877-55CB-91EDBEA7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5EDD8-6DB8-A9B7-7FA9-4C23A2ED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5054-7B73-61C0-30E8-7D17E9BF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83987-03F8-0E80-A2D3-9D3F672DE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2EA80-A229-B60B-B777-AE46E7781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BD50-AE25-D545-A620-ACEF436A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9883E-99BD-CCE0-D216-1FB1FCB3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97A1B-EF96-5F41-BA80-DC2D6BE7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1D5B-5BF4-0182-26D6-0580E4C3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2BEF4-6D28-DDB2-6123-77A55998C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2950E-C72B-1D6F-C6DA-9EB7F71B1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634F9-1C3F-5475-B026-9AC7C2B1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AA7FA-A86C-3920-5F7D-DD30F544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AC0CC-182E-05C6-3A49-3FF4A8B0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4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A502E-BC96-42C4-56EE-A86A851C9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FFFF3-8494-0FC2-3C51-53E80953A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5DCF0-4885-2F99-3B96-956F2B456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608A2D-7D76-3CC4-728A-9D159D630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73C6C-8AED-A430-71BB-2F441ECEB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B975EB-64F5-9048-2B4F-9229E558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1604D-D5EB-BC4C-48BE-2D83D023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154C7D-4C32-0948-9D8B-361F2140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6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A7ACC-7498-95C6-8075-8E68C6B7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C7AA9-0BBE-5877-E71D-A570274B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E835A-0468-6DF3-CC05-9A3690BB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A7096-AF00-732F-4DC7-88D7C1F1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7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9A47E-3291-30D7-294B-1F26CCB2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E0A0A-0BA7-C8B6-A725-F427491A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C2028-7797-B033-9F3F-BA3AA06C5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517E2-6168-BAED-CC75-83F32167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83CC2-9E2B-9CB8-D249-7F0D0F3A8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27BB0-2CAC-94FA-A447-A3530EA71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CC31B-6536-6E65-9CF8-A4BBC8C2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CE4B8-610C-232D-7350-95924BB41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F8534-02D0-D6E5-62CE-8962A882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5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BA4-69FF-D501-6CD8-C80E6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6497E-3C13-CD85-ACFD-85EE5DFE0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EB9E5-F059-5526-4D55-AD2ADF38A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FEF9B-B609-83FB-0075-D42377DB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1DF2B-6194-AD52-B0CD-64CD3F51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4E1E3-5F88-2CE6-DED4-6FA83F0C7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5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712149-2E80-CD76-2998-1B20C76F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3EC07-5007-FEFF-FEC6-85D545BC7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8017A-F79F-3D84-2DC6-696C20BE5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5F9A-B9D4-3F83-F888-65791C5EA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A1632-76C3-3BB4-28DC-0782B268A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6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6726F0B-BBFD-60E5-5718-119A3A84880C}"/>
              </a:ext>
            </a:extLst>
          </p:cNvPr>
          <p:cNvGrpSpPr/>
          <p:nvPr/>
        </p:nvGrpSpPr>
        <p:grpSpPr>
          <a:xfrm>
            <a:off x="3463632" y="946774"/>
            <a:ext cx="6159412" cy="5834110"/>
            <a:chOff x="3463632" y="946774"/>
            <a:chExt cx="6159412" cy="5834110"/>
          </a:xfrm>
        </p:grpSpPr>
        <p:pic>
          <p:nvPicPr>
            <p:cNvPr id="3" name="Picture 2" descr="A map of the world&#10;&#10;Description automatically generated">
              <a:extLst>
                <a:ext uri="{FF2B5EF4-FFF2-40B4-BE49-F238E27FC236}">
                  <a16:creationId xmlns:a16="http://schemas.microsoft.com/office/drawing/2014/main" id="{C5256636-F535-FCDB-ECDB-DCE4643AEE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62" t="1126" r="14661" b="2591"/>
            <a:stretch/>
          </p:blipFill>
          <p:spPr>
            <a:xfrm>
              <a:off x="3463632" y="946774"/>
              <a:ext cx="6159412" cy="5834110"/>
            </a:xfrm>
            <a:prstGeom prst="rect">
              <a:avLst/>
            </a:prstGeom>
          </p:spPr>
        </p:pic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1CAF6A2-416F-B9CB-06FE-4983D2BED114}"/>
                </a:ext>
              </a:extLst>
            </p:cNvPr>
            <p:cNvSpPr/>
            <p:nvPr/>
          </p:nvSpPr>
          <p:spPr>
            <a:xfrm>
              <a:off x="7717721" y="5715991"/>
              <a:ext cx="45719" cy="45719"/>
            </a:xfrm>
            <a:prstGeom prst="ellipse">
              <a:avLst/>
            </a:prstGeom>
            <a:solidFill>
              <a:srgbClr val="55B04B"/>
            </a:solidFill>
            <a:ln>
              <a:solidFill>
                <a:srgbClr val="43903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65850DD-6B00-9FF7-0E65-6D8523094CCE}"/>
                </a:ext>
              </a:extLst>
            </p:cNvPr>
            <p:cNvSpPr/>
            <p:nvPr/>
          </p:nvSpPr>
          <p:spPr>
            <a:xfrm>
              <a:off x="8501067" y="5592755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80B7988-0D15-E39D-D7FE-5EE4E9477B90}"/>
                </a:ext>
              </a:extLst>
            </p:cNvPr>
            <p:cNvSpPr/>
            <p:nvPr/>
          </p:nvSpPr>
          <p:spPr>
            <a:xfrm>
              <a:off x="7956007" y="5385355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D154CF9-1B11-E0BA-FD85-A8EF1F10D254}"/>
                </a:ext>
              </a:extLst>
            </p:cNvPr>
            <p:cNvSpPr/>
            <p:nvPr/>
          </p:nvSpPr>
          <p:spPr>
            <a:xfrm>
              <a:off x="7480586" y="4850508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25460AA-4BC1-BFB2-B3BD-E780329B5F81}"/>
                </a:ext>
              </a:extLst>
            </p:cNvPr>
            <p:cNvSpPr/>
            <p:nvPr/>
          </p:nvSpPr>
          <p:spPr>
            <a:xfrm>
              <a:off x="7516444" y="4884959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F75B23A-24CE-308A-F523-AE0DCF45E0B5}"/>
                </a:ext>
              </a:extLst>
            </p:cNvPr>
            <p:cNvSpPr/>
            <p:nvPr/>
          </p:nvSpPr>
          <p:spPr>
            <a:xfrm>
              <a:off x="7181836" y="3985095"/>
              <a:ext cx="45719" cy="45719"/>
            </a:xfrm>
            <a:prstGeom prst="ellipse">
              <a:avLst/>
            </a:prstGeom>
            <a:solidFill>
              <a:srgbClr val="55B04B"/>
            </a:solidFill>
            <a:ln>
              <a:solidFill>
                <a:srgbClr val="43903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B87BBF9-B525-CCBE-43EF-F46A45E041FF}"/>
                </a:ext>
              </a:extLst>
            </p:cNvPr>
            <p:cNvSpPr/>
            <p:nvPr/>
          </p:nvSpPr>
          <p:spPr>
            <a:xfrm>
              <a:off x="8164855" y="587946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363E97F-2D43-4401-B54A-8949726E1575}"/>
              </a:ext>
            </a:extLst>
          </p:cNvPr>
          <p:cNvSpPr txBox="1"/>
          <p:nvPr/>
        </p:nvSpPr>
        <p:spPr>
          <a:xfrm>
            <a:off x="245663" y="77117"/>
            <a:ext cx="11486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Distribution of Confirmed Measles Cases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Region of the Americas, 2023-2024*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936CC-9FFB-4839-A0C7-A8815F26C9CC}"/>
              </a:ext>
            </a:extLst>
          </p:cNvPr>
          <p:cNvSpPr txBox="1"/>
          <p:nvPr/>
        </p:nvSpPr>
        <p:spPr>
          <a:xfrm flipH="1">
            <a:off x="1195722" y="5683736"/>
            <a:ext cx="6266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Source: Integrated Information System (ISIS) and country reports to CIM/PAHO;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(A)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Epidemiological Alert: Measles in the Region of the Americas, 29 January 2024, PAHO;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Centers for Disease Control and Prevention (CDC) webpage at: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https://www.cdc.gov/measles/cases-outbreaks.html.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* Data up to 10 February 2024 (EW 06-2024)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33E10E-47BD-4456-8C32-CB7C061E93C5}"/>
              </a:ext>
            </a:extLst>
          </p:cNvPr>
          <p:cNvSpPr txBox="1"/>
          <p:nvPr/>
        </p:nvSpPr>
        <p:spPr>
          <a:xfrm>
            <a:off x="2278040" y="1737090"/>
            <a:ext cx="75578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390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23657F-AF4D-4214-8F09-325CD1706972}"/>
              </a:ext>
            </a:extLst>
          </p:cNvPr>
          <p:cNvSpPr txBox="1"/>
          <p:nvPr/>
        </p:nvSpPr>
        <p:spPr>
          <a:xfrm flipH="1">
            <a:off x="2138110" y="4059325"/>
            <a:ext cx="1658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Argentina=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Brazil</a:t>
            </a:r>
            <a:r>
              <a:rPr kumimoji="0" lang="en-US" sz="1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Canada=4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Peru=2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USA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TOTAL=27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B82BB1-1572-43E8-88BD-40364B680E3C}"/>
              </a:ext>
            </a:extLst>
          </p:cNvPr>
          <p:cNvSpPr txBox="1"/>
          <p:nvPr/>
        </p:nvSpPr>
        <p:spPr>
          <a:xfrm>
            <a:off x="2278040" y="3662452"/>
            <a:ext cx="75578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FADD7-838D-4FE0-B5C4-B52546D4C186}"/>
              </a:ext>
            </a:extLst>
          </p:cNvPr>
          <p:cNvSpPr txBox="1"/>
          <p:nvPr/>
        </p:nvSpPr>
        <p:spPr>
          <a:xfrm flipH="1">
            <a:off x="8809411" y="3703280"/>
            <a:ext cx="2239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dot = 1 confirmed case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5F98E7-D2ED-B201-0F05-015B24600F83}"/>
              </a:ext>
            </a:extLst>
          </p:cNvPr>
          <p:cNvSpPr txBox="1"/>
          <p:nvPr/>
        </p:nvSpPr>
        <p:spPr>
          <a:xfrm>
            <a:off x="2194891" y="3709516"/>
            <a:ext cx="257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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B60320-0517-874E-02D9-8C49BFD7A84F}"/>
              </a:ext>
            </a:extLst>
          </p:cNvPr>
          <p:cNvSpPr txBox="1"/>
          <p:nvPr/>
        </p:nvSpPr>
        <p:spPr>
          <a:xfrm>
            <a:off x="2194891" y="1791517"/>
            <a:ext cx="257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390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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3903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4AF21A-AF13-2029-F8DF-2EB7D599D6FD}"/>
              </a:ext>
            </a:extLst>
          </p:cNvPr>
          <p:cNvSpPr txBox="1"/>
          <p:nvPr/>
        </p:nvSpPr>
        <p:spPr>
          <a:xfrm flipH="1">
            <a:off x="2138110" y="2183708"/>
            <a:ext cx="16587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Canada=12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Chile=1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Costa Rica=1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USA=58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TOTAL=72</a:t>
            </a:r>
          </a:p>
        </p:txBody>
      </p:sp>
    </p:spTree>
    <p:extLst>
      <p:ext uri="{BB962C8B-B14F-4D97-AF65-F5344CB8AC3E}">
        <p14:creationId xmlns:p14="http://schemas.microsoft.com/office/powerpoint/2010/main" val="370108317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135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13</cp:revision>
  <dcterms:created xsi:type="dcterms:W3CDTF">2024-02-16T17:08:07Z</dcterms:created>
  <dcterms:modified xsi:type="dcterms:W3CDTF">2024-02-19T15:06:04Z</dcterms:modified>
</cp:coreProperties>
</file>