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74721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3BC25-57B9-492F-8ECF-7021211C4B8F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F8442-C665-44EC-8F49-12C1FDC8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8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97A9B2-4185-414D-A3E9-C6D3B3ABF990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858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77DE-292F-BFA0-D732-EA079C280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8D6A1-E1F4-B092-A93C-07351AFB2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5448F-82BB-E29B-2269-FCC11F5B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05040-9609-C10B-CACB-C24879A57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D477C-DCFB-422E-351F-FD773FF72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9ABB5-F5B9-887E-2DF8-9AF3C2AD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03F75-175D-883A-FED4-50362005FC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D788A-F89C-608B-AEDA-29E01DA1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5C36C-9469-EE2F-C7B7-C65FC05F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EAE27-D59B-9202-0A81-893C3D00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68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C8ABB-F437-5BCD-8ABA-7CCB04A30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1F39B-7873-1885-22C4-4D36C0F25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E8C42-78EA-5E13-17D2-B9F1632AF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A7E89-1166-8BAE-BBB2-B74F0CFAA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7D16B-15C7-75B2-6774-21C32A5C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7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21" y="6356352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2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685663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20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285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28940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A101-94F0-A3F6-586F-E9A78FB64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FF851-1F16-DC18-73ED-44951BB01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AA38A-58E9-22A4-AE0F-210366D1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CD334-CA56-8B6C-09AD-AD38D479F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272EB-AA12-C583-0EC0-84A49F14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6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DDBB-76D6-D48A-0CAD-5B2F965A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B3447-40B5-42FE-C2A6-2C91D3BB0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59A98-9261-1D8B-9FBB-F1E24DFF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10613-07C0-EFEE-2C8F-40F15B3E7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E5F96-D2B7-EE19-5B79-AFE9CAF1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1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9ECE5-738C-EE3E-ABB0-B7764D1FE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F66AD-500C-6A74-30D8-3D0E30EB0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39902-1D38-F3F4-2554-D51A9B4EB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A784D-C11F-76DE-AB90-D13B12366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FF226-D371-F6EE-1149-26828854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E0CB2-30A9-40F9-0989-3650A8999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9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118B5-9CE1-41FE-DE45-7424D8B36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4AB61-8262-67FD-7E52-8E08856AB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FADD6-A3C0-5D5A-5667-E228B1448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E73462-091E-1A2F-408C-5F4B5C7105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C2E022-2772-1AB1-40B9-43C53E8D3B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EB836E-5B31-1CAD-BB5A-6FDF456D2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58095F-0DE9-A35D-38EF-30F97F1C2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5F2D0-D2BF-8193-792A-B784BF6C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9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E6B1-B4AF-0C99-5722-721B29AE4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4E764-5EE0-DFB9-7266-6C90A3606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37903-B1A5-3B85-5FF7-3A63C3549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F5411-5021-7DB5-C0AF-A1C9FD6C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3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A0A99-C15A-C4EC-28C4-CE183E518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B143C-E719-98A1-1166-53C0244F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BF3AF-018D-63E7-A64D-2900D7817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8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E8564-4138-4DE0-8D98-5E7C031A3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7BBD9-719A-FA49-2E4C-1900B2C40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22DED-7D7D-C17E-33CC-BFF4C51FC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71367-2B8C-4B90-C4E2-C598FED8A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0B4E7-662F-A0FE-0E03-2845D443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575679-4CFD-66F7-2019-1550FEE9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DF097-A04A-92A3-B324-52317547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86C31-7E35-0F99-D6F4-F9FB0992D9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3CAF0-D73C-CBFB-D43C-DACECB422C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690A4-1FC3-6F46-0304-0839562D9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0B91C2-B8DF-BF4E-1B59-DD954432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B0E46-997A-E9B3-FC73-822796EAF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41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ADB708-56C1-1467-40D9-45A17FD63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AA628-3DA0-8B5C-BAFF-50A8A4BA6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38133-31A3-CEEF-837B-1E469E143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E0F5DB-3020-41C3-8B2A-B3FD3229B7F8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72897-7EC6-6783-2443-05D37090C8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CC024-D7D4-C93C-BA3E-B759DC561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64DD27-E9FB-4FCD-816E-8D345F73B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6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5B3A58C4-6D17-995B-623C-D2EC29D6D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673"/>
            <a:ext cx="12192000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defPPr>
              <a:defRPr lang="en-US"/>
            </a:defPPr>
            <a:lvl1pPr lvl="0" algn="ctr" defTabSz="621884">
              <a:spcBef>
                <a:spcPts val="0"/>
              </a:spcBef>
              <a:buNone/>
              <a:defRPr sz="2400" b="1">
                <a:solidFill>
                  <a:srgbClr val="0070C0"/>
                </a:solidFill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Arial" charset="0"/>
              </a:defRPr>
            </a:lvl9pPr>
          </a:lstStyle>
          <a:p>
            <a:pPr marL="0" marR="0" lvl="0" indent="0" algn="ctr" defTabSz="62188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Notification rate of suspected measles-rubella cases per 100,000 population
by subregions. Latin America and the Caribbean, 2019-2023*
</a:t>
            </a:r>
            <a:endParaRPr kumimoji="0" lang="es-419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D6180E-D264-B900-D3AA-A5C495EFF58C}"/>
              </a:ext>
            </a:extLst>
          </p:cNvPr>
          <p:cNvSpPr txBox="1"/>
          <p:nvPr/>
        </p:nvSpPr>
        <p:spPr>
          <a:xfrm>
            <a:off x="4913254" y="5119308"/>
            <a:ext cx="2068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&gt;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2.00 x 100.000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population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14EFBF-2B01-B883-943E-1552DEB9A853}"/>
              </a:ext>
            </a:extLst>
          </p:cNvPr>
          <p:cNvSpPr/>
          <p:nvPr/>
        </p:nvSpPr>
        <p:spPr>
          <a:xfrm>
            <a:off x="4732330" y="5186970"/>
            <a:ext cx="205790" cy="126286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5DEDB7-CBF6-811E-CCDD-B172B9006A3F}"/>
              </a:ext>
            </a:extLst>
          </p:cNvPr>
          <p:cNvSpPr txBox="1"/>
          <p:nvPr/>
        </p:nvSpPr>
        <p:spPr>
          <a:xfrm>
            <a:off x="4913254" y="5386103"/>
            <a:ext cx="22801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1.00-1.99 x 100.000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population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12AE2C-AD73-E5FF-5222-045734CC01C9}"/>
              </a:ext>
            </a:extLst>
          </p:cNvPr>
          <p:cNvSpPr txBox="1"/>
          <p:nvPr/>
        </p:nvSpPr>
        <p:spPr>
          <a:xfrm>
            <a:off x="4913254" y="5647386"/>
            <a:ext cx="19999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&lt;1.0 x 100.000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population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7A7621-866D-9802-CBEA-6A70C67CEE67}"/>
              </a:ext>
            </a:extLst>
          </p:cNvPr>
          <p:cNvSpPr txBox="1"/>
          <p:nvPr/>
        </p:nvSpPr>
        <p:spPr>
          <a:xfrm>
            <a:off x="393073" y="6432961"/>
            <a:ext cx="940293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Source: Country reports through ISIS and Excel reports to CIM/PAHO. |  *Data as of 1 March 2024.
</a:t>
            </a:r>
            <a:endParaRPr kumimoji="0" lang="es-419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C66A4E-B750-72B7-C4A5-F28BEF6D79E1}"/>
              </a:ext>
            </a:extLst>
          </p:cNvPr>
          <p:cNvSpPr txBox="1"/>
          <p:nvPr/>
        </p:nvSpPr>
        <p:spPr>
          <a:xfrm>
            <a:off x="393074" y="1097440"/>
            <a:ext cx="356085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Central America, </a:t>
            </a:r>
            <a:r>
              <a:rPr kumimoji="0" lang="es-E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Mexico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Cuba, 
</a:t>
            </a:r>
            <a:r>
              <a:rPr kumimoji="0" lang="es-E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Haiti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and </a:t>
            </a:r>
            <a:r>
              <a:rPr kumimoji="0" lang="es-E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Dominican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s-ES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Republic</a:t>
            </a: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
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68944C-383E-F45C-94A2-B0DE983FC8F4}"/>
              </a:ext>
            </a:extLst>
          </p:cNvPr>
          <p:cNvSpPr txBox="1"/>
          <p:nvPr/>
        </p:nvSpPr>
        <p:spPr>
          <a:xfrm>
            <a:off x="4278569" y="1097440"/>
            <a:ext cx="358808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Andean Region,
Southern Cone, and Brazil
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33FA05-57C1-BD2D-6CFA-7511C464FCD9}"/>
              </a:ext>
            </a:extLst>
          </p:cNvPr>
          <p:cNvSpPr/>
          <p:nvPr/>
        </p:nvSpPr>
        <p:spPr>
          <a:xfrm>
            <a:off x="4732330" y="5453765"/>
            <a:ext cx="205790" cy="12628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829AB8-F294-E9F3-CC35-76BE41CC5ADE}"/>
              </a:ext>
            </a:extLst>
          </p:cNvPr>
          <p:cNvSpPr/>
          <p:nvPr/>
        </p:nvSpPr>
        <p:spPr>
          <a:xfrm>
            <a:off x="4732330" y="5715048"/>
            <a:ext cx="205790" cy="126286"/>
          </a:xfrm>
          <a:prstGeom prst="rect">
            <a:avLst/>
          </a:prstGeom>
          <a:solidFill>
            <a:srgbClr val="FF5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1FDD87B-8A63-9F0A-6131-34A4B2E6AAA6}"/>
              </a:ext>
            </a:extLst>
          </p:cNvPr>
          <p:cNvSpPr txBox="1"/>
          <p:nvPr/>
        </p:nvSpPr>
        <p:spPr>
          <a:xfrm>
            <a:off x="8227955" y="1220550"/>
            <a:ext cx="3733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Non-</a:t>
            </a:r>
            <a:r>
              <a:rPr kumimoji="0" lang="es-419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Latin</a:t>
            </a:r>
            <a:r>
              <a:rPr kumimoji="0" lang="es-419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es-419" sz="1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Caribbean</a:t>
            </a:r>
            <a:r>
              <a:rPr kumimoji="0" lang="es-419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
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1BB234-DE06-6FA1-7071-B0CB26F945FB}"/>
              </a:ext>
            </a:extLst>
          </p:cNvPr>
          <p:cNvSpPr txBox="1"/>
          <p:nvPr/>
        </p:nvSpPr>
        <p:spPr>
          <a:xfrm>
            <a:off x="1497103" y="4544954"/>
            <a:ext cx="2286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** Canada and USA not included
</a:t>
            </a:r>
            <a:endParaRPr kumimoji="0" lang="es-419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60A4488-D6F8-9479-FEA9-0134FF61BA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769" y="1694359"/>
            <a:ext cx="3733800" cy="20383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49778C3-997A-DAE7-2762-1FE2B1F69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2862" y="1694715"/>
            <a:ext cx="3733800" cy="20383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32A776F-4D20-1F16-3436-631B75B4769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27955" y="1694359"/>
            <a:ext cx="3733800" cy="42481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196CE58-ED89-C3E1-BA62-DD8DD337C0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6646" y="4100455"/>
            <a:ext cx="4002621" cy="41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543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</TotalTime>
  <Words>95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5</cp:revision>
  <dcterms:created xsi:type="dcterms:W3CDTF">2024-03-05T15:16:24Z</dcterms:created>
  <dcterms:modified xsi:type="dcterms:W3CDTF">2024-03-06T16:39:31Z</dcterms:modified>
</cp:coreProperties>
</file>