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7223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de casos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53-4EBE-A7A8-8798EBC9A8BB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53-4EBE-A7A8-8798EBC9A8BB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53-4EBE-A7A8-8798EBC9A8B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Imported</c:v>
                </c:pt>
                <c:pt idx="1">
                  <c:v>Import-related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38.461538461538467</c:v>
                </c:pt>
                <c:pt idx="1">
                  <c:v>25.274725274725274</c:v>
                </c:pt>
                <c:pt idx="2">
                  <c:v>36.263736263736263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53-4EBE-A7A8-8798EBC9A8B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184042151371598"/>
          <c:y val="0.33468907000464193"/>
          <c:w val="0.29753755462296005"/>
          <c:h val="0.330621408880466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 Cases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0F2-4C6D-A803-720BF444760D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0F2-4C6D-A803-720BF444760D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C20-4D24-A023-6E7E2DB4778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</c:v>
                </c:pt>
                <c:pt idx="1">
                  <c:v>19</c:v>
                </c:pt>
                <c:pt idx="2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F2-4C6D-A803-720BF444760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11334803886975"/>
          <c:y val="4.7031113298337708E-2"/>
          <c:w val="0.86779855465929656"/>
          <c:h val="0.812425087489063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Cases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Unknown</c:v>
                </c:pt>
                <c:pt idx="3">
                  <c:v>No data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10.989010989010989</c:v>
                </c:pt>
                <c:pt idx="1">
                  <c:v>49.450549450549453</c:v>
                </c:pt>
                <c:pt idx="2">
                  <c:v>13.186813186813188</c:v>
                </c:pt>
                <c:pt idx="3">
                  <c:v>26.373626373626376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56-4DAB-9FBF-46C710313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433565528"/>
        <c:axId val="505391560"/>
      </c:barChart>
      <c:catAx>
        <c:axId val="433565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391560"/>
        <c:crosses val="autoZero"/>
        <c:auto val="1"/>
        <c:lblAlgn val="ctr"/>
        <c:lblOffset val="100"/>
        <c:noMultiLvlLbl val="0"/>
      </c:catAx>
      <c:valAx>
        <c:axId val="505391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565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&lt;1y</c:v>
                </c:pt>
                <c:pt idx="1">
                  <c:v>1-4y</c:v>
                </c:pt>
                <c:pt idx="2">
                  <c:v>5-9y</c:v>
                </c:pt>
                <c:pt idx="3">
                  <c:v>10-19y</c:v>
                </c:pt>
                <c:pt idx="4">
                  <c:v>20-29y</c:v>
                </c:pt>
                <c:pt idx="5">
                  <c:v>30-39y</c:v>
                </c:pt>
                <c:pt idx="6">
                  <c:v>≥40y</c:v>
                </c:pt>
                <c:pt idx="7">
                  <c:v>Unknown</c:v>
                </c:pt>
              </c:strCache>
            </c:strRef>
          </c:cat>
          <c:val>
            <c:numRef>
              <c:f>Sheet1!$B$2:$I$2</c:f>
              <c:numCache>
                <c:formatCode>0</c:formatCode>
                <c:ptCount val="8"/>
                <c:pt idx="0">
                  <c:v>10.989010989010989</c:v>
                </c:pt>
                <c:pt idx="1">
                  <c:v>18.681318681318682</c:v>
                </c:pt>
                <c:pt idx="2">
                  <c:v>24.175824175824175</c:v>
                </c:pt>
                <c:pt idx="3">
                  <c:v>1.098901098901099</c:v>
                </c:pt>
                <c:pt idx="4">
                  <c:v>13.186813186813188</c:v>
                </c:pt>
                <c:pt idx="5">
                  <c:v>6.593406593406594</c:v>
                </c:pt>
                <c:pt idx="6">
                  <c:v>3.296703296703297</c:v>
                </c:pt>
                <c:pt idx="7">
                  <c:v>21.978021978021978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4-4682-839F-2D7B0BF54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18152111"/>
        <c:axId val="125986927"/>
      </c:barChart>
      <c:catAx>
        <c:axId val="1181521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86927"/>
        <c:crosses val="autoZero"/>
        <c:auto val="1"/>
        <c:lblAlgn val="ctr"/>
        <c:lblOffset val="100"/>
        <c:noMultiLvlLbl val="0"/>
      </c:catAx>
      <c:valAx>
        <c:axId val="125986927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152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724F-AA9C-2860-B2A9-8594D9374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584EDA-7ABA-5196-C988-D4655DD7E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F7AB7-CDEF-C7A6-BB76-6BA37B567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BEFD5-43D0-9EB7-5C4B-B7CA80AD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E2E3-456D-85D8-5A6B-D3D06DF24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6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2945-1219-DAD7-21A2-7892BBACA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F2844-8B76-D1F5-5201-D5BBE76C0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8FC53-FAB8-3058-6AC4-543136A6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6DE93-1508-82C3-3A8C-09EF9747D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00E04-6F79-404D-1603-37281EC9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0A8805-2DE7-0AF2-64D7-6338F5166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FEFAF-4632-91A6-FD9B-A4F3E7458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C600C-218B-C449-737F-BD31AF7B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11269-6310-8EA4-EF50-1DDFCB29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F2247-602E-674F-AFC3-4C985FC8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3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F929E-2F1D-4406-9057-6C825193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Immunization, Vaccines and Biologicals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9C806-229B-4A8D-AFA7-03EDD985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1AFC-DF42-41A5-B57C-06A83BBA661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6A3070-CE06-4CEE-A226-D97212C3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39" y="537198"/>
            <a:ext cx="11282640" cy="403133"/>
          </a:xfrm>
        </p:spPr>
        <p:txBody>
          <a:bodyPr lIns="0" tIns="0" rIns="0" bIns="0" anchor="t" anchorCtr="0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00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3DE39-97AF-061C-29BD-D89B9348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48AE4-1A4E-91B1-CDA2-F111E8AB1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52360-F653-564D-B427-8F4331C90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EDDA7-A64F-BC00-E856-1117E68A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4824B-05B4-7BE1-2B8A-0D28F63E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7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3A7B8-EBA8-9FB1-345B-27AB0E822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77DCE-21D9-30EC-52F0-30401A2DC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A9FAC-BF5D-1AE6-94C3-3AD74A96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FD828-3ACA-2450-E11E-2DC0517E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27129-A4D0-873E-FC35-F793DF17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3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2883-93EA-C8A4-FD1F-948B802C9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21995-DB10-CFD1-6EE2-B15C4DFB2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A9089-9811-519F-DE5C-8FFA4D63B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17DC4-DE4E-D461-EBE4-E6505926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F1536-2066-A48E-9891-0962C5A5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8B349-33D9-BE8C-93DE-F63021A5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6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86D9-BF7E-6BE0-D317-2EBAD783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73A53-FA52-6DBB-1B36-1D4E05ACC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CAA28-EB33-36B5-EBBA-6E7BFB3A7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7B69E3-DAE2-9510-D1F7-3107414BC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A6B58F-1CB2-80F0-2307-2447B71D4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53345-1668-DD9C-0EE9-E67109455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7C509-CAAE-E409-4932-E54974C31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DE965A-A034-3FA6-FB6E-F0A0A2CB1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8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81031-E44D-EFE9-DFA4-638C5AA1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88345-E891-381A-BA30-84A0864A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25990-9DF8-F11F-BA5C-879A8FFB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82176-7FB8-1404-D223-2FF005EE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8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A2BC-3A27-7659-5CD6-3BD8F4AA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4B4D1-C35E-CCDE-2D6A-5F72CC57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35C7F-9C24-C092-1A43-EF3D6608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9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A911C-1E5D-4E02-16D6-46F4323CE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92C52-4024-78E2-1F29-3E442E667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20931-D94A-0911-31D0-F3562F9CC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2BB53-B52C-D64A-771C-B2869F00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7B24D-AC88-2A89-2810-50A3C5E4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44D0F-2C7F-D9CA-E478-1628F9B0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4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82595-BC25-417A-A21F-C1258661F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C42C3-AED9-EB53-4F80-40C8079C7C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B429C0-19EC-F6A2-8A01-860C6A395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ECC27-FF70-61F8-F10B-77CEE142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8611D-50A0-F606-D1C1-6C2F4E159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AD8C0-5210-70FA-08CB-92CB98A9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0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067AA-DC64-21D1-3956-7D2A3141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FCF62-5257-F114-7BEF-5396F9A26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F6230-67D7-5F49-E19A-AAF2F82D0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DD94D-2A9A-F12C-3E35-6D9E14EDB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587B2-C22E-1438-56C5-C6F7DCE1C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5">
            <a:extLst>
              <a:ext uri="{FF2B5EF4-FFF2-40B4-BE49-F238E27FC236}">
                <a16:creationId xmlns:a16="http://schemas.microsoft.com/office/drawing/2014/main" id="{80CE26C8-DA40-E1C5-6EA9-62FC34FBD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44" y="47625"/>
            <a:ext cx="11589869" cy="430887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Characteristics of measles outbreaks in the Americas, 2024* </a:t>
            </a:r>
            <a:r>
              <a:rPr lang="es-419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(N=91**)</a:t>
            </a:r>
          </a:p>
        </p:txBody>
      </p:sp>
      <p:graphicFrame>
        <p:nvGraphicFramePr>
          <p:cNvPr id="13" name="Chart Placeholder 39" descr="Pie chart">
            <a:extLst>
              <a:ext uri="{FF2B5EF4-FFF2-40B4-BE49-F238E27FC236}">
                <a16:creationId xmlns:a16="http://schemas.microsoft.com/office/drawing/2014/main" id="{469EEBBB-319A-D6E9-0C75-C67CBEE0AF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8147492"/>
              </p:ext>
            </p:extLst>
          </p:nvPr>
        </p:nvGraphicFramePr>
        <p:xfrm>
          <a:off x="7509188" y="4215478"/>
          <a:ext cx="4049818" cy="2216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Placeholder 38" descr="Pie chart">
            <a:extLst>
              <a:ext uri="{FF2B5EF4-FFF2-40B4-BE49-F238E27FC236}">
                <a16:creationId xmlns:a16="http://schemas.microsoft.com/office/drawing/2014/main" id="{09C4888E-7DE2-CB5B-57B7-27C70A461C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7173624"/>
              </p:ext>
            </p:extLst>
          </p:nvPr>
        </p:nvGraphicFramePr>
        <p:xfrm>
          <a:off x="928591" y="4215478"/>
          <a:ext cx="3355542" cy="2216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Placeholder 37" descr="line chart">
            <a:extLst>
              <a:ext uri="{FF2B5EF4-FFF2-40B4-BE49-F238E27FC236}">
                <a16:creationId xmlns:a16="http://schemas.microsoft.com/office/drawing/2014/main" id="{67264E12-36D3-B83D-AC71-1CEB713AAB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336085"/>
              </p:ext>
            </p:extLst>
          </p:nvPr>
        </p:nvGraphicFramePr>
        <p:xfrm>
          <a:off x="6826478" y="1087294"/>
          <a:ext cx="4732528" cy="301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FC90405C-E04D-48FC-64EA-957CC35EC0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291106"/>
              </p:ext>
            </p:extLst>
          </p:nvPr>
        </p:nvGraphicFramePr>
        <p:xfrm>
          <a:off x="357134" y="1073530"/>
          <a:ext cx="5246542" cy="292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itle 25">
            <a:extLst>
              <a:ext uri="{FF2B5EF4-FFF2-40B4-BE49-F238E27FC236}">
                <a16:creationId xmlns:a16="http://schemas.microsoft.com/office/drawing/2014/main" id="{BAF940AF-8B94-E8DC-57A1-A5077C13D359}"/>
              </a:ext>
            </a:extLst>
          </p:cNvPr>
          <p:cNvSpPr txBox="1">
            <a:spLocks/>
          </p:cNvSpPr>
          <p:nvPr/>
        </p:nvSpPr>
        <p:spPr>
          <a:xfrm>
            <a:off x="6922125" y="801830"/>
            <a:ext cx="3331147" cy="3808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Vaccination status (%)</a:t>
            </a:r>
            <a:endParaRPr lang="en-US" sz="2000" b="1" dirty="0">
              <a:solidFill>
                <a:prstClr val="black"/>
              </a:solidFill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Title 25">
            <a:extLst>
              <a:ext uri="{FF2B5EF4-FFF2-40B4-BE49-F238E27FC236}">
                <a16:creationId xmlns:a16="http://schemas.microsoft.com/office/drawing/2014/main" id="{976EFA82-5C71-C9D1-E3C8-04F8C5BD2DEE}"/>
              </a:ext>
            </a:extLst>
          </p:cNvPr>
          <p:cNvSpPr txBox="1">
            <a:spLocks/>
          </p:cNvSpPr>
          <p:nvPr/>
        </p:nvSpPr>
        <p:spPr>
          <a:xfrm>
            <a:off x="270344" y="715771"/>
            <a:ext cx="1826750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Age group (%)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0DC7FA-B74F-3760-0154-4B11D42CB680}"/>
              </a:ext>
            </a:extLst>
          </p:cNvPr>
          <p:cNvSpPr/>
          <p:nvPr/>
        </p:nvSpPr>
        <p:spPr>
          <a:xfrm>
            <a:off x="4441806" y="5770706"/>
            <a:ext cx="2839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US" altLang="en-US" sz="1200" i="1" dirty="0">
                <a:solidFill>
                  <a:prstClr val="black"/>
                </a:solidFill>
                <a:latin typeface="Calibri"/>
              </a:rPr>
              <a:t>Source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:  ISIS and country reports |  </a:t>
            </a:r>
          </a:p>
          <a:p>
            <a:pPr defTabSz="914400"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* Data as of 15 March 2024.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**Case by case data available for 74 cases.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29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Ebrima</vt:lpstr>
      <vt:lpstr>Office Theme</vt:lpstr>
      <vt:lpstr>Characteristics of measles outbreaks in the Americas, 2024* (N=91**)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de los brotes de sarampión en las Américas, 2024 (N=65)</dc:title>
  <dc:creator>Bravo, Ms. Pamela (WDC)</dc:creator>
  <cp:lastModifiedBy>Pacis, Ms. Carmelita Lucia (WDC)</cp:lastModifiedBy>
  <cp:revision>14</cp:revision>
  <dcterms:created xsi:type="dcterms:W3CDTF">2024-03-13T18:24:49Z</dcterms:created>
  <dcterms:modified xsi:type="dcterms:W3CDTF">2024-03-16T16:30:05Z</dcterms:modified>
</cp:coreProperties>
</file>