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3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14747223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22" autoAdjust="0"/>
    <p:restoredTop sz="94660"/>
  </p:normalViewPr>
  <p:slideViewPr>
    <p:cSldViewPr snapToGrid="0">
      <p:cViewPr varScale="1">
        <p:scale>
          <a:sx n="92" d="100"/>
          <a:sy n="92" d="100"/>
        </p:scale>
        <p:origin x="92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4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Total de casos</c:v>
                </c:pt>
              </c:strCache>
            </c:strRef>
          </c:tx>
          <c:dPt>
            <c:idx val="0"/>
            <c:bubble3D val="0"/>
            <c:spPr>
              <a:solidFill>
                <a:schemeClr val="accent2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4D53-4EBE-A7A8-8798EBC9A8BB}"/>
              </c:ext>
            </c:extLst>
          </c:dPt>
          <c:dPt>
            <c:idx val="1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4D53-4EBE-A7A8-8798EBC9A8BB}"/>
              </c:ext>
            </c:extLst>
          </c:dPt>
          <c:dPt>
            <c:idx val="2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4D53-4EBE-A7A8-8798EBC9A8BB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Importado</c:v>
                </c:pt>
                <c:pt idx="1">
                  <c:v>Relacionado importación</c:v>
                </c:pt>
                <c:pt idx="2">
                  <c:v>Desconocido</c:v>
                </c:pt>
              </c:strCache>
            </c:strRef>
          </c:cat>
          <c:val>
            <c:numRef>
              <c:f>Sheet1!$B$2:$B$4</c:f>
              <c:numCache>
                <c:formatCode>0</c:formatCode>
                <c:ptCount val="3"/>
                <c:pt idx="0">
                  <c:v>38.461538461538467</c:v>
                </c:pt>
                <c:pt idx="1">
                  <c:v>25.274725274725274</c:v>
                </c:pt>
                <c:pt idx="2">
                  <c:v>36.263736263736263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D53-4EBE-A7A8-8798EBC9A8BB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layout>
        <c:manualLayout>
          <c:xMode val="edge"/>
          <c:yMode val="edge"/>
          <c:x val="0.6431997684834232"/>
          <c:y val="0.22583616668162845"/>
          <c:w val="0.29753755462296005"/>
          <c:h val="0.5827018165758657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Number Cases</c:v>
                </c:pt>
              </c:strCache>
            </c:strRef>
          </c:tx>
          <c:dPt>
            <c:idx val="0"/>
            <c:bubble3D val="0"/>
            <c:spPr>
              <a:solidFill>
                <a:schemeClr val="accent6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B0F2-4C6D-A803-720BF444760D}"/>
              </c:ext>
            </c:extLst>
          </c:dPt>
          <c:dPt>
            <c:idx val="1"/>
            <c:bubble3D val="0"/>
            <c:spPr>
              <a:solidFill>
                <a:schemeClr val="accent5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B0F2-4C6D-A803-720BF444760D}"/>
              </c:ext>
            </c:extLst>
          </c:dPt>
          <c:dPt>
            <c:idx val="2"/>
            <c:bubble3D val="0"/>
            <c:spPr>
              <a:solidFill>
                <a:schemeClr val="accent4"/>
              </a:solidFill>
              <a:ln>
                <a:noFill/>
              </a:ln>
              <a:effectLst>
                <a:outerShdw blurRad="254000" sx="102000" sy="102000" algn="ctr" rotWithShape="0">
                  <a:prstClr val="black">
                    <a:alpha val="20000"/>
                  </a:prst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5F14-4DFD-AB3A-2222DC1E21BA}"/>
              </c:ext>
            </c:extLst>
          </c:dPt>
          <c:dLbls>
            <c:spPr>
              <a:pattFill prst="pct75">
                <a:fgClr>
                  <a:schemeClr val="dk1">
                    <a:lumMod val="75000"/>
                    <a:lumOff val="25000"/>
                  </a:schemeClr>
                </a:fgClr>
                <a:bgClr>
                  <a:schemeClr val="dk1">
                    <a:lumMod val="65000"/>
                    <a:lumOff val="35000"/>
                  </a:schemeClr>
                </a:bgClr>
              </a:pattFill>
              <a:ln>
                <a:noFill/>
              </a:ln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330" b="1" i="0" u="none" strike="noStrike" kern="1200" baseline="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Hombres</c:v>
                </c:pt>
                <c:pt idx="1">
                  <c:v>Mujeres</c:v>
                </c:pt>
                <c:pt idx="2">
                  <c:v>Desconocidos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14</c:v>
                </c:pt>
                <c:pt idx="1">
                  <c:v>19</c:v>
                </c:pt>
                <c:pt idx="2">
                  <c:v>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0F2-4C6D-A803-720BF444760D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  <c:firstSliceAng val="0"/>
        <c:holeSize val="50"/>
      </c:doughnutChart>
      <c:spPr>
        <a:noFill/>
        <a:ln>
          <a:noFill/>
        </a:ln>
        <a:effectLst/>
      </c:spPr>
    </c:plotArea>
    <c:legend>
      <c:legendPos val="r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zero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0411334803886975"/>
          <c:y val="4.7031113298337708E-2"/>
          <c:w val="0.86779855465929656"/>
          <c:h val="0.81242508748906384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 Cases</c:v>
                </c:pt>
              </c:strCache>
            </c:strRef>
          </c:tx>
          <c:spPr>
            <a:gradFill rotWithShape="1">
              <a:gsLst>
                <a:gs pos="0">
                  <a:schemeClr val="accent6">
                    <a:satMod val="103000"/>
                    <a:lumMod val="102000"/>
                    <a:tint val="94000"/>
                  </a:schemeClr>
                </a:gs>
                <a:gs pos="50000">
                  <a:schemeClr val="accent6">
                    <a:satMod val="110000"/>
                    <a:lumMod val="100000"/>
                    <a:shade val="100000"/>
                  </a:schemeClr>
                </a:gs>
                <a:gs pos="100000">
                  <a:schemeClr val="accent6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Sheet1!$A$2:$A$5</c:f>
              <c:strCache>
                <c:ptCount val="4"/>
                <c:pt idx="0">
                  <c:v>Sí</c:v>
                </c:pt>
                <c:pt idx="1">
                  <c:v>No</c:v>
                </c:pt>
                <c:pt idx="2">
                  <c:v>Desconocido</c:v>
                </c:pt>
                <c:pt idx="3">
                  <c:v>Sin datos</c:v>
                </c:pt>
              </c:strCache>
            </c:strRef>
          </c:cat>
          <c:val>
            <c:numRef>
              <c:f>Sheet1!$B$2:$B$5</c:f>
              <c:numCache>
                <c:formatCode>0</c:formatCode>
                <c:ptCount val="4"/>
                <c:pt idx="0">
                  <c:v>10.989010989010989</c:v>
                </c:pt>
                <c:pt idx="1">
                  <c:v>49.450549450549453</c:v>
                </c:pt>
                <c:pt idx="2">
                  <c:v>13.186813186813188</c:v>
                </c:pt>
                <c:pt idx="3">
                  <c:v>26.373626373626376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56-4DAB-9FBF-46C7103131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565528"/>
        <c:axId val="505391560"/>
      </c:barChart>
      <c:catAx>
        <c:axId val="433565528"/>
        <c:scaling>
          <c:orientation val="minMax"/>
        </c:scaling>
        <c:delete val="0"/>
        <c:axPos val="l"/>
        <c:numFmt formatCode="General" sourceLinked="0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05391560"/>
        <c:crosses val="autoZero"/>
        <c:auto val="1"/>
        <c:lblAlgn val="ctr"/>
        <c:lblOffset val="100"/>
        <c:noMultiLvlLbl val="0"/>
      </c:catAx>
      <c:valAx>
        <c:axId val="50539156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56552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zero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Total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satMod val="103000"/>
                    <a:lumMod val="102000"/>
                    <a:tint val="94000"/>
                  </a:schemeClr>
                </a:gs>
                <a:gs pos="50000">
                  <a:schemeClr val="accent2">
                    <a:satMod val="110000"/>
                    <a:lumMod val="100000"/>
                    <a:shade val="100000"/>
                  </a:schemeClr>
                </a:gs>
                <a:gs pos="100000">
                  <a:schemeClr val="accent2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Sheet1!$B$1:$I$1</c:f>
              <c:strCache>
                <c:ptCount val="8"/>
                <c:pt idx="0">
                  <c:v>&lt;1A</c:v>
                </c:pt>
                <c:pt idx="1">
                  <c:v>1-4A</c:v>
                </c:pt>
                <c:pt idx="2">
                  <c:v>5-9A</c:v>
                </c:pt>
                <c:pt idx="3">
                  <c:v>10-19A</c:v>
                </c:pt>
                <c:pt idx="4">
                  <c:v>20-29A</c:v>
                </c:pt>
                <c:pt idx="5">
                  <c:v>30-39A</c:v>
                </c:pt>
                <c:pt idx="6">
                  <c:v>≥40A</c:v>
                </c:pt>
                <c:pt idx="7">
                  <c:v>Desconocido</c:v>
                </c:pt>
              </c:strCache>
            </c:strRef>
          </c:cat>
          <c:val>
            <c:numRef>
              <c:f>Sheet1!$B$2:$I$2</c:f>
              <c:numCache>
                <c:formatCode>0</c:formatCode>
                <c:ptCount val="8"/>
                <c:pt idx="0">
                  <c:v>10.989010989010989</c:v>
                </c:pt>
                <c:pt idx="1">
                  <c:v>18.681318681318682</c:v>
                </c:pt>
                <c:pt idx="2">
                  <c:v>24.175824175824175</c:v>
                </c:pt>
                <c:pt idx="3">
                  <c:v>1.098901098901099</c:v>
                </c:pt>
                <c:pt idx="4">
                  <c:v>13.186813186813188</c:v>
                </c:pt>
                <c:pt idx="5">
                  <c:v>6.593406593406594</c:v>
                </c:pt>
                <c:pt idx="6">
                  <c:v>3.296703296703297</c:v>
                </c:pt>
                <c:pt idx="7">
                  <c:v>21.978021978021978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064-4682-839F-2D7B0BF54E7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100"/>
        <c:axId val="118152111"/>
        <c:axId val="125986927"/>
      </c:barChart>
      <c:catAx>
        <c:axId val="118152111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>
              <a:solidFill>
                <a:schemeClr val="tx2">
                  <a:lumMod val="5000"/>
                  <a:lumOff val="95000"/>
                </a:schemeClr>
              </a:solidFill>
            </a:ln>
            <a:effectLst/>
          </c:spPr>
        </c:minorGridlines>
        <c:numFmt formatCode="General" sourceLinked="1"/>
        <c:majorTickMark val="in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86927"/>
        <c:crosses val="autoZero"/>
        <c:auto val="1"/>
        <c:lblAlgn val="ctr"/>
        <c:lblOffset val="100"/>
        <c:noMultiLvlLbl val="0"/>
      </c:catAx>
      <c:valAx>
        <c:axId val="125986927"/>
        <c:scaling>
          <c:orientation val="minMax"/>
        </c:scaling>
        <c:delete val="0"/>
        <c:axPos val="l"/>
        <c:numFmt formatCode="0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18152111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53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pattFill prst="pct75">
        <a:fgClr>
          <a:schemeClr val="dk1">
            <a:lumMod val="75000"/>
            <a:lumOff val="25000"/>
          </a:schemeClr>
        </a:fgClr>
        <a:bgClr>
          <a:schemeClr val="dk1">
            <a:lumMod val="65000"/>
            <a:lumOff val="35000"/>
          </a:schemeClr>
        </a:bgClr>
      </a:pattFill>
      <a:effectLst>
        <a:outerShdw blurRad="50800" dist="38100" dir="2700000" algn="tl" rotWithShape="0">
          <a:prstClr val="black">
            <a:alpha val="40000"/>
          </a:prstClr>
        </a:outerShdw>
      </a:effectLst>
    </cs:spPr>
    <cs:defRPr sz="1330" b="1" i="0" u="none" strike="noStrike" kern="1200" baseline="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effectLst>
        <a:outerShdw blurRad="254000" sx="102000" sy="102000" algn="ctr" rotWithShape="0">
          <a:prstClr val="black">
            <a:alpha val="20000"/>
          </a:prstClr>
        </a:outerShdw>
      </a:effectLst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302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3E724F-AA9C-2860-B2A9-8594D9374ED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584EDA-7ABA-5196-C988-D4655DD7E41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FF7AB7-CDEF-C7A6-BB76-6BA37B567F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9BEFD5-43D0-9EB7-5C4B-B7CA80AD3C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04E2E3-456D-85D8-5A6B-D3D06DF24D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683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B92945-1219-DAD7-21A2-7892BBACA6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EF2844-8B76-D1F5-5201-D5BBE76C09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28FC53-FAB8-3058-6AC4-543136A6A4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46DE93-1508-82C3-3A8C-09EF9747D3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B00E04-6F79-404D-1603-37281EC944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17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C0A8805-2DE7-0AF2-64D7-6338F516622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77FEFAF-4632-91A6-FD9B-A4F3E7458AB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9C600C-218B-C449-737F-BD31AF7BDA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211269-6310-8EA4-EF50-1DDFCB29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8F2247-602E-674F-AFC3-4C985FC8D9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3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24F929E-2F1D-4406-9057-6C82519393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Immunization, Vaccines and Biologicals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9C806-229B-4A8D-AFA7-03EDD985E6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31AFC-DF42-41A5-B57C-06A83BBA6616}" type="slidenum">
              <a:rPr lang="en-GB" smtClean="0"/>
              <a:t>‹#›</a:t>
            </a:fld>
            <a:endParaRPr lang="en-GB"/>
          </a:p>
        </p:txBody>
      </p:sp>
      <p:sp>
        <p:nvSpPr>
          <p:cNvPr id="5" name="Title 1">
            <a:extLst>
              <a:ext uri="{FF2B5EF4-FFF2-40B4-BE49-F238E27FC236}">
                <a16:creationId xmlns:a16="http://schemas.microsoft.com/office/drawing/2014/main" id="{226A3070-CE06-4CEE-A226-D97212C3B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7639" y="537198"/>
            <a:ext cx="11282640" cy="403133"/>
          </a:xfrm>
        </p:spPr>
        <p:txBody>
          <a:bodyPr lIns="0" tIns="0" rIns="0" bIns="0" anchor="t" anchorCtr="0"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56008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93DE39-97AF-061C-29BD-D89B934889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248AE4-1A4E-91B1-CDA2-F111E8AB1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3252360-F653-564D-B427-8F4331C907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EDDA7-A64F-BC00-E856-1117E68A37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4824B-05B4-7BE1-2B8A-0D28F63ECF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879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3A7B8-EBA8-9FB1-345B-27AB0E822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E77DCE-21D9-30EC-52F0-30401A2DC8D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8A9FAC-BF5D-1AE6-94C3-3AD74A96A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58FD828-3ACA-2450-E11E-2DC0517E17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F27129-A4D0-873E-FC35-F793DF171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3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222883-93EA-C8A4-FD1F-948B802C98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C21995-DB10-CFD1-6EE2-B15C4DFB26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DFA9089-9811-519F-DE5C-8FFA4D63BA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17DC4-DE4E-D461-EBE4-E65059263D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9FF1536-2066-A48E-9891-0962C5A54F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BE8B349-33D9-BE8C-93DE-F63021A58B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561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3386D9-BF7E-6BE0-D317-2EBAD783B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573A53-FA52-6DBB-1B36-1D4E05ACC9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CCAA28-EB33-36B5-EBBA-6E7BFB3A72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67B69E3-DAE2-9510-D1F7-3107414BCD4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3A6B58F-1CB2-80F0-2307-2447B71D4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3F53345-1668-DD9C-0EE9-E67109455C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BC7C509-CAAE-E409-4932-E54974C31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ADE965A-A034-3FA6-FB6E-F0A0A2CB19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884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381031-E44D-EFE9-DFA4-638C5AA1B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9088345-E891-381A-BA30-84A0864AC1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B25990-9DF8-F11F-BA5C-879A8FFB57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B182176-7FB8-1404-D223-2FF005EEBB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6871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5BDA2BC-3A27-7659-5CD6-3BD8F4AA95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9D4B4D1-C35E-CCDE-2D6A-5F72CC5733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E35C7F-9C24-C092-1A43-EF3D66086E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09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2A911C-1E5D-4E02-16D6-46F4323CEF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E92C52-4024-78E2-1F29-3E442E6671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820931-D94A-0911-31D0-F3562F9CC66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D2BB53-B52C-D64A-771C-B2869F000A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B24D-AC88-2A89-2810-50A3C5E480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C44D0F-2C7F-D9CA-E478-1628F9B018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5495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82595-BC25-417A-A21F-C1258661FD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F3C42C3-AED9-EB53-4F80-40C8079C7CE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AB429C0-19EC-F6A2-8A01-860C6A395C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EECC27-FF70-61F8-F10B-77CEE142A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08611D-50A0-F606-D1C1-6C2F4E1595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32AD8C0-5210-70FA-08CB-92CB98A9E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6809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85067AA-DC64-21D1-3956-7D2A3141CD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0FCF62-5257-F114-7BEF-5396F9A260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AF6230-67D7-5F49-E19A-AAF2F82D056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8A26A2A-67C6-42BF-A51A-2EB992BF65A6}" type="datetimeFigureOut">
              <a:rPr lang="en-US" smtClean="0"/>
              <a:t>3/16/2024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5DD94D-2A9A-F12C-3E35-6D9E14EDB9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B587B2-C22E-1438-56C5-C6F7DCE1C1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E543747-83A1-4789-BFBB-5DAEEAD8A1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77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2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Placeholder 39" descr="Pie chart">
            <a:extLst>
              <a:ext uri="{FF2B5EF4-FFF2-40B4-BE49-F238E27FC236}">
                <a16:creationId xmlns:a16="http://schemas.microsoft.com/office/drawing/2014/main" id="{469EEBBB-319A-D6E9-0C75-C67CBEE0AF7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30262745"/>
              </p:ext>
            </p:extLst>
          </p:nvPr>
        </p:nvGraphicFramePr>
        <p:xfrm>
          <a:off x="7450665" y="4215478"/>
          <a:ext cx="3829589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7" name="Chart Placeholder 38" descr="Pie chart">
            <a:extLst>
              <a:ext uri="{FF2B5EF4-FFF2-40B4-BE49-F238E27FC236}">
                <a16:creationId xmlns:a16="http://schemas.microsoft.com/office/drawing/2014/main" id="{09C4888E-7DE2-CB5B-57B7-27C70A461C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896034"/>
              </p:ext>
            </p:extLst>
          </p:nvPr>
        </p:nvGraphicFramePr>
        <p:xfrm>
          <a:off x="713257" y="4143142"/>
          <a:ext cx="3829589" cy="2216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8" name="Chart Placeholder 37" descr="line chart">
            <a:extLst>
              <a:ext uri="{FF2B5EF4-FFF2-40B4-BE49-F238E27FC236}">
                <a16:creationId xmlns:a16="http://schemas.microsoft.com/office/drawing/2014/main" id="{67264E12-36D3-B83D-AC71-1CEB713AABF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32013416"/>
              </p:ext>
            </p:extLst>
          </p:nvPr>
        </p:nvGraphicFramePr>
        <p:xfrm>
          <a:off x="6826478" y="1087294"/>
          <a:ext cx="4732528" cy="30159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9" name="Chart 18">
            <a:extLst>
              <a:ext uri="{FF2B5EF4-FFF2-40B4-BE49-F238E27FC236}">
                <a16:creationId xmlns:a16="http://schemas.microsoft.com/office/drawing/2014/main" id="{FC90405C-E04D-48FC-64EA-957CC35EC04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458512923"/>
              </p:ext>
            </p:extLst>
          </p:nvPr>
        </p:nvGraphicFramePr>
        <p:xfrm>
          <a:off x="357134" y="1073530"/>
          <a:ext cx="5246542" cy="29278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" name="Rectangle 5">
            <a:extLst>
              <a:ext uri="{FF2B5EF4-FFF2-40B4-BE49-F238E27FC236}">
                <a16:creationId xmlns:a16="http://schemas.microsoft.com/office/drawing/2014/main" id="{45986549-C233-378E-3585-A0E56EB1C341}"/>
              </a:ext>
            </a:extLst>
          </p:cNvPr>
          <p:cNvSpPr/>
          <p:nvPr/>
        </p:nvSpPr>
        <p:spPr>
          <a:xfrm>
            <a:off x="4800696" y="5528898"/>
            <a:ext cx="259060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914400">
              <a:defRPr/>
            </a:pPr>
            <a:r>
              <a:rPr lang="es-419" altLang="en-US" sz="1200" i="1" dirty="0">
                <a:solidFill>
                  <a:prstClr val="black"/>
                </a:solidFill>
                <a:latin typeface="Calibri"/>
              </a:rPr>
              <a:t>Fuente</a:t>
            </a:r>
            <a:r>
              <a:rPr lang="es-419" altLang="en-US" sz="1200" dirty="0">
                <a:solidFill>
                  <a:prstClr val="black"/>
                </a:solidFill>
                <a:latin typeface="Calibri"/>
              </a:rPr>
              <a:t>:  ISIS e informe de países |  </a:t>
            </a:r>
          </a:p>
          <a:p>
            <a:pPr defTabSz="914400">
              <a:defRPr/>
            </a:pPr>
            <a:r>
              <a:rPr lang="es-419" sz="1200" dirty="0">
                <a:solidFill>
                  <a:prstClr val="black"/>
                </a:solidFill>
                <a:latin typeface="Calibri"/>
              </a:rPr>
              <a:t>* Datos hasta el 15 de marzo 2024.</a:t>
            </a:r>
          </a:p>
          <a:p>
            <a:pPr defTabSz="914400">
              <a:defRPr/>
            </a:pPr>
            <a:r>
              <a:rPr lang="es-419" sz="1200" dirty="0">
                <a:solidFill>
                  <a:prstClr val="black"/>
                </a:solidFill>
                <a:latin typeface="Calibri"/>
              </a:rPr>
              <a:t>** </a:t>
            </a:r>
            <a:r>
              <a:rPr lang="es-ES" sz="1200" dirty="0">
                <a:solidFill>
                  <a:prstClr val="black"/>
                </a:solidFill>
                <a:latin typeface="Calibri"/>
              </a:rPr>
              <a:t>Datos caso por caso disponibles para 74 casos.</a:t>
            </a:r>
            <a:endParaRPr lang="es-419" sz="1200"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9" name="Title 25">
            <a:extLst>
              <a:ext uri="{FF2B5EF4-FFF2-40B4-BE49-F238E27FC236}">
                <a16:creationId xmlns:a16="http://schemas.microsoft.com/office/drawing/2014/main" id="{688F535B-1849-BB27-78E8-05950336C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0344" y="47625"/>
            <a:ext cx="11589869" cy="430887"/>
          </a:xfrm>
          <a:solidFill>
            <a:schemeClr val="accent3"/>
          </a:solidFill>
        </p:spPr>
        <p:txBody>
          <a:bodyPr>
            <a:normAutofit fontScale="90000"/>
          </a:bodyPr>
          <a:lstStyle/>
          <a:p>
            <a:pPr algn="ctr">
              <a:lnSpc>
                <a:spcPct val="100000"/>
              </a:lnSpc>
            </a:pPr>
            <a:r>
              <a:rPr lang="es-419" sz="2800" b="1" dirty="0">
                <a:solidFill>
                  <a:schemeClr val="bg1"/>
                </a:solidFill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Características de los brotes de sarampión en las Américas, 2024* (N=91**)</a:t>
            </a:r>
          </a:p>
        </p:txBody>
      </p:sp>
      <p:sp>
        <p:nvSpPr>
          <p:cNvPr id="10" name="Title 25">
            <a:extLst>
              <a:ext uri="{FF2B5EF4-FFF2-40B4-BE49-F238E27FC236}">
                <a16:creationId xmlns:a16="http://schemas.microsoft.com/office/drawing/2014/main" id="{FEBF01EA-370A-6065-CF86-1840965E07EB}"/>
              </a:ext>
            </a:extLst>
          </p:cNvPr>
          <p:cNvSpPr txBox="1">
            <a:spLocks/>
          </p:cNvSpPr>
          <p:nvPr/>
        </p:nvSpPr>
        <p:spPr>
          <a:xfrm>
            <a:off x="6922125" y="801830"/>
            <a:ext cx="3331147" cy="380863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defRPr/>
            </a:pPr>
            <a:r>
              <a:rPr lang="es-419" sz="2000" b="1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Estado de vacunación (%)</a:t>
            </a:r>
            <a:endParaRPr lang="es-419" sz="2000" b="1">
              <a:solidFill>
                <a:prstClr val="black"/>
              </a:solidFill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  <p:sp>
        <p:nvSpPr>
          <p:cNvPr id="11" name="Title 25">
            <a:extLst>
              <a:ext uri="{FF2B5EF4-FFF2-40B4-BE49-F238E27FC236}">
                <a16:creationId xmlns:a16="http://schemas.microsoft.com/office/drawing/2014/main" id="{EAF21C27-68E9-E009-8F8E-B3880E847902}"/>
              </a:ext>
            </a:extLst>
          </p:cNvPr>
          <p:cNvSpPr txBox="1">
            <a:spLocks/>
          </p:cNvSpPr>
          <p:nvPr/>
        </p:nvSpPr>
        <p:spPr>
          <a:xfrm>
            <a:off x="270343" y="715771"/>
            <a:ext cx="2357709" cy="354738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419" sz="2000" b="1" i="0" u="none" strike="noStrike" kern="1200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j-ea"/>
                <a:cs typeface="Calibri" panose="020F0502020204030204" pitchFamily="34" charset="0"/>
              </a:rPr>
              <a:t>Grupo de edad (%)</a:t>
            </a:r>
            <a:endParaRPr kumimoji="0" lang="es-419" sz="1400" b="1" i="0" u="none" strike="noStrike" kern="1200" cap="none" spc="0" normalizeH="0" baseline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Ebrima" panose="02000000000000000000" pitchFamily="2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7210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Arial Black-Arial">
    <a:majorFont>
      <a:latin typeface="Arial Black" panose="020B0A04020102020204"/>
      <a:ea typeface=""/>
      <a:cs typeface=""/>
      <a:font script="Jpan" typeface="ＭＳ ゴシック"/>
      <a:font script="Hang" typeface="굴림"/>
      <a:font script="Hans" typeface="微软雅黑"/>
      <a:font script="Hant" typeface="微軟正黑體"/>
      <a:font script="Arab" typeface="Tahoma"/>
      <a:font script="Hebr" typeface="Tahoma"/>
      <a:font script="Thai" typeface="FreesiaUPC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Verdana"/>
      <a:font script="Uigh" typeface="Microsoft Uighur"/>
      <a:font script="Geor" typeface="Sylfaen"/>
    </a:majorFont>
    <a:minorFont>
      <a:latin typeface="Arial" panose="020B0604020202020204"/>
      <a:ea typeface=""/>
      <a:cs typeface=""/>
      <a:font script="Jpan" typeface="ＭＳ Ｐゴシック"/>
      <a:font script="Hang" typeface="굴림"/>
      <a:font script="Hans" typeface="黑体"/>
      <a:font script="Hant" typeface="微軟正黑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174</TotalTime>
  <Words>52</Words>
  <Application>Microsoft Office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Aptos</vt:lpstr>
      <vt:lpstr>Aptos Display</vt:lpstr>
      <vt:lpstr>Arial</vt:lpstr>
      <vt:lpstr>Calibri</vt:lpstr>
      <vt:lpstr>Ebrima</vt:lpstr>
      <vt:lpstr>Office Theme</vt:lpstr>
      <vt:lpstr>Características de los brotes de sarampión en las Américas, 2024* (N=91**)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de los brotes de sarampión en las Américas, 2024 (N=65)</dc:title>
  <dc:creator>Bravo, Ms. Pamela (WDC)</dc:creator>
  <cp:lastModifiedBy>Pacis, Ms. Carmelita Lucia (WDC)</cp:lastModifiedBy>
  <cp:revision>14</cp:revision>
  <dcterms:created xsi:type="dcterms:W3CDTF">2024-03-13T18:24:49Z</dcterms:created>
  <dcterms:modified xsi:type="dcterms:W3CDTF">2024-03-16T16:29:51Z</dcterms:modified>
</cp:coreProperties>
</file>