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48135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2" d="100"/>
          <a:sy n="92" d="100"/>
        </p:scale>
        <p:origin x="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55B2D-CCC3-457F-A6BF-679D7C8F1473}"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99C2F-48FF-4921-BAA8-0E4486D82694}" type="slidenum">
              <a:rPr lang="en-US" smtClean="0"/>
              <a:t>‹#›</a:t>
            </a:fld>
            <a:endParaRPr lang="en-US"/>
          </a:p>
        </p:txBody>
      </p:sp>
    </p:spTree>
    <p:extLst>
      <p:ext uri="{BB962C8B-B14F-4D97-AF65-F5344CB8AC3E}">
        <p14:creationId xmlns:p14="http://schemas.microsoft.com/office/powerpoint/2010/main" val="5909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217" rtl="0" eaLnBrk="1" fontAlgn="auto" latinLnBrk="0" hangingPunct="1">
              <a:lnSpc>
                <a:spcPct val="100000"/>
              </a:lnSpc>
              <a:spcBef>
                <a:spcPts val="0"/>
              </a:spcBef>
              <a:spcAft>
                <a:spcPts val="0"/>
              </a:spcAft>
              <a:buClrTx/>
              <a:buSzTx/>
              <a:buFontTx/>
              <a:buNone/>
              <a:tabLst/>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Light" charset="0"/>
                <a:ea typeface="+mn-ea"/>
                <a:cs typeface="+mn-cs"/>
              </a:rPr>
              <a:pPr marL="0" marR="0" lvl="0" indent="0" algn="r" defTabSz="91421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Light" charset="0"/>
              <a:ea typeface="+mn-ea"/>
              <a:cs typeface="+mn-cs"/>
            </a:endParaRPr>
          </a:p>
        </p:txBody>
      </p:sp>
    </p:spTree>
    <p:extLst>
      <p:ext uri="{BB962C8B-B14F-4D97-AF65-F5344CB8AC3E}">
        <p14:creationId xmlns:p14="http://schemas.microsoft.com/office/powerpoint/2010/main" val="80817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88776-6DFB-BFFA-3FC7-66F3547772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C0D5-C07F-5946-E22D-EC37724A6D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DF92F8-0B6D-3F7D-B7A5-1C1433335ED6}"/>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624767FB-F56A-30AE-EE01-6B9C835E8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92209-D46C-4E7E-54D8-5E9437A1BD85}"/>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33168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0C56-8214-4632-2CB1-8368709D55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BBB0B-089D-6C09-B935-A7A226482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8904E-BCA0-7AA2-9DD9-0E9073D1BC5D}"/>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0FF2C894-C80F-14A0-4B50-874F66BCF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B7280-741D-91F4-C2C8-32351BD84D0D}"/>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86481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F5F9E-77A2-07B9-B8F9-9B875D9242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0A783C-6EF6-6C1E-0686-D61C154C0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97178-2863-6517-BDB1-5BB38C462B92}"/>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A829B265-D044-5E17-2E2D-8E1DD080B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EAB32-1A8E-7283-4846-96FE5EA46449}"/>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5170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129E4-1A36-3731-3194-2827971F2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5E86C8-0959-93B0-E784-218DD8C4E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E28C9-1FB2-3109-91A4-F5FABCD6795C}"/>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E5081B6B-51C9-208B-E7BF-E5952FE3F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03EFE-3DCB-41C7-EBC2-3F8A3B3629E0}"/>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87226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9EA-A8C8-5F00-2CDF-82F3F646A8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10A83-8F12-0034-2F79-C951B80464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1EF15-9A3D-1886-298F-2992101DD7DB}"/>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218A1169-2505-AE46-350D-90AF47F35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ED70F-F46C-EE79-DEFB-E3FFF348B79E}"/>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69791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6B4A-E9CF-30CF-B528-62D455D75E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3C669-DB82-1881-4D83-F64E1E508D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882152-CCA8-46F0-E24D-A2AF9F8FB3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C7A77-8BC6-DD50-EDAA-9723ED47C4C3}"/>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5F82F3C9-0901-2028-AF70-78D6F3AE1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B4E049-D2D5-7ECB-0CE0-24395161704B}"/>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99715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BDB-1D32-1369-19B2-C1A696F969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7E579-97E4-C31D-4BAF-3F5593EB7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669467-D351-6482-70D0-AE82938879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F9086-48BF-82FD-4499-1601EDA86E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251A1F-2D97-BE41-086D-C572360C69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CFB051-2C3E-12A6-4F30-B1C488F3119A}"/>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8" name="Footer Placeholder 7">
            <a:extLst>
              <a:ext uri="{FF2B5EF4-FFF2-40B4-BE49-F238E27FC236}">
                <a16:creationId xmlns:a16="http://schemas.microsoft.com/office/drawing/2014/main" id="{CEEC1DF2-4AB0-CE19-DB8D-F46E8C123B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6BFCE1-F5C1-47B1-ABC3-31878B8791F9}"/>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19667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50B4-84D2-630E-B314-6DF585DECD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6824C1-6D7D-1E93-5489-984D9DBFF0A1}"/>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4" name="Footer Placeholder 3">
            <a:extLst>
              <a:ext uri="{FF2B5EF4-FFF2-40B4-BE49-F238E27FC236}">
                <a16:creationId xmlns:a16="http://schemas.microsoft.com/office/drawing/2014/main" id="{BD12C3EF-EE37-C5A6-BD0C-043ADE33E5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F7B92B-A22E-BEC6-3F92-BAFFACB3CFA5}"/>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01492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7000AA-E7CF-A992-34AD-1227B129D5D9}"/>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3" name="Footer Placeholder 2">
            <a:extLst>
              <a:ext uri="{FF2B5EF4-FFF2-40B4-BE49-F238E27FC236}">
                <a16:creationId xmlns:a16="http://schemas.microsoft.com/office/drawing/2014/main" id="{6D554B1F-7B4A-D835-0870-AF5626DE07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57A2A3-AA92-5DFE-09DE-9FDE4E530567}"/>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46578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C7926-DD65-C517-14B7-CD119479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35D244-8D6A-31E5-A87E-94241A5D18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8AFAD2-5058-2884-BFF0-CEAA57E38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C5282-F1F4-970C-0280-55761127621C}"/>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C6A37514-EA74-7432-FC57-C6ADEE570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934FC-7175-CA92-AAEA-89FAA1D081EC}"/>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20758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537D-3883-19B4-E98E-8F02A7191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81BE07-2B20-0F30-10B8-BE8D5B91E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802DD2-C075-26F9-29CC-E482F7ECB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C2F773-6AF0-D1E5-28CD-833A46D99082}"/>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8B862DB3-07F9-4D8B-64E8-8EE32C32E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34733-E062-0A89-F897-C4EAA24D1B7C}"/>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85171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A25AAE-A02E-0D4C-E168-3C822B963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00A45-2F11-0AA7-1CC8-0911231B84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E3A45-E487-5899-195F-CAB93DCFD0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F56C9B4C-7B45-56DC-46C3-1046ADE5C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6748188-96BF-1C6C-4A11-7C9393BEF0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E212CB-55ED-4E8A-A2A9-4D1334139E1A}" type="slidenum">
              <a:rPr lang="en-US" smtClean="0"/>
              <a:t>‹#›</a:t>
            </a:fld>
            <a:endParaRPr lang="en-US"/>
          </a:p>
        </p:txBody>
      </p:sp>
    </p:spTree>
    <p:extLst>
      <p:ext uri="{BB962C8B-B14F-4D97-AF65-F5344CB8AC3E}">
        <p14:creationId xmlns:p14="http://schemas.microsoft.com/office/powerpoint/2010/main" val="294283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ho.org/en/events/webinar-measles-reemergence-update-clinical-surveillance-and-vaccin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3917-D892-E87B-C836-C35CDB5CC5B7}"/>
              </a:ext>
            </a:extLst>
          </p:cNvPr>
          <p:cNvSpPr>
            <a:spLocks noGrp="1"/>
          </p:cNvSpPr>
          <p:nvPr>
            <p:ph type="ctrTitle"/>
          </p:nvPr>
        </p:nvSpPr>
        <p:spPr>
          <a:xfrm>
            <a:off x="262612" y="223589"/>
            <a:ext cx="5738562" cy="1551093"/>
          </a:xfrm>
        </p:spPr>
        <p:txBody>
          <a:bodyPr vert="horz" lIns="91440" tIns="45720" rIns="91440" bIns="45720" rtlCol="0" anchor="b">
            <a:normAutofit fontScale="90000"/>
          </a:bodyPr>
          <a:lstStyle/>
          <a:p>
            <a:pPr algn="l">
              <a:lnSpc>
                <a:spcPct val="90000"/>
              </a:lnSpc>
            </a:pPr>
            <a:r>
              <a:rPr lang="en-US" sz="4000" b="1" dirty="0">
                <a:solidFill>
                  <a:schemeClr val="accent1"/>
                </a:solidFill>
              </a:rPr>
              <a:t>Where to find the recordings and presentations of the Measles Webinar</a:t>
            </a:r>
          </a:p>
        </p:txBody>
      </p:sp>
      <p:sp>
        <p:nvSpPr>
          <p:cNvPr id="3" name="Subtitle 2">
            <a:extLst>
              <a:ext uri="{FF2B5EF4-FFF2-40B4-BE49-F238E27FC236}">
                <a16:creationId xmlns:a16="http://schemas.microsoft.com/office/drawing/2014/main" id="{418AE27A-3A42-863C-4A64-279D2E0F19E9}"/>
              </a:ext>
            </a:extLst>
          </p:cNvPr>
          <p:cNvSpPr>
            <a:spLocks noGrp="1"/>
          </p:cNvSpPr>
          <p:nvPr>
            <p:ph type="subTitle" idx="1"/>
          </p:nvPr>
        </p:nvSpPr>
        <p:spPr>
          <a:xfrm>
            <a:off x="262612" y="1774682"/>
            <a:ext cx="4654827" cy="4364846"/>
          </a:xfrm>
        </p:spPr>
        <p:txBody>
          <a:bodyPr vert="horz" lIns="91440" tIns="45720" rIns="91440" bIns="45720" rtlCol="0">
            <a:noAutofit/>
          </a:bodyPr>
          <a:lstStyle/>
          <a:p>
            <a:pPr algn="l">
              <a:lnSpc>
                <a:spcPct val="107000"/>
              </a:lnSpc>
              <a:spcBef>
                <a:spcPts val="0"/>
              </a:spcBef>
              <a:buSzPts val="1000"/>
              <a:tabLst>
                <a:tab pos="914400" algn="l"/>
              </a:tabLst>
            </a:pPr>
            <a:r>
              <a:rPr lang="en-US" sz="1500" kern="0" dirty="0">
                <a:solidFill>
                  <a:srgbClr val="000000"/>
                </a:solidFill>
                <a:effectLst/>
                <a:ea typeface="Times New Roman" panose="02020603050405020304" pitchFamily="18" charset="0"/>
                <a:cs typeface="Times New Roman" panose="02020603050405020304" pitchFamily="18" charset="0"/>
              </a:rPr>
              <a:t>More than 2,000 participants connected to the webinar on the </a:t>
            </a:r>
            <a:r>
              <a:rPr lang="en-US" sz="1500" kern="0" dirty="0">
                <a:solidFill>
                  <a:srgbClr val="000000"/>
                </a:solidFill>
                <a:ea typeface="Times New Roman" panose="02020603050405020304" pitchFamily="18" charset="0"/>
                <a:cs typeface="Times New Roman" panose="02020603050405020304" pitchFamily="18" charset="0"/>
              </a:rPr>
              <a:t>reemergence of measles </a:t>
            </a:r>
            <a:r>
              <a:rPr lang="en-US" sz="1500" kern="0" dirty="0">
                <a:solidFill>
                  <a:srgbClr val="000000"/>
                </a:solidFill>
                <a:effectLst/>
                <a:ea typeface="Times New Roman" panose="02020603050405020304" pitchFamily="18" charset="0"/>
                <a:cs typeface="Times New Roman" panose="02020603050405020304" pitchFamily="18" charset="0"/>
              </a:rPr>
              <a:t>organized by the Comprehensive Immunization Program, Pan American Health Organization.  During the webinar the main aspects on measles clinical manifestations and its differential diagnosis, particularly with dengue were reviewed. In addition, the main actions to be implemented to increase surveillance sensitivity and immunity levels. </a:t>
            </a:r>
          </a:p>
          <a:p>
            <a:pPr algn="l">
              <a:lnSpc>
                <a:spcPct val="107000"/>
              </a:lnSpc>
              <a:spcBef>
                <a:spcPts val="0"/>
              </a:spcBef>
              <a:buSzPts val="1000"/>
              <a:tabLst>
                <a:tab pos="914400" algn="l"/>
              </a:tabLst>
            </a:pPr>
            <a:endParaRPr lang="en-US" sz="1500" kern="0" dirty="0">
              <a:solidFill>
                <a:srgbClr val="000000"/>
              </a:solidFill>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r>
              <a:rPr lang="en-US" sz="1500" kern="0" dirty="0">
                <a:solidFill>
                  <a:srgbClr val="000000"/>
                </a:solidFill>
                <a:ea typeface="Times New Roman" panose="02020603050405020304" pitchFamily="18" charset="0"/>
                <a:cs typeface="Times New Roman" panose="02020603050405020304" pitchFamily="18" charset="0"/>
              </a:rPr>
              <a:t>The recording and presentations of the webinar are available at the below link, which it can be used for advocacy and training activities in each country.</a:t>
            </a:r>
          </a:p>
          <a:p>
            <a:pPr algn="l">
              <a:lnSpc>
                <a:spcPct val="107000"/>
              </a:lnSpc>
              <a:spcBef>
                <a:spcPts val="0"/>
              </a:spcBef>
              <a:buSzPts val="1000"/>
              <a:tabLst>
                <a:tab pos="914400" algn="l"/>
              </a:tabLst>
            </a:pPr>
            <a:endParaRPr lang="en-US" sz="1500" kern="0" dirty="0">
              <a:solidFill>
                <a:srgbClr val="000000"/>
              </a:solidFill>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r>
              <a:rPr lang="en-US" sz="1500" b="1" kern="0" dirty="0">
                <a:solidFill>
                  <a:srgbClr val="000000"/>
                </a:solidFill>
                <a:ea typeface="Times New Roman" panose="02020603050405020304" pitchFamily="18" charset="0"/>
                <a:cs typeface="Times New Roman" panose="02020603050405020304" pitchFamily="18" charset="0"/>
              </a:rPr>
              <a:t>Link:</a:t>
            </a:r>
          </a:p>
          <a:p>
            <a:pPr algn="l">
              <a:lnSpc>
                <a:spcPct val="107000"/>
              </a:lnSpc>
              <a:spcBef>
                <a:spcPts val="0"/>
              </a:spcBef>
              <a:buSzPts val="1000"/>
              <a:tabLst>
                <a:tab pos="914400" algn="l"/>
              </a:tabLst>
            </a:pPr>
            <a:r>
              <a:rPr lang="en-US" sz="1500" u="sng" kern="0" dirty="0">
                <a:solidFill>
                  <a:srgbClr val="0000FF"/>
                </a:solidFill>
                <a:effectLst/>
                <a:ea typeface="Times New Roman" panose="02020603050405020304" pitchFamily="18" charset="0"/>
                <a:cs typeface="Times New Roman" panose="02020603050405020304" pitchFamily="18" charset="0"/>
                <a:hlinkClick r:id="rId3"/>
              </a:rPr>
              <a:t>https://www.paho.org/en/events/webinar-measles-reemergence-update-clinical-surveillance-and-vaccination</a:t>
            </a:r>
            <a:endParaRPr lang="en-US" sz="1500" kern="100" dirty="0">
              <a:solidFill>
                <a:srgbClr val="000000"/>
              </a:solidFill>
              <a:effectLst/>
              <a:ea typeface="Aptos" panose="020B0004020202020204" pitchFamily="34" charset="0"/>
              <a:cs typeface="Times New Roman" panose="02020603050405020304" pitchFamily="18" charset="0"/>
            </a:endParaRPr>
          </a:p>
          <a:p>
            <a:pPr marL="342900" algn="l">
              <a:lnSpc>
                <a:spcPct val="90000"/>
              </a:lnSpc>
              <a:spcBef>
                <a:spcPts val="600"/>
              </a:spcBef>
              <a:spcAft>
                <a:spcPts val="600"/>
              </a:spcAft>
              <a:defRPr/>
            </a:pPr>
            <a:endParaRPr lang="en-US" sz="1500" b="1" dirty="0"/>
          </a:p>
        </p:txBody>
      </p:sp>
      <p:pic>
        <p:nvPicPr>
          <p:cNvPr id="5" name="Picture 4" descr="A close-up of a baby with rashes&#10;&#10;Description automatically generated">
            <a:extLst>
              <a:ext uri="{FF2B5EF4-FFF2-40B4-BE49-F238E27FC236}">
                <a16:creationId xmlns:a16="http://schemas.microsoft.com/office/drawing/2014/main" id="{26469E94-9DEA-8C0B-0BCA-898D52E3F64E}"/>
              </a:ext>
            </a:extLst>
          </p:cNvPr>
          <p:cNvPicPr>
            <a:picLocks noChangeAspect="1"/>
          </p:cNvPicPr>
          <p:nvPr/>
        </p:nvPicPr>
        <p:blipFill rotWithShape="1">
          <a:blip r:embed="rId4">
            <a:extLst>
              <a:ext uri="{28A0092B-C50C-407E-A947-70E740481C1C}">
                <a14:useLocalDpi xmlns:a14="http://schemas.microsoft.com/office/drawing/2010/main" val="0"/>
              </a:ext>
            </a:extLst>
          </a:blip>
          <a:srcRect l="22986" r="1006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23108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118</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 Light</vt:lpstr>
      <vt:lpstr>Times New Roman</vt:lpstr>
      <vt:lpstr>Office Theme</vt:lpstr>
      <vt:lpstr>Where to find the recordings and presentations of the Measles Webinar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4</cp:revision>
  <dcterms:created xsi:type="dcterms:W3CDTF">2024-03-27T20:14:23Z</dcterms:created>
  <dcterms:modified xsi:type="dcterms:W3CDTF">2024-03-29T17:30:33Z</dcterms:modified>
</cp:coreProperties>
</file>