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748135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92" d="100"/>
          <a:sy n="92" d="100"/>
        </p:scale>
        <p:origin x="9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755B2D-CCC3-457F-A6BF-679D7C8F1473}"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99C2F-48FF-4921-BAA8-0E4486D82694}" type="slidenum">
              <a:rPr lang="en-US" smtClean="0"/>
              <a:t>‹#›</a:t>
            </a:fld>
            <a:endParaRPr lang="en-US"/>
          </a:p>
        </p:txBody>
      </p:sp>
    </p:spTree>
    <p:extLst>
      <p:ext uri="{BB962C8B-B14F-4D97-AF65-F5344CB8AC3E}">
        <p14:creationId xmlns:p14="http://schemas.microsoft.com/office/powerpoint/2010/main" val="5909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217" rtl="0" eaLnBrk="1" fontAlgn="auto" latinLnBrk="0" hangingPunct="1">
              <a:lnSpc>
                <a:spcPct val="100000"/>
              </a:lnSpc>
              <a:spcBef>
                <a:spcPts val="0"/>
              </a:spcBef>
              <a:spcAft>
                <a:spcPts val="0"/>
              </a:spcAft>
              <a:buClrTx/>
              <a:buSzTx/>
              <a:buFontTx/>
              <a:buNone/>
              <a:tabLst/>
              <a:defRPr/>
            </a:pPr>
            <a:fld id="{006BE02D-20C0-F840-AFAC-BEA99C74FDC2}" type="slidenum">
              <a:rPr kumimoji="0" lang="en-US" sz="1200" b="0" i="0" u="none" strike="noStrike" kern="1200" cap="none" spc="0" normalizeH="0" baseline="0" noProof="0" smtClean="0">
                <a:ln>
                  <a:noFill/>
                </a:ln>
                <a:solidFill>
                  <a:prstClr val="black"/>
                </a:solidFill>
                <a:effectLst/>
                <a:uLnTx/>
                <a:uFillTx/>
                <a:latin typeface="Calibri Light" charset="0"/>
                <a:ea typeface="+mn-ea"/>
                <a:cs typeface="+mn-cs"/>
              </a:rPr>
              <a:pPr marL="0" marR="0" lvl="0" indent="0" algn="r" defTabSz="91421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Light" charset="0"/>
              <a:ea typeface="+mn-ea"/>
              <a:cs typeface="+mn-cs"/>
            </a:endParaRPr>
          </a:p>
        </p:txBody>
      </p:sp>
    </p:spTree>
    <p:extLst>
      <p:ext uri="{BB962C8B-B14F-4D97-AF65-F5344CB8AC3E}">
        <p14:creationId xmlns:p14="http://schemas.microsoft.com/office/powerpoint/2010/main" val="84955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88776-6DFB-BFFA-3FC7-66F3547772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C0D5-C07F-5946-E22D-EC37724A6D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DF92F8-0B6D-3F7D-B7A5-1C1433335ED6}"/>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624767FB-F56A-30AE-EE01-6B9C835E83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92209-D46C-4E7E-54D8-5E9437A1BD85}"/>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331682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00C56-8214-4632-2CB1-8368709D55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3BBB0B-089D-6C09-B935-A7A2264828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8904E-BCA0-7AA2-9DD9-0E9073D1BC5D}"/>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0FF2C894-C80F-14A0-4B50-874F66BCF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B7280-741D-91F4-C2C8-32351BD84D0D}"/>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86481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F5F9E-77A2-07B9-B8F9-9B875D9242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0A783C-6EF6-6C1E-0686-D61C154C0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97178-2863-6517-BDB1-5BB38C462B92}"/>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A829B265-D044-5E17-2E2D-8E1DD080B9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EAB32-1A8E-7283-4846-96FE5EA46449}"/>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51708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129E4-1A36-3731-3194-2827971F24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5E86C8-0959-93B0-E784-218DD8C4E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E28C9-1FB2-3109-91A4-F5FABCD6795C}"/>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E5081B6B-51C9-208B-E7BF-E5952FE3F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03EFE-3DCB-41C7-EBC2-3F8A3B3629E0}"/>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287226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9EA-A8C8-5F00-2CDF-82F3F646A8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E10A83-8F12-0034-2F79-C951B80464B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61EF15-9A3D-1886-298F-2992101DD7DB}"/>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218A1169-2505-AE46-350D-90AF47F35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ED70F-F46C-EE79-DEFB-E3FFF348B79E}"/>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69791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6B4A-E9CF-30CF-B528-62D455D75E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D3C669-DB82-1881-4D83-F64E1E508D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882152-CCA8-46F0-E24D-A2AF9F8FB3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4C7A77-8BC6-DD50-EDAA-9723ED47C4C3}"/>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6" name="Footer Placeholder 5">
            <a:extLst>
              <a:ext uri="{FF2B5EF4-FFF2-40B4-BE49-F238E27FC236}">
                <a16:creationId xmlns:a16="http://schemas.microsoft.com/office/drawing/2014/main" id="{5F82F3C9-0901-2028-AF70-78D6F3AE1B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B4E049-D2D5-7ECB-0CE0-24395161704B}"/>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99715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BBDB-1D32-1369-19B2-C1A696F969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F7E579-97E4-C31D-4BAF-3F5593EB7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669467-D351-6482-70D0-AE82938879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9F9086-48BF-82FD-4499-1601EDA86E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251A1F-2D97-BE41-086D-C572360C69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CFB051-2C3E-12A6-4F30-B1C488F3119A}"/>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8" name="Footer Placeholder 7">
            <a:extLst>
              <a:ext uri="{FF2B5EF4-FFF2-40B4-BE49-F238E27FC236}">
                <a16:creationId xmlns:a16="http://schemas.microsoft.com/office/drawing/2014/main" id="{CEEC1DF2-4AB0-CE19-DB8D-F46E8C123B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6BFCE1-F5C1-47B1-ABC3-31878B8791F9}"/>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19667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650B4-84D2-630E-B314-6DF585DECD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6824C1-6D7D-1E93-5489-984D9DBFF0A1}"/>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4" name="Footer Placeholder 3">
            <a:extLst>
              <a:ext uri="{FF2B5EF4-FFF2-40B4-BE49-F238E27FC236}">
                <a16:creationId xmlns:a16="http://schemas.microsoft.com/office/drawing/2014/main" id="{BD12C3EF-EE37-C5A6-BD0C-043ADE33E5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F7B92B-A22E-BEC6-3F92-BAFFACB3CFA5}"/>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201492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7000AA-E7CF-A992-34AD-1227B129D5D9}"/>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3" name="Footer Placeholder 2">
            <a:extLst>
              <a:ext uri="{FF2B5EF4-FFF2-40B4-BE49-F238E27FC236}">
                <a16:creationId xmlns:a16="http://schemas.microsoft.com/office/drawing/2014/main" id="{6D554B1F-7B4A-D835-0870-AF5626DE07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57A2A3-AA92-5DFE-09DE-9FDE4E530567}"/>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2465789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C7926-DD65-C517-14B7-CD119479A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35D244-8D6A-31E5-A87E-94241A5D18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8AFAD2-5058-2884-BFF0-CEAA57E38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C5282-F1F4-970C-0280-55761127621C}"/>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6" name="Footer Placeholder 5">
            <a:extLst>
              <a:ext uri="{FF2B5EF4-FFF2-40B4-BE49-F238E27FC236}">
                <a16:creationId xmlns:a16="http://schemas.microsoft.com/office/drawing/2014/main" id="{C6A37514-EA74-7432-FC57-C6ADEE570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2934FC-7175-CA92-AAEA-89FAA1D081EC}"/>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20758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537D-3883-19B4-E98E-8F02A7191D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81BE07-2B20-0F30-10B8-BE8D5B91E9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802DD2-C075-26F9-29CC-E482F7ECB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C2F773-6AF0-D1E5-28CD-833A46D99082}"/>
              </a:ext>
            </a:extLst>
          </p:cNvPr>
          <p:cNvSpPr>
            <a:spLocks noGrp="1"/>
          </p:cNvSpPr>
          <p:nvPr>
            <p:ph type="dt" sz="half" idx="10"/>
          </p:nvPr>
        </p:nvSpPr>
        <p:spPr/>
        <p:txBody>
          <a:bodyPr/>
          <a:lstStyle/>
          <a:p>
            <a:fld id="{92AE45DC-8907-48F5-9974-7A2DEA96BC67}" type="datetimeFigureOut">
              <a:rPr lang="en-US" smtClean="0"/>
              <a:t>3/29/2024</a:t>
            </a:fld>
            <a:endParaRPr lang="en-US"/>
          </a:p>
        </p:txBody>
      </p:sp>
      <p:sp>
        <p:nvSpPr>
          <p:cNvPr id="6" name="Footer Placeholder 5">
            <a:extLst>
              <a:ext uri="{FF2B5EF4-FFF2-40B4-BE49-F238E27FC236}">
                <a16:creationId xmlns:a16="http://schemas.microsoft.com/office/drawing/2014/main" id="{8B862DB3-07F9-4D8B-64E8-8EE32C32E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34733-E062-0A89-F897-C4EAA24D1B7C}"/>
              </a:ext>
            </a:extLst>
          </p:cNvPr>
          <p:cNvSpPr>
            <a:spLocks noGrp="1"/>
          </p:cNvSpPr>
          <p:nvPr>
            <p:ph type="sldNum" sz="quarter" idx="12"/>
          </p:nvPr>
        </p:nvSpPr>
        <p:spPr/>
        <p:txBody>
          <a:bodyPr/>
          <a:lstStyle/>
          <a:p>
            <a:fld id="{F1E212CB-55ED-4E8A-A2A9-4D1334139E1A}" type="slidenum">
              <a:rPr lang="en-US" smtClean="0"/>
              <a:t>‹#›</a:t>
            </a:fld>
            <a:endParaRPr lang="en-US"/>
          </a:p>
        </p:txBody>
      </p:sp>
    </p:spTree>
    <p:extLst>
      <p:ext uri="{BB962C8B-B14F-4D97-AF65-F5344CB8AC3E}">
        <p14:creationId xmlns:p14="http://schemas.microsoft.com/office/powerpoint/2010/main" val="185171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A25AAE-A02E-0D4C-E168-3C822B963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600A45-2F11-0AA7-1CC8-0911231B84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E3A45-E487-5899-195F-CAB93DCFD0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AE45DC-8907-48F5-9974-7A2DEA96BC67}" type="datetimeFigureOut">
              <a:rPr lang="en-US" smtClean="0"/>
              <a:t>3/29/2024</a:t>
            </a:fld>
            <a:endParaRPr lang="en-US"/>
          </a:p>
        </p:txBody>
      </p:sp>
      <p:sp>
        <p:nvSpPr>
          <p:cNvPr id="5" name="Footer Placeholder 4">
            <a:extLst>
              <a:ext uri="{FF2B5EF4-FFF2-40B4-BE49-F238E27FC236}">
                <a16:creationId xmlns:a16="http://schemas.microsoft.com/office/drawing/2014/main" id="{F56C9B4C-7B45-56DC-46C3-1046ADE5C1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6748188-96BF-1C6C-4A11-7C9393BEF0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1E212CB-55ED-4E8A-A2A9-4D1334139E1A}" type="slidenum">
              <a:rPr lang="en-US" smtClean="0"/>
              <a:t>‹#›</a:t>
            </a:fld>
            <a:endParaRPr lang="en-US"/>
          </a:p>
        </p:txBody>
      </p:sp>
    </p:spTree>
    <p:extLst>
      <p:ext uri="{BB962C8B-B14F-4D97-AF65-F5344CB8AC3E}">
        <p14:creationId xmlns:p14="http://schemas.microsoft.com/office/powerpoint/2010/main" val="294283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ho.org/es/eventos/webinario-reemergencia-sarampion-actualizacion-clinica-vigilancia-vacunac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3917-D892-E87B-C836-C35CDB5CC5B7}"/>
              </a:ext>
            </a:extLst>
          </p:cNvPr>
          <p:cNvSpPr>
            <a:spLocks noGrp="1"/>
          </p:cNvSpPr>
          <p:nvPr>
            <p:ph type="ctrTitle"/>
          </p:nvPr>
        </p:nvSpPr>
        <p:spPr>
          <a:xfrm>
            <a:off x="175969" y="596302"/>
            <a:ext cx="5696512" cy="927697"/>
          </a:xfrm>
        </p:spPr>
        <p:txBody>
          <a:bodyPr vert="horz" lIns="91440" tIns="45720" rIns="91440" bIns="45720" rtlCol="0" anchor="b">
            <a:noAutofit/>
          </a:bodyPr>
          <a:lstStyle/>
          <a:p>
            <a:pPr algn="l">
              <a:lnSpc>
                <a:spcPct val="90000"/>
              </a:lnSpc>
            </a:pPr>
            <a:r>
              <a:rPr lang="es-419" sz="3200" b="1" dirty="0">
                <a:solidFill>
                  <a:schemeClr val="accent1"/>
                </a:solidFill>
              </a:rPr>
              <a:t>Dónde encontrar las presentaciones y grabaciones del webinario sobre sarampión</a:t>
            </a:r>
          </a:p>
        </p:txBody>
      </p:sp>
      <p:sp>
        <p:nvSpPr>
          <p:cNvPr id="3" name="Subtitle 2">
            <a:extLst>
              <a:ext uri="{FF2B5EF4-FFF2-40B4-BE49-F238E27FC236}">
                <a16:creationId xmlns:a16="http://schemas.microsoft.com/office/drawing/2014/main" id="{418AE27A-3A42-863C-4A64-279D2E0F19E9}"/>
              </a:ext>
            </a:extLst>
          </p:cNvPr>
          <p:cNvSpPr>
            <a:spLocks noGrp="1"/>
          </p:cNvSpPr>
          <p:nvPr>
            <p:ph type="subTitle" idx="1"/>
          </p:nvPr>
        </p:nvSpPr>
        <p:spPr>
          <a:xfrm>
            <a:off x="311436" y="1717108"/>
            <a:ext cx="4864800" cy="3745336"/>
          </a:xfrm>
        </p:spPr>
        <p:txBody>
          <a:bodyPr vert="horz" lIns="91440" tIns="45720" rIns="91440" bIns="45720" rtlCol="0">
            <a:noAutofit/>
          </a:bodyPr>
          <a:lstStyle/>
          <a:p>
            <a:pPr algn="l">
              <a:lnSpc>
                <a:spcPct val="107000"/>
              </a:lnSpc>
              <a:spcBef>
                <a:spcPts val="0"/>
              </a:spcBef>
              <a:buSzPts val="1000"/>
              <a:tabLst>
                <a:tab pos="914400" algn="l"/>
              </a:tabLst>
            </a:pPr>
            <a:r>
              <a:rPr lang="es-419" sz="1400" kern="0" dirty="0">
                <a:solidFill>
                  <a:srgbClr val="000000"/>
                </a:solidFill>
                <a:effectLst/>
                <a:ea typeface="Times New Roman" panose="02020603050405020304" pitchFamily="18" charset="0"/>
                <a:cs typeface="Times New Roman" panose="02020603050405020304" pitchFamily="18" charset="0"/>
              </a:rPr>
              <a:t>Más de </a:t>
            </a:r>
            <a:r>
              <a:rPr lang="es-419" sz="1400" b="1" kern="0" dirty="0">
                <a:solidFill>
                  <a:srgbClr val="000000"/>
                </a:solidFill>
                <a:effectLst/>
                <a:ea typeface="Times New Roman" panose="02020603050405020304" pitchFamily="18" charset="0"/>
                <a:cs typeface="Times New Roman" panose="02020603050405020304" pitchFamily="18" charset="0"/>
              </a:rPr>
              <a:t>2,000 participantes </a:t>
            </a:r>
            <a:r>
              <a:rPr lang="es-419" sz="1400" kern="0" dirty="0">
                <a:solidFill>
                  <a:srgbClr val="000000"/>
                </a:solidFill>
                <a:effectLst/>
                <a:ea typeface="Times New Roman" panose="02020603050405020304" pitchFamily="18" charset="0"/>
                <a:cs typeface="Times New Roman" panose="02020603050405020304" pitchFamily="18" charset="0"/>
              </a:rPr>
              <a:t>se conectaron al webinario sobre la reemergencia del sarampión organizado por el Programa Especial de Inmunización de la Organización Panamericana de la Salud.  Durante este webinario, los principales aspectos clínicos del sarampión y sus diagnósticos diferenciales fueron abordados</a:t>
            </a:r>
            <a:r>
              <a:rPr lang="es-419" sz="1400" kern="0" dirty="0">
                <a:solidFill>
                  <a:srgbClr val="000000"/>
                </a:solidFill>
                <a:ea typeface="Times New Roman" panose="02020603050405020304" pitchFamily="18" charset="0"/>
                <a:cs typeface="Times New Roman" panose="02020603050405020304" pitchFamily="18" charset="0"/>
              </a:rPr>
              <a:t> (por ejemplo, dengue)</a:t>
            </a:r>
            <a:r>
              <a:rPr lang="es-419" sz="1400" kern="0" dirty="0">
                <a:solidFill>
                  <a:srgbClr val="000000"/>
                </a:solidFill>
                <a:effectLst/>
                <a:ea typeface="Times New Roman" panose="02020603050405020304" pitchFamily="18" charset="0"/>
                <a:cs typeface="Times New Roman" panose="02020603050405020304" pitchFamily="18" charset="0"/>
              </a:rPr>
              <a:t>. También, las acciones a ser implementadas para incrementar </a:t>
            </a:r>
            <a:r>
              <a:rPr lang="es-419" sz="1400" kern="0" dirty="0">
                <a:solidFill>
                  <a:srgbClr val="000000"/>
                </a:solidFill>
                <a:ea typeface="Times New Roman" panose="02020603050405020304" pitchFamily="18" charset="0"/>
                <a:cs typeface="Times New Roman" panose="02020603050405020304" pitchFamily="18" charset="0"/>
              </a:rPr>
              <a:t>la sensibilidad del Sistema de vigilancia y los niveles de inmunidad poblacional</a:t>
            </a:r>
            <a:r>
              <a:rPr lang="es-419" sz="1400" kern="0" dirty="0">
                <a:solidFill>
                  <a:srgbClr val="000000"/>
                </a:solidFill>
                <a:effectLst/>
                <a:ea typeface="Times New Roman" panose="02020603050405020304" pitchFamily="18" charset="0"/>
                <a:cs typeface="Times New Roman" panose="02020603050405020304" pitchFamily="18" charset="0"/>
              </a:rPr>
              <a:t>. </a:t>
            </a:r>
          </a:p>
          <a:p>
            <a:pPr algn="l">
              <a:lnSpc>
                <a:spcPct val="107000"/>
              </a:lnSpc>
              <a:spcBef>
                <a:spcPts val="0"/>
              </a:spcBef>
              <a:buSzPts val="1000"/>
              <a:tabLst>
                <a:tab pos="914400" algn="l"/>
              </a:tabLst>
            </a:pPr>
            <a:endParaRPr lang="es-419" sz="1400" kern="0" dirty="0">
              <a:solidFill>
                <a:srgbClr val="000000"/>
              </a:solidFill>
              <a:ea typeface="Times New Roman" panose="02020603050405020304" pitchFamily="18" charset="0"/>
              <a:cs typeface="Times New Roman" panose="02020603050405020304" pitchFamily="18" charset="0"/>
            </a:endParaRPr>
          </a:p>
          <a:p>
            <a:pPr algn="l">
              <a:lnSpc>
                <a:spcPct val="107000"/>
              </a:lnSpc>
              <a:spcBef>
                <a:spcPts val="0"/>
              </a:spcBef>
              <a:buSzPts val="1000"/>
              <a:tabLst>
                <a:tab pos="914400" algn="l"/>
              </a:tabLst>
            </a:pPr>
            <a:r>
              <a:rPr lang="es-419" sz="1400" kern="0" dirty="0">
                <a:solidFill>
                  <a:srgbClr val="000000"/>
                </a:solidFill>
                <a:ea typeface="Times New Roman" panose="02020603050405020304" pitchFamily="18" charset="0"/>
                <a:cs typeface="Times New Roman" panose="02020603050405020304" pitchFamily="18" charset="0"/>
              </a:rPr>
              <a:t>La grabación del webinario y presentaciones técnicas se pueden usar paras las acciones de abogacía y entrenamiento a nivel país. </a:t>
            </a:r>
          </a:p>
          <a:p>
            <a:pPr algn="l">
              <a:lnSpc>
                <a:spcPct val="107000"/>
              </a:lnSpc>
              <a:spcBef>
                <a:spcPts val="0"/>
              </a:spcBef>
              <a:buSzPts val="1000"/>
              <a:tabLst>
                <a:tab pos="914400" algn="l"/>
              </a:tabLst>
            </a:pPr>
            <a:endParaRPr lang="es-419" sz="1400" kern="0" dirty="0">
              <a:solidFill>
                <a:srgbClr val="000000"/>
              </a:solidFill>
              <a:ea typeface="Times New Roman" panose="02020603050405020304" pitchFamily="18" charset="0"/>
              <a:cs typeface="Times New Roman" panose="02020603050405020304" pitchFamily="18" charset="0"/>
            </a:endParaRPr>
          </a:p>
          <a:p>
            <a:pPr algn="l">
              <a:lnSpc>
                <a:spcPct val="107000"/>
              </a:lnSpc>
              <a:spcBef>
                <a:spcPts val="0"/>
              </a:spcBef>
              <a:buSzPts val="1000"/>
              <a:tabLst>
                <a:tab pos="914400" algn="l"/>
              </a:tabLst>
            </a:pPr>
            <a:r>
              <a:rPr lang="es-419" sz="1400" b="1" kern="0" dirty="0">
                <a:solidFill>
                  <a:srgbClr val="000000"/>
                </a:solidFill>
                <a:ea typeface="Times New Roman" panose="02020603050405020304" pitchFamily="18" charset="0"/>
                <a:cs typeface="Times New Roman" panose="02020603050405020304" pitchFamily="18" charset="0"/>
              </a:rPr>
              <a:t>Enlace: </a:t>
            </a:r>
          </a:p>
          <a:p>
            <a:pPr algn="l">
              <a:lnSpc>
                <a:spcPct val="107000"/>
              </a:lnSpc>
              <a:spcBef>
                <a:spcPts val="0"/>
              </a:spcBef>
              <a:buSzPts val="1000"/>
              <a:tabLst>
                <a:tab pos="914400" algn="l"/>
              </a:tabLst>
            </a:pPr>
            <a:r>
              <a:rPr lang="es-419" sz="1400" kern="0" dirty="0">
                <a:solidFill>
                  <a:srgbClr val="000000"/>
                </a:solidFill>
                <a:effectLst/>
                <a:ea typeface="Times New Roman" panose="02020603050405020304" pitchFamily="18" charset="0"/>
                <a:cs typeface="Times New Roman" panose="02020603050405020304" pitchFamily="18" charset="0"/>
                <a:hlinkClick r:id="rId3"/>
              </a:rPr>
              <a:t>https://www.paho.org/es/eventos/webinario-reemergencia-sarampion-actualizacion-clinica-vigilancia-vacunacion</a:t>
            </a:r>
            <a:endParaRPr lang="es-419" sz="1400" kern="0" dirty="0">
              <a:solidFill>
                <a:srgbClr val="000000"/>
              </a:solidFill>
              <a:effectLst/>
              <a:ea typeface="Times New Roman" panose="02020603050405020304" pitchFamily="18" charset="0"/>
              <a:cs typeface="Times New Roman" panose="02020603050405020304" pitchFamily="18" charset="0"/>
            </a:endParaRPr>
          </a:p>
          <a:p>
            <a:pPr algn="l">
              <a:lnSpc>
                <a:spcPct val="107000"/>
              </a:lnSpc>
              <a:spcBef>
                <a:spcPts val="0"/>
              </a:spcBef>
              <a:buSzPts val="1000"/>
              <a:tabLst>
                <a:tab pos="914400" algn="l"/>
              </a:tabLst>
            </a:pPr>
            <a:endParaRPr lang="es-419" sz="1400" kern="0" dirty="0">
              <a:solidFill>
                <a:srgbClr val="000000"/>
              </a:solidFill>
              <a:effectLst/>
              <a:ea typeface="Times New Roman" panose="02020603050405020304" pitchFamily="18" charset="0"/>
              <a:cs typeface="Times New Roman" panose="02020603050405020304" pitchFamily="18" charset="0"/>
            </a:endParaRPr>
          </a:p>
          <a:p>
            <a:pPr algn="l">
              <a:lnSpc>
                <a:spcPct val="107000"/>
              </a:lnSpc>
              <a:spcBef>
                <a:spcPts val="0"/>
              </a:spcBef>
              <a:buSzPts val="1000"/>
              <a:tabLst>
                <a:tab pos="914400" algn="l"/>
              </a:tabLst>
            </a:pPr>
            <a:endParaRPr lang="es-419" sz="1400" kern="0" dirty="0">
              <a:solidFill>
                <a:srgbClr val="000000"/>
              </a:solidFill>
              <a:ea typeface="Times New Roman" panose="02020603050405020304" pitchFamily="18" charset="0"/>
              <a:cs typeface="Times New Roman" panose="02020603050405020304" pitchFamily="18" charset="0"/>
            </a:endParaRPr>
          </a:p>
          <a:p>
            <a:pPr algn="l">
              <a:lnSpc>
                <a:spcPct val="107000"/>
              </a:lnSpc>
              <a:spcBef>
                <a:spcPts val="0"/>
              </a:spcBef>
              <a:buSzPts val="1000"/>
              <a:tabLst>
                <a:tab pos="914400" algn="l"/>
              </a:tabLst>
            </a:pPr>
            <a:endParaRPr lang="es-419" sz="1400" kern="0" dirty="0">
              <a:solidFill>
                <a:srgbClr val="000000"/>
              </a:solidFill>
              <a:ea typeface="Times New Roman" panose="02020603050405020304" pitchFamily="18" charset="0"/>
              <a:cs typeface="Times New Roman" panose="02020603050405020304" pitchFamily="18" charset="0"/>
            </a:endParaRPr>
          </a:p>
        </p:txBody>
      </p:sp>
      <p:pic>
        <p:nvPicPr>
          <p:cNvPr id="5" name="Picture 4" descr="A close-up of a baby with rashes&#10;&#10;Description automatically generated">
            <a:extLst>
              <a:ext uri="{FF2B5EF4-FFF2-40B4-BE49-F238E27FC236}">
                <a16:creationId xmlns:a16="http://schemas.microsoft.com/office/drawing/2014/main" id="{26469E94-9DEA-8C0B-0BCA-898D52E3F64E}"/>
              </a:ext>
            </a:extLst>
          </p:cNvPr>
          <p:cNvPicPr>
            <a:picLocks noChangeAspect="1"/>
          </p:cNvPicPr>
          <p:nvPr/>
        </p:nvPicPr>
        <p:blipFill rotWithShape="1">
          <a:blip r:embed="rId4">
            <a:extLst>
              <a:ext uri="{28A0092B-C50C-407E-A947-70E740481C1C}">
                <a14:useLocalDpi xmlns:a14="http://schemas.microsoft.com/office/drawing/2010/main" val="0"/>
              </a:ext>
            </a:extLst>
          </a:blip>
          <a:srcRect l="22986" r="1006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795608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119</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 Light</vt:lpstr>
      <vt:lpstr>Times New Roman</vt:lpstr>
      <vt:lpstr>Office Theme</vt:lpstr>
      <vt:lpstr>Dónde encontrar las presentaciones y grabaciones del webinario sobre sarampión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4</cp:revision>
  <dcterms:created xsi:type="dcterms:W3CDTF">2024-03-27T20:14:23Z</dcterms:created>
  <dcterms:modified xsi:type="dcterms:W3CDTF">2024-03-29T17:30:23Z</dcterms:modified>
</cp:coreProperties>
</file>