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33036631290653"/>
          <c:y val="3.3796017159035956E-2"/>
          <c:w val="0.87638460953250408"/>
          <c:h val="0.7376503193853961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With Cases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Sheet1!$A$2:$A$22</c:f>
              <c:strCache>
                <c:ptCount val="21"/>
                <c:pt idx="0">
                  <c:v>PER</c:v>
                </c:pt>
                <c:pt idx="1">
                  <c:v>BHS</c:v>
                </c:pt>
                <c:pt idx="2">
                  <c:v>GUY</c:v>
                </c:pt>
                <c:pt idx="3">
                  <c:v>SUR</c:v>
                </c:pt>
                <c:pt idx="4">
                  <c:v>BOL</c:v>
                </c:pt>
                <c:pt idx="5">
                  <c:v>MEX</c:v>
                </c:pt>
                <c:pt idx="6">
                  <c:v>URY</c:v>
                </c:pt>
                <c:pt idx="7">
                  <c:v>PAN</c:v>
                </c:pt>
                <c:pt idx="8">
                  <c:v>ARG</c:v>
                </c:pt>
                <c:pt idx="9">
                  <c:v>HND</c:v>
                </c:pt>
                <c:pt idx="10">
                  <c:v>CHL</c:v>
                </c:pt>
                <c:pt idx="11">
                  <c:v>GTM</c:v>
                </c:pt>
                <c:pt idx="12">
                  <c:v>BLZ</c:v>
                </c:pt>
                <c:pt idx="13">
                  <c:v>DOM</c:v>
                </c:pt>
                <c:pt idx="14">
                  <c:v>ECU</c:v>
                </c:pt>
                <c:pt idx="15">
                  <c:v>CRI</c:v>
                </c:pt>
                <c:pt idx="16">
                  <c:v>HTI</c:v>
                </c:pt>
                <c:pt idx="17">
                  <c:v>PRY</c:v>
                </c:pt>
                <c:pt idx="18">
                  <c:v>NIC</c:v>
                </c:pt>
                <c:pt idx="19">
                  <c:v>VEN</c:v>
                </c:pt>
                <c:pt idx="20">
                  <c:v>SLV</c:v>
                </c:pt>
              </c:strCache>
            </c:strRef>
          </c:cat>
          <c:val>
            <c:numRef>
              <c:f>Sheet1!$B$2:$B$22</c:f>
            </c:numRef>
          </c:val>
          <c:extLst>
            <c:ext xmlns:c16="http://schemas.microsoft.com/office/drawing/2014/chart" uri="{C3380CC4-5D6E-409C-BE32-E72D297353CC}">
              <c16:uniqueId val="{00000000-9EDE-4C80-90A4-22ADD696BE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 cases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Sheet1!$A$2:$A$22</c:f>
              <c:strCache>
                <c:ptCount val="21"/>
                <c:pt idx="0">
                  <c:v>PER</c:v>
                </c:pt>
                <c:pt idx="1">
                  <c:v>BHS</c:v>
                </c:pt>
                <c:pt idx="2">
                  <c:v>GUY</c:v>
                </c:pt>
                <c:pt idx="3">
                  <c:v>SUR</c:v>
                </c:pt>
                <c:pt idx="4">
                  <c:v>BOL</c:v>
                </c:pt>
                <c:pt idx="5">
                  <c:v>MEX</c:v>
                </c:pt>
                <c:pt idx="6">
                  <c:v>URY</c:v>
                </c:pt>
                <c:pt idx="7">
                  <c:v>PAN</c:v>
                </c:pt>
                <c:pt idx="8">
                  <c:v>ARG</c:v>
                </c:pt>
                <c:pt idx="9">
                  <c:v>HND</c:v>
                </c:pt>
                <c:pt idx="10">
                  <c:v>CHL</c:v>
                </c:pt>
                <c:pt idx="11">
                  <c:v>GTM</c:v>
                </c:pt>
                <c:pt idx="12">
                  <c:v>BLZ</c:v>
                </c:pt>
                <c:pt idx="13">
                  <c:v>DOM</c:v>
                </c:pt>
                <c:pt idx="14">
                  <c:v>ECU</c:v>
                </c:pt>
                <c:pt idx="15">
                  <c:v>CRI</c:v>
                </c:pt>
                <c:pt idx="16">
                  <c:v>HTI</c:v>
                </c:pt>
                <c:pt idx="17">
                  <c:v>PRY</c:v>
                </c:pt>
                <c:pt idx="18">
                  <c:v>NIC</c:v>
                </c:pt>
                <c:pt idx="19">
                  <c:v>VEN</c:v>
                </c:pt>
                <c:pt idx="20">
                  <c:v>SLV</c:v>
                </c:pt>
              </c:strCache>
            </c:strRef>
          </c:cat>
          <c:val>
            <c:numRef>
              <c:f>Sheet1!$C$2:$C$22</c:f>
            </c:numRef>
          </c:val>
          <c:extLst>
            <c:ext xmlns:c16="http://schemas.microsoft.com/office/drawing/2014/chart" uri="{C3380CC4-5D6E-409C-BE32-E72D297353CC}">
              <c16:uniqueId val="{00000001-9EDE-4C80-90A4-22ADD696BE0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 Municipios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Sheet1!$A$2:$A$22</c:f>
              <c:strCache>
                <c:ptCount val="21"/>
                <c:pt idx="0">
                  <c:v>PER</c:v>
                </c:pt>
                <c:pt idx="1">
                  <c:v>BHS</c:v>
                </c:pt>
                <c:pt idx="2">
                  <c:v>GUY</c:v>
                </c:pt>
                <c:pt idx="3">
                  <c:v>SUR</c:v>
                </c:pt>
                <c:pt idx="4">
                  <c:v>BOL</c:v>
                </c:pt>
                <c:pt idx="5">
                  <c:v>MEX</c:v>
                </c:pt>
                <c:pt idx="6">
                  <c:v>URY</c:v>
                </c:pt>
                <c:pt idx="7">
                  <c:v>PAN</c:v>
                </c:pt>
                <c:pt idx="8">
                  <c:v>ARG</c:v>
                </c:pt>
                <c:pt idx="9">
                  <c:v>HND</c:v>
                </c:pt>
                <c:pt idx="10">
                  <c:v>CHL</c:v>
                </c:pt>
                <c:pt idx="11">
                  <c:v>GTM</c:v>
                </c:pt>
                <c:pt idx="12">
                  <c:v>BLZ</c:v>
                </c:pt>
                <c:pt idx="13">
                  <c:v>DOM</c:v>
                </c:pt>
                <c:pt idx="14">
                  <c:v>ECU</c:v>
                </c:pt>
                <c:pt idx="15">
                  <c:v>CRI</c:v>
                </c:pt>
                <c:pt idx="16">
                  <c:v>HTI</c:v>
                </c:pt>
                <c:pt idx="17">
                  <c:v>PRY</c:v>
                </c:pt>
                <c:pt idx="18">
                  <c:v>NIC</c:v>
                </c:pt>
                <c:pt idx="19">
                  <c:v>VEN</c:v>
                </c:pt>
                <c:pt idx="20">
                  <c:v>SLV</c:v>
                </c:pt>
              </c:strCache>
            </c:strRef>
          </c:cat>
          <c:val>
            <c:numRef>
              <c:f>Sheet1!$D$2:$D$22</c:f>
            </c:numRef>
          </c:val>
          <c:extLst>
            <c:ext xmlns:c16="http://schemas.microsoft.com/office/drawing/2014/chart" uri="{C3380CC4-5D6E-409C-BE32-E72D297353CC}">
              <c16:uniqueId val="{00000005-9EDE-4C80-90A4-22ADD696BE0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% of municipalities reporting cases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Sheet1!$A$2:$A$22</c:f>
              <c:strCache>
                <c:ptCount val="21"/>
                <c:pt idx="0">
                  <c:v>PER</c:v>
                </c:pt>
                <c:pt idx="1">
                  <c:v>BHS</c:v>
                </c:pt>
                <c:pt idx="2">
                  <c:v>GUY</c:v>
                </c:pt>
                <c:pt idx="3">
                  <c:v>SUR</c:v>
                </c:pt>
                <c:pt idx="4">
                  <c:v>BOL</c:v>
                </c:pt>
                <c:pt idx="5">
                  <c:v>MEX</c:v>
                </c:pt>
                <c:pt idx="6">
                  <c:v>URY</c:v>
                </c:pt>
                <c:pt idx="7">
                  <c:v>PAN</c:v>
                </c:pt>
                <c:pt idx="8">
                  <c:v>ARG</c:v>
                </c:pt>
                <c:pt idx="9">
                  <c:v>HND</c:v>
                </c:pt>
                <c:pt idx="10">
                  <c:v>CHL</c:v>
                </c:pt>
                <c:pt idx="11">
                  <c:v>GTM</c:v>
                </c:pt>
                <c:pt idx="12">
                  <c:v>BLZ</c:v>
                </c:pt>
                <c:pt idx="13">
                  <c:v>DOM</c:v>
                </c:pt>
                <c:pt idx="14">
                  <c:v>ECU</c:v>
                </c:pt>
                <c:pt idx="15">
                  <c:v>CRI</c:v>
                </c:pt>
                <c:pt idx="16">
                  <c:v>HTI</c:v>
                </c:pt>
                <c:pt idx="17">
                  <c:v>PRY</c:v>
                </c:pt>
                <c:pt idx="18">
                  <c:v>NIC</c:v>
                </c:pt>
                <c:pt idx="19">
                  <c:v>VEN</c:v>
                </c:pt>
                <c:pt idx="20">
                  <c:v>SLV</c:v>
                </c:pt>
              </c:strCache>
            </c:strRef>
          </c:cat>
          <c:val>
            <c:numRef>
              <c:f>Sheet1!$E$2:$E$22</c:f>
              <c:numCache>
                <c:formatCode>0</c:formatCode>
                <c:ptCount val="21"/>
                <c:pt idx="0">
                  <c:v>4.0554962646744928</c:v>
                </c:pt>
                <c:pt idx="1">
                  <c:v>6.666666666666667</c:v>
                </c:pt>
                <c:pt idx="2">
                  <c:v>7.6923076923076925</c:v>
                </c:pt>
                <c:pt idx="3">
                  <c:v>10</c:v>
                </c:pt>
                <c:pt idx="4">
                  <c:v>14.159292035398231</c:v>
                </c:pt>
                <c:pt idx="5">
                  <c:v>19.967598217901987</c:v>
                </c:pt>
                <c:pt idx="6">
                  <c:v>20</c:v>
                </c:pt>
                <c:pt idx="7">
                  <c:v>20.73170731707317</c:v>
                </c:pt>
                <c:pt idx="8">
                  <c:v>21.6796875</c:v>
                </c:pt>
                <c:pt idx="9">
                  <c:v>25.503355704697988</c:v>
                </c:pt>
                <c:pt idx="10">
                  <c:v>26.589595375722542</c:v>
                </c:pt>
                <c:pt idx="11">
                  <c:v>28.52941176470588</c:v>
                </c:pt>
                <c:pt idx="12">
                  <c:v>33.333333333333329</c:v>
                </c:pt>
                <c:pt idx="13">
                  <c:v>38.853503184713375</c:v>
                </c:pt>
                <c:pt idx="14">
                  <c:v>42.986425339366519</c:v>
                </c:pt>
                <c:pt idx="15">
                  <c:v>43.209876543209873</c:v>
                </c:pt>
                <c:pt idx="16">
                  <c:v>44.285714285714285</c:v>
                </c:pt>
                <c:pt idx="17">
                  <c:v>50.381679389312971</c:v>
                </c:pt>
                <c:pt idx="18">
                  <c:v>55.555555555555557</c:v>
                </c:pt>
                <c:pt idx="19">
                  <c:v>83.582089552238799</c:v>
                </c:pt>
                <c:pt idx="20">
                  <c:v>91.603053435114504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EDE-4C80-90A4-22ADD696BE0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% of silent municialities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Sheet1!$A$2:$A$22</c:f>
              <c:strCache>
                <c:ptCount val="21"/>
                <c:pt idx="0">
                  <c:v>PER</c:v>
                </c:pt>
                <c:pt idx="1">
                  <c:v>BHS</c:v>
                </c:pt>
                <c:pt idx="2">
                  <c:v>GUY</c:v>
                </c:pt>
                <c:pt idx="3">
                  <c:v>SUR</c:v>
                </c:pt>
                <c:pt idx="4">
                  <c:v>BOL</c:v>
                </c:pt>
                <c:pt idx="5">
                  <c:v>MEX</c:v>
                </c:pt>
                <c:pt idx="6">
                  <c:v>URY</c:v>
                </c:pt>
                <c:pt idx="7">
                  <c:v>PAN</c:v>
                </c:pt>
                <c:pt idx="8">
                  <c:v>ARG</c:v>
                </c:pt>
                <c:pt idx="9">
                  <c:v>HND</c:v>
                </c:pt>
                <c:pt idx="10">
                  <c:v>CHL</c:v>
                </c:pt>
                <c:pt idx="11">
                  <c:v>GTM</c:v>
                </c:pt>
                <c:pt idx="12">
                  <c:v>BLZ</c:v>
                </c:pt>
                <c:pt idx="13">
                  <c:v>DOM</c:v>
                </c:pt>
                <c:pt idx="14">
                  <c:v>ECU</c:v>
                </c:pt>
                <c:pt idx="15">
                  <c:v>CRI</c:v>
                </c:pt>
                <c:pt idx="16">
                  <c:v>HTI</c:v>
                </c:pt>
                <c:pt idx="17">
                  <c:v>PRY</c:v>
                </c:pt>
                <c:pt idx="18">
                  <c:v>NIC</c:v>
                </c:pt>
                <c:pt idx="19">
                  <c:v>VEN</c:v>
                </c:pt>
                <c:pt idx="20">
                  <c:v>SLV</c:v>
                </c:pt>
              </c:strCache>
            </c:strRef>
          </c:cat>
          <c:val>
            <c:numRef>
              <c:f>Sheet1!$F$2:$F$22</c:f>
              <c:numCache>
                <c:formatCode>0</c:formatCode>
                <c:ptCount val="21"/>
                <c:pt idx="0">
                  <c:v>95.944503735325497</c:v>
                </c:pt>
                <c:pt idx="1">
                  <c:v>93.333333333333329</c:v>
                </c:pt>
                <c:pt idx="2">
                  <c:v>92.307692307692307</c:v>
                </c:pt>
                <c:pt idx="3">
                  <c:v>90</c:v>
                </c:pt>
                <c:pt idx="4">
                  <c:v>85.840707964601776</c:v>
                </c:pt>
                <c:pt idx="5">
                  <c:v>80.03240178209802</c:v>
                </c:pt>
                <c:pt idx="6">
                  <c:v>80</c:v>
                </c:pt>
                <c:pt idx="7">
                  <c:v>79.268292682926827</c:v>
                </c:pt>
                <c:pt idx="8">
                  <c:v>78.3203125</c:v>
                </c:pt>
                <c:pt idx="9">
                  <c:v>74.496644295302019</c:v>
                </c:pt>
                <c:pt idx="10">
                  <c:v>73.410404624277461</c:v>
                </c:pt>
                <c:pt idx="11">
                  <c:v>71.470588235294116</c:v>
                </c:pt>
                <c:pt idx="12">
                  <c:v>66.666666666666657</c:v>
                </c:pt>
                <c:pt idx="13">
                  <c:v>61.146496815286625</c:v>
                </c:pt>
                <c:pt idx="14">
                  <c:v>57.013574660633481</c:v>
                </c:pt>
                <c:pt idx="15">
                  <c:v>56.79012345679012</c:v>
                </c:pt>
                <c:pt idx="16">
                  <c:v>55.714285714285715</c:v>
                </c:pt>
                <c:pt idx="17">
                  <c:v>49.618320610687022</c:v>
                </c:pt>
                <c:pt idx="18">
                  <c:v>44.444444444444443</c:v>
                </c:pt>
                <c:pt idx="19">
                  <c:v>16.417910447761194</c:v>
                </c:pt>
                <c:pt idx="20">
                  <c:v>8.3969465648854964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EDE-4C80-90A4-22ADD696BE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499746288"/>
        <c:axId val="1499741008"/>
      </c:barChart>
      <c:catAx>
        <c:axId val="14997462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Countries</a:t>
                </a:r>
              </a:p>
            </c:rich>
          </c:tx>
          <c:layout>
            <c:manualLayout>
              <c:xMode val="edge"/>
              <c:yMode val="edge"/>
              <c:x val="0.50974842257741826"/>
              <c:y val="0.8506473358799072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1499741008"/>
        <c:crosses val="autoZero"/>
        <c:auto val="1"/>
        <c:lblAlgn val="ctr"/>
        <c:lblOffset val="100"/>
        <c:noMultiLvlLbl val="0"/>
      </c:catAx>
      <c:valAx>
        <c:axId val="1499741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% Municipalities</a:t>
                </a:r>
              </a:p>
            </c:rich>
          </c:tx>
          <c:layout>
            <c:manualLayout>
              <c:xMode val="edge"/>
              <c:yMode val="edge"/>
              <c:x val="1.3001160181064326E-2"/>
              <c:y val="0.2921287810043001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1499746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780887443417398"/>
          <c:y val="0.91559584661085858"/>
          <c:w val="0.52438215603484351"/>
          <c:h val="8.44041871646327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9B058-F4F4-0BA5-405C-4B52C0C65B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8C8554-E19E-F214-3CD4-754277914A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824C89-C3B6-AC99-6C56-9464A8EDB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B8A67-9746-5D14-F715-E68A9475E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BEC1A-B2F0-A833-BF6D-1DF9D9856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80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CA2A2-1664-6A28-BC5C-3383D8DB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17C7AA-B26F-B1F9-AF5D-39BA5F5218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AFFF0-DB78-D7C0-FDEA-61EF039C8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52785-A60C-E90B-36AB-A1DE8CFBF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B6055-D519-6102-5FFD-49BE28133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5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1F90C7-BF85-686B-78C2-F2C86E7003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B637ED-0DD8-B78B-A8C0-19A32B24B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2ADAA-0B93-04A0-D740-D5E66206A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A55EF-506F-6C42-3840-A3DF9916E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2059AA-1199-D73E-EE50-A33319032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78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B69EE-7614-BDC1-1A4F-A1FA95001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5E751-891E-10C1-BD32-1FA81F513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D8015-8DF9-35B0-FC3B-381511479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A943C-7C50-5A23-19DB-D3C8A2076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4E204-9D83-DCB3-6FEB-D44112ABE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0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DD220-C303-6B37-4FDD-9CB2B249E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9042D-C7EA-40B8-60D4-82C4244D2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B9403-54E8-340F-6227-F2FD7A74B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F26D1-5EAB-3FEE-CA6E-0E107D40F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4B14D-0C2C-0689-5F46-0C5327711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59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762E5-7C20-7539-378B-59447DFE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D2912-ED76-25E7-284C-1D1828FF98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6C912C-E6C0-287B-E50B-96DC38C622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E28D81-C31A-AA1D-5338-158572B3F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0B910E-B166-8688-1B8A-87CF32291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612214-7F9D-5877-1727-3DF66537F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02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C4682-2EED-41DD-3262-C5C3E9610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59CEA1-5D0C-720B-F865-F301FB6A6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874B69-43C9-B15D-53A1-50B0EBF1B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70CCFB-EB72-BA74-EE80-CCC0122134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9EE382-7564-6295-7E00-4F87E1E86F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B8153A-DE6C-EB73-20CD-B751A2E42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0F990F-7356-8715-DAEA-F4F7D3F87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0BCFC0-1A49-C5B7-E3CF-AC853B91E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7623B-AEAB-BA2C-67ED-6F6932AAC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DA0E7F-3A97-825F-DC06-E95232646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02CC76-5BC1-960C-98B8-52579FEA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2F198C-798D-E8D1-88BC-E14D8DD5A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70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395DA3-C99A-4819-ACBE-5CD9A7217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8F02ED-C7B2-D901-E89B-5955852AB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5429F2-F610-F3BD-702C-0FBC8DE0C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09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34B7A-0E1B-24DF-4708-06D8623D3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9F2C1-4A35-F803-2399-3FD9A156E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C2F014-5C62-FE0F-E7B0-D74F7FB293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7FDDD-CBC1-B429-1B2D-A94D6B284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7CA94B-A898-311B-D78D-53896F948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6414EA-378F-7418-92A4-CC3E610A4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58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65E6A-581B-BF44-99EF-3E7C1EDEE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F669E0-A186-EB9F-1186-019E2CB68A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90277D-F4CA-7FC6-18B7-CAB9A1A3B5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4E5B4A-47D8-DDD1-FE40-3DE25EB24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1309FE-E320-4F39-02AC-102F8CC81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BF7DF3-F81E-E3A9-0241-DC2427C0C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3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F8A28D-B0CB-9410-0E5E-DBE75E9B8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27C529-9415-0E23-60DF-93B67C02A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3562A-D93E-C4CA-ACBF-8418A8E583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F36FE9-E247-481A-9D38-C671D7C69F6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66CE9-D3C4-5E0B-A27B-4D66ECE4A9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AFC64-E201-812B-3995-7CB984858C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0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B93AE-04F9-9687-FCDE-0CA8A3467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346" y="93373"/>
            <a:ext cx="11531211" cy="1114193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Percentage of municipalities reporting suspected cases of measles and rubella and in epidemiological silent. Latin America and the Caribbean, 2023*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F126AA4-F1BF-7C97-4499-0A529DB554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7900479"/>
              </p:ext>
            </p:extLst>
          </p:nvPr>
        </p:nvGraphicFramePr>
        <p:xfrm>
          <a:off x="430443" y="1155530"/>
          <a:ext cx="10923357" cy="4763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D991FF2-BC1F-CB8B-03DD-8A4AA99C8DD7}"/>
              </a:ext>
            </a:extLst>
          </p:cNvPr>
          <p:cNvSpPr txBox="1"/>
          <p:nvPr/>
        </p:nvSpPr>
        <p:spPr>
          <a:xfrm>
            <a:off x="586999" y="6171603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Source: Integrated Surveillance Information System (ISIS).</a:t>
            </a:r>
          </a:p>
          <a:p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*Data as of 8 April 2024; N=21 countries.</a:t>
            </a:r>
          </a:p>
        </p:txBody>
      </p:sp>
    </p:spTree>
    <p:extLst>
      <p:ext uri="{BB962C8B-B14F-4D97-AF65-F5344CB8AC3E}">
        <p14:creationId xmlns:p14="http://schemas.microsoft.com/office/powerpoint/2010/main" val="4000916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48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Percentage of municipalities reporting suspected cases of measles and rubella and in epidemiological silent. Latin America and the Caribbean, 2023*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Porcentaje de municipios reportando casos sospechosos de sarampión/rubeola y porcentaje de municipios silenciosos America Latina y el Caribe, 2022</dc:title>
  <dc:creator>Pacis, Ms. Carmelita Lucia (WDC)</dc:creator>
  <cp:lastModifiedBy>Pacis, Ms. Carmelita Lucia (WDC)</cp:lastModifiedBy>
  <cp:revision>19</cp:revision>
  <dcterms:created xsi:type="dcterms:W3CDTF">2024-04-08T18:34:26Z</dcterms:created>
  <dcterms:modified xsi:type="dcterms:W3CDTF">2024-04-16T16:54:13Z</dcterms:modified>
</cp:coreProperties>
</file>