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18596476096059"/>
          <c:y val="2.9426214676782053E-2"/>
          <c:w val="0.84810200620590948"/>
          <c:h val="0.54973548515923687"/>
        </c:manualLayout>
      </c:layout>
      <c:barChart>
        <c:barDir val="col"/>
        <c:grouping val="stacked"/>
        <c:varyColors val="0"/>
        <c:ser>
          <c:idx val="2"/>
          <c:order val="1"/>
          <c:tx>
            <c:strRef>
              <c:f>Sheet1!$B$1</c:f>
              <c:strCache>
                <c:ptCount val="1"/>
                <c:pt idx="0">
                  <c:v>&lt;1a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Sheet1!$B$2:$B$6</c:f>
              <c:numCache>
                <c:formatCode>0</c:formatCode>
                <c:ptCount val="5"/>
                <c:pt idx="0">
                  <c:v>25.855810320268347</c:v>
                </c:pt>
                <c:pt idx="1">
                  <c:v>24.934665641813989</c:v>
                </c:pt>
                <c:pt idx="2">
                  <c:v>24.178571428571431</c:v>
                </c:pt>
                <c:pt idx="3">
                  <c:v>17.888799355358582</c:v>
                </c:pt>
                <c:pt idx="4">
                  <c:v>17.361784675072744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F4-4700-ABEB-F71441B0AF8C}"/>
            </c:ext>
          </c:extLst>
        </c:ser>
        <c:ser>
          <c:idx val="3"/>
          <c:order val="2"/>
          <c:tx>
            <c:strRef>
              <c:f>Sheet1!$C$1</c:f>
              <c:strCache>
                <c:ptCount val="1"/>
                <c:pt idx="0">
                  <c:v>1a-4a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Sheet1!$C$2:$C$6</c:f>
              <c:numCache>
                <c:formatCode>0</c:formatCode>
                <c:ptCount val="5"/>
                <c:pt idx="0">
                  <c:v>35.155998713412671</c:v>
                </c:pt>
                <c:pt idx="1">
                  <c:v>29.700230591852421</c:v>
                </c:pt>
                <c:pt idx="2">
                  <c:v>35.035714285714285</c:v>
                </c:pt>
                <c:pt idx="3">
                  <c:v>37.006446414182108</c:v>
                </c:pt>
                <c:pt idx="4">
                  <c:v>30.800732837590257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F4-4700-ABEB-F71441B0AF8C}"/>
            </c:ext>
          </c:extLst>
        </c:ser>
        <c:ser>
          <c:idx val="4"/>
          <c:order val="3"/>
          <c:tx>
            <c:strRef>
              <c:f>Sheet1!$D$1</c:f>
              <c:strCache>
                <c:ptCount val="1"/>
                <c:pt idx="0">
                  <c:v>5a-9a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Sheet1!$D$2:$D$6</c:f>
              <c:numCache>
                <c:formatCode>0</c:formatCode>
                <c:ptCount val="5"/>
                <c:pt idx="0">
                  <c:v>14.584386343794515</c:v>
                </c:pt>
                <c:pt idx="1">
                  <c:v>13.727901614142969</c:v>
                </c:pt>
                <c:pt idx="2">
                  <c:v>13.982142857142858</c:v>
                </c:pt>
                <c:pt idx="3">
                  <c:v>18.170829975825946</c:v>
                </c:pt>
                <c:pt idx="4">
                  <c:v>19.754283866795991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F4-4700-ABEB-F71441B0AF8C}"/>
            </c:ext>
          </c:extLst>
        </c:ser>
        <c:ser>
          <c:idx val="5"/>
          <c:order val="4"/>
          <c:tx>
            <c:strRef>
              <c:f>Sheet1!$E$1</c:f>
              <c:strCache>
                <c:ptCount val="1"/>
                <c:pt idx="0">
                  <c:v>10a-19a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Sheet1!$E$2:$E$6</c:f>
              <c:numCache>
                <c:formatCode>0</c:formatCode>
                <c:ptCount val="5"/>
                <c:pt idx="0">
                  <c:v>10.357027983274365</c:v>
                </c:pt>
                <c:pt idx="1">
                  <c:v>11.929285165257495</c:v>
                </c:pt>
                <c:pt idx="2">
                  <c:v>12</c:v>
                </c:pt>
                <c:pt idx="3">
                  <c:v>12.217969379532635</c:v>
                </c:pt>
                <c:pt idx="4">
                  <c:v>14.624420734992997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F4-4700-ABEB-F71441B0AF8C}"/>
            </c:ext>
          </c:extLst>
        </c:ser>
        <c:ser>
          <c:idx val="0"/>
          <c:order val="5"/>
          <c:tx>
            <c:strRef>
              <c:f>Sheet1!$F$1</c:f>
              <c:strCache>
                <c:ptCount val="1"/>
                <c:pt idx="0">
                  <c:v>20a-29a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Sheet1!$F$2:$F$6</c:f>
              <c:numCache>
                <c:formatCode>0</c:formatCode>
                <c:ptCount val="5"/>
                <c:pt idx="0">
                  <c:v>6.1802141248908695</c:v>
                </c:pt>
                <c:pt idx="1">
                  <c:v>8.239815526518063</c:v>
                </c:pt>
                <c:pt idx="2">
                  <c:v>5.6071428571428568</c:v>
                </c:pt>
                <c:pt idx="3">
                  <c:v>6.7888799355358573</c:v>
                </c:pt>
                <c:pt idx="4">
                  <c:v>6.8649638969716573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0-4022-8DBD-13934A40221E}"/>
            </c:ext>
          </c:extLst>
        </c:ser>
        <c:ser>
          <c:idx val="6"/>
          <c:order val="6"/>
          <c:tx>
            <c:strRef>
              <c:f>Sheet1!$G$1</c:f>
              <c:strCache>
                <c:ptCount val="1"/>
                <c:pt idx="0">
                  <c:v>30a-39a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Sheet1!$G$2:$G$6</c:f>
              <c:numCache>
                <c:formatCode>0</c:formatCode>
                <c:ptCount val="5"/>
                <c:pt idx="0">
                  <c:v>3.8735468455635713</c:v>
                </c:pt>
                <c:pt idx="1">
                  <c:v>5.6725595695618756</c:v>
                </c:pt>
                <c:pt idx="2">
                  <c:v>4.5535714285714279</c:v>
                </c:pt>
                <c:pt idx="3">
                  <c:v>4.2707493956486697</c:v>
                </c:pt>
                <c:pt idx="4">
                  <c:v>4.8281064769910547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30-4022-8DBD-13934A40221E}"/>
            </c:ext>
          </c:extLst>
        </c:ser>
        <c:ser>
          <c:idx val="7"/>
          <c:order val="7"/>
          <c:tx>
            <c:strRef>
              <c:f>Sheet1!$H$1</c:f>
              <c:strCache>
                <c:ptCount val="1"/>
                <c:pt idx="0">
                  <c:v>≥40a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Sheet1!$H$2:$H$6</c:f>
              <c:numCache>
                <c:formatCode>0</c:formatCode>
                <c:ptCount val="5"/>
                <c:pt idx="0">
                  <c:v>3.9930156687956622</c:v>
                </c:pt>
                <c:pt idx="1">
                  <c:v>5.7801691006917757</c:v>
                </c:pt>
                <c:pt idx="2">
                  <c:v>4.6428571428571432</c:v>
                </c:pt>
                <c:pt idx="3">
                  <c:v>3.6563255439161968</c:v>
                </c:pt>
                <c:pt idx="4">
                  <c:v>5.7657075115853003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30-4022-8DBD-13934A4022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overlap val="100"/>
        <c:axId val="1427839360"/>
        <c:axId val="1427840800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Age Group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0BF4-4700-ABEB-F71441B0AF8C}"/>
                  </c:ext>
                </c:extLst>
              </c15:ser>
            </c15:filteredBarSeries>
          </c:ext>
        </c:extLst>
      </c:barChart>
      <c:catAx>
        <c:axId val="142783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7840800"/>
        <c:crosses val="autoZero"/>
        <c:auto val="1"/>
        <c:lblAlgn val="ctr"/>
        <c:lblOffset val="100"/>
        <c:noMultiLvlLbl val="0"/>
      </c:catAx>
      <c:valAx>
        <c:axId val="1427840800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% de </a:t>
                </a:r>
                <a:r>
                  <a:rPr lang="en-US" sz="16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casos</a:t>
                </a:r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3.8325020150127488E-2"/>
              <c:y val="0.247428292693971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427839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FDA9-4D48-4242-BD77-DD672C2E261D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A6649-C0FD-4736-9E7A-B5EFAFCFE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0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A6649-C0FD-4736-9E7A-B5EFAFCFE1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77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25B4E-D51C-396C-5816-6DE87DCDC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BA7A85-77B0-63BA-B0DC-8892E4205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B5F23-38CE-380D-B082-0F87BBC4D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BAF7B-2AA5-9963-D163-A3CAA64ED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7FDA3-F41B-156F-AD1B-D99390073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3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BD40-ECC8-E823-EEC1-8FED2F8FF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B6778-2499-E159-EFFD-E943A563F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ACB6E-AFCF-9F2D-55FC-13F12E00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09DC0-0273-4DFE-34B5-D94F0474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063A2-67CA-9C1A-A857-70E7B1CF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6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4DC89-8772-A1B4-56BD-96B1CF2A9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4EBF2-34A1-8D2B-581C-914F0D6C4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8128E-B6D2-ED32-6AB9-B9C77046B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29B98-AD62-A919-E243-268A5A71D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FFCCC-3E2F-D780-51F6-D2B5B949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5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8EE2-9999-ADE4-2E89-633A37DE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20558-765B-D39B-E8FF-892AAD8A6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B5021-BE70-4AB5-720E-90C2B08CD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C0443-1DB5-D7B4-F3A8-FC610609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2AD2-2DE2-86C2-5569-32DEBFC5A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1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421A2-1EC4-F9D8-5639-2DF8CD2F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A11B6-FA0C-2F67-0F02-CA55C5E87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CABCA-F81F-3E23-587C-D9A83B07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0D833-0C4D-C9D3-EF67-DC3E2FFF0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F11A3-510B-DAEF-9945-064BE124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6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69BEB-E29B-9AC5-801C-426B7997F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F49FD-DEC3-81A5-2F10-F9E2238B8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54ED2-D15D-0ADB-EA60-63BC4C817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38607-E170-F444-0DBC-B3F6EF35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B1811-ABBB-22B7-85F0-AB666AE9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F1B40-E970-D8C1-978D-8EF47399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0E93-2729-E2FB-6C2C-125E6E33B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15751-B595-AB00-F5E9-B618E740A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51085-C7D6-6343-10FD-B5F6A94AA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23539-C338-43E7-4CE3-8BDE240FC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A1684B-119B-D336-E0E7-7AAC6191E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7C7F06-2BDE-060C-21AF-4473DE6F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DD5049-FB45-557B-C7B2-0EA48A054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8A86-CD9F-3BA5-D066-DEC49F7C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8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40A21-20E3-665C-7ECD-441158BE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6CDBA-8473-E399-959C-8FD6E3A7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3F6C2E-E412-DE84-E0F0-539A43764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587EC0-19F9-6239-72D4-22A1D02CF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8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6A81E3-DBB0-69DC-E192-33365072F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573FB6-7C31-014B-29AE-3F28F008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FAF16-B027-E9F4-D08D-E1987EEB1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2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ACBB6-D548-5988-6DBE-E6D10F41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250C9-65D8-A214-5162-C8384D7B3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33A50-39E6-6E4F-2418-AB6E24300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2EB2C6-7772-3EC8-FB69-8A94B2E2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0CC84-95B7-9833-75D8-2FBF7311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9C123-1B4A-3A83-4C52-02617827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7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5A1D-17DB-F69B-1E00-B5D0916F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A33497-A22E-C510-3036-F18902EA9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F5CEF-8DCE-A85B-5EBD-00AABFD71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79EC1-16D3-DDB3-E671-ABA451E4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4CB98-4038-D036-B796-15A1DB832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FB460-A5AD-101D-98AE-35FB44863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9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6AF21-6E55-E04E-4C42-15725EF1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CB6C4-96B6-3313-41B6-DCCBD2A93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E9CCE-5AFB-19F6-442D-5E260154F8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486C96-F630-497A-8234-8855686449F2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6DBF8-284C-F9F4-CCD7-996A1CB03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62186-2E45-F4E4-64D0-0F853803A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140C0-2A28-4BD3-A12B-EC6C41114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2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E2133-CDC7-4586-92C1-6F642F001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12192000" cy="859398"/>
          </a:xfrm>
        </p:spPr>
        <p:txBody>
          <a:bodyPr>
            <a:noAutofit/>
          </a:bodyPr>
          <a:lstStyle/>
          <a:p>
            <a:r>
              <a:rPr lang="es-ES" sz="2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Proporción de casos notificados de sarampión y rubéola por </a:t>
            </a:r>
            <a:br>
              <a:rPr lang="es-ES" sz="2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s-ES" sz="2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grupo de edad, Región de las Américas*, 2019-2023**</a:t>
            </a:r>
            <a:endParaRPr lang="en-US" sz="28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2A15FC-BE6B-B105-CE09-A67019405909}"/>
              </a:ext>
            </a:extLst>
          </p:cNvPr>
          <p:cNvSpPr txBox="1"/>
          <p:nvPr/>
        </p:nvSpPr>
        <p:spPr>
          <a:xfrm rot="10800000" flipH="1" flipV="1">
            <a:off x="412512" y="6257559"/>
            <a:ext cx="92266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lang="es-419" sz="1300" dirty="0">
                <a:latin typeface="Calibri" panose="020F0502020204030204"/>
              </a:rPr>
              <a:t>Fuente: Sistema Integrado de Información de Vigilancia (ISIS) e informe de los países a CIM/OPS.</a:t>
            </a:r>
          </a:p>
          <a:p>
            <a:pPr lvl="0" defTabSz="457200">
              <a:defRPr/>
            </a:pPr>
            <a:r>
              <a:rPr lang="es-419" sz="1300" dirty="0">
                <a:latin typeface="Calibri" panose="020F0502020204030204"/>
              </a:rPr>
              <a:t>*Solo países reportando información de vigilancia caso-a-caso a CIM/OPS. | **</a:t>
            </a:r>
            <a:r>
              <a:rPr lang="es-419" sz="1300" dirty="0">
                <a:latin typeface="Calibri" panose="020F0502020204030204" pitchFamily="34" charset="0"/>
                <a:cs typeface="Calibri" panose="020F0502020204030204" pitchFamily="34" charset="0"/>
              </a:rPr>
              <a:t>Datos hasta </a:t>
            </a:r>
            <a:r>
              <a:rPr 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21 de </a:t>
            </a:r>
            <a:r>
              <a:rPr lang="en-US" sz="1300" dirty="0" err="1">
                <a:latin typeface="Calibri" panose="020F0502020204030204" pitchFamily="34" charset="0"/>
                <a:cs typeface="Calibri" panose="020F0502020204030204" pitchFamily="34" charset="0"/>
              </a:rPr>
              <a:t>junio</a:t>
            </a:r>
            <a:r>
              <a:rPr 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 del 2024. |a-</a:t>
            </a:r>
            <a:r>
              <a:rPr lang="en-US" sz="1300" dirty="0" err="1">
                <a:latin typeface="Calibri" panose="020F0502020204030204" pitchFamily="34" charset="0"/>
                <a:cs typeface="Calibri" panose="020F0502020204030204" pitchFamily="34" charset="0"/>
              </a:rPr>
              <a:t>año</a:t>
            </a:r>
            <a:r>
              <a:rPr lang="en-US" sz="13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1300" b="0" i="0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F5AF80-8BB0-C276-2936-832BC7BDD74C}"/>
              </a:ext>
            </a:extLst>
          </p:cNvPr>
          <p:cNvGrpSpPr/>
          <p:nvPr/>
        </p:nvGrpSpPr>
        <p:grpSpPr>
          <a:xfrm>
            <a:off x="412512" y="1024403"/>
            <a:ext cx="11199681" cy="5123153"/>
            <a:chOff x="412512" y="1024403"/>
            <a:chExt cx="11199681" cy="5123153"/>
          </a:xfrm>
        </p:grpSpPr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C1AF34CD-E290-3926-0C35-708F0529B58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30227064"/>
                </p:ext>
              </p:extLst>
            </p:nvPr>
          </p:nvGraphicFramePr>
          <p:xfrm>
            <a:off x="412512" y="1024403"/>
            <a:ext cx="11199681" cy="51231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0D2B6F6-A897-14E7-10BB-AB6B7C9FF34E}"/>
                </a:ext>
              </a:extLst>
            </p:cNvPr>
            <p:cNvSpPr txBox="1"/>
            <p:nvPr/>
          </p:nvSpPr>
          <p:spPr>
            <a:xfrm>
              <a:off x="2417748" y="5829307"/>
              <a:ext cx="8274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N=21.763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AFF621B-5FB5-00D9-218E-28C97BC956F1}"/>
                </a:ext>
              </a:extLst>
            </p:cNvPr>
            <p:cNvSpPr txBox="1"/>
            <p:nvPr/>
          </p:nvSpPr>
          <p:spPr>
            <a:xfrm>
              <a:off x="4371446" y="5829307"/>
              <a:ext cx="7457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N=6.505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2B1005B-A548-4814-CB12-C86A8C1A3918}"/>
                </a:ext>
              </a:extLst>
            </p:cNvPr>
            <p:cNvSpPr txBox="1"/>
            <p:nvPr/>
          </p:nvSpPr>
          <p:spPr>
            <a:xfrm>
              <a:off x="6272436" y="5829307"/>
              <a:ext cx="7457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N=5.600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3480FE3-C97D-8E39-C68B-F452093A5B28}"/>
                </a:ext>
              </a:extLst>
            </p:cNvPr>
            <p:cNvSpPr txBox="1"/>
            <p:nvPr/>
          </p:nvSpPr>
          <p:spPr>
            <a:xfrm>
              <a:off x="8173426" y="5829307"/>
              <a:ext cx="7457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N=9.928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58112C-C937-0940-9B8F-B44A6773EDEF}"/>
                </a:ext>
              </a:extLst>
            </p:cNvPr>
            <p:cNvSpPr txBox="1"/>
            <p:nvPr/>
          </p:nvSpPr>
          <p:spPr>
            <a:xfrm>
              <a:off x="10074415" y="5829307"/>
              <a:ext cx="7457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N=9.279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373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Calibri Light</vt:lpstr>
      <vt:lpstr>Office Theme</vt:lpstr>
      <vt:lpstr>Proporción de casos notificados de sarampión y rubéola por  grupo de edad, Región de las Américas*, 2019-2023**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Ms. Carmelita Lucia (WDC)</dc:creator>
  <cp:lastModifiedBy>Pacis, Ms. Carmelita Lucia (WDC)</cp:lastModifiedBy>
  <cp:revision>18</cp:revision>
  <dcterms:created xsi:type="dcterms:W3CDTF">2024-06-26T15:09:43Z</dcterms:created>
  <dcterms:modified xsi:type="dcterms:W3CDTF">2024-06-26T22:47:24Z</dcterms:modified>
</cp:coreProperties>
</file>