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Number of municipios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BHS</c:v>
                </c:pt>
                <c:pt idx="1">
                  <c:v>PER</c:v>
                </c:pt>
                <c:pt idx="2">
                  <c:v>GUY</c:v>
                </c:pt>
                <c:pt idx="3">
                  <c:v>CHL</c:v>
                </c:pt>
                <c:pt idx="4">
                  <c:v>HTI</c:v>
                </c:pt>
                <c:pt idx="5">
                  <c:v>ARG</c:v>
                </c:pt>
                <c:pt idx="6">
                  <c:v>MEX</c:v>
                </c:pt>
                <c:pt idx="7">
                  <c:v>PAN</c:v>
                </c:pt>
                <c:pt idx="8">
                  <c:v>NIC</c:v>
                </c:pt>
                <c:pt idx="9">
                  <c:v>BOL</c:v>
                </c:pt>
                <c:pt idx="10">
                  <c:v>BLZ</c:v>
                </c:pt>
                <c:pt idx="11">
                  <c:v>COL</c:v>
                </c:pt>
                <c:pt idx="12">
                  <c:v>GTM</c:v>
                </c:pt>
                <c:pt idx="13">
                  <c:v>CRI</c:v>
                </c:pt>
                <c:pt idx="14">
                  <c:v>HND</c:v>
                </c:pt>
                <c:pt idx="15">
                  <c:v>ECU</c:v>
                </c:pt>
                <c:pt idx="16">
                  <c:v>DOM</c:v>
                </c:pt>
                <c:pt idx="17">
                  <c:v>PRY</c:v>
                </c:pt>
                <c:pt idx="18">
                  <c:v>SLV</c:v>
                </c:pt>
                <c:pt idx="19">
                  <c:v>VEN</c:v>
                </c:pt>
              </c:strCache>
            </c:strRef>
          </c:cat>
          <c:val>
            <c:numRef>
              <c:f>Sheet1!$B$2:$B$21</c:f>
            </c:numRef>
          </c:val>
          <c:extLst>
            <c:ext xmlns:c16="http://schemas.microsoft.com/office/drawing/2014/chart" uri="{C3380CC4-5D6E-409C-BE32-E72D297353CC}">
              <c16:uniqueId val="{00000000-9EDE-4C80-90A4-22ADD696BE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Num of municipios with suspected cases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BHS</c:v>
                </c:pt>
                <c:pt idx="1">
                  <c:v>PER</c:v>
                </c:pt>
                <c:pt idx="2">
                  <c:v>GUY</c:v>
                </c:pt>
                <c:pt idx="3">
                  <c:v>CHL</c:v>
                </c:pt>
                <c:pt idx="4">
                  <c:v>HTI</c:v>
                </c:pt>
                <c:pt idx="5">
                  <c:v>ARG</c:v>
                </c:pt>
                <c:pt idx="6">
                  <c:v>MEX</c:v>
                </c:pt>
                <c:pt idx="7">
                  <c:v>PAN</c:v>
                </c:pt>
                <c:pt idx="8">
                  <c:v>NIC</c:v>
                </c:pt>
                <c:pt idx="9">
                  <c:v>BOL</c:v>
                </c:pt>
                <c:pt idx="10">
                  <c:v>BLZ</c:v>
                </c:pt>
                <c:pt idx="11">
                  <c:v>COL</c:v>
                </c:pt>
                <c:pt idx="12">
                  <c:v>GTM</c:v>
                </c:pt>
                <c:pt idx="13">
                  <c:v>CRI</c:v>
                </c:pt>
                <c:pt idx="14">
                  <c:v>HND</c:v>
                </c:pt>
                <c:pt idx="15">
                  <c:v>ECU</c:v>
                </c:pt>
                <c:pt idx="16">
                  <c:v>DOM</c:v>
                </c:pt>
                <c:pt idx="17">
                  <c:v>PRY</c:v>
                </c:pt>
                <c:pt idx="18">
                  <c:v>SLV</c:v>
                </c:pt>
                <c:pt idx="19">
                  <c:v>VEN</c:v>
                </c:pt>
              </c:strCache>
            </c:strRef>
          </c:cat>
          <c:val>
            <c:numRef>
              <c:f>Sheet1!$C$2:$C$21</c:f>
            </c:numRef>
          </c:val>
          <c:extLst>
            <c:ext xmlns:c16="http://schemas.microsoft.com/office/drawing/2014/chart" uri="{C3380CC4-5D6E-409C-BE32-E72D297353CC}">
              <c16:uniqueId val="{00000001-9EDE-4C80-90A4-22ADD696BE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Num of municipios with "zero" cases (negative notification)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BHS</c:v>
                </c:pt>
                <c:pt idx="1">
                  <c:v>PER</c:v>
                </c:pt>
                <c:pt idx="2">
                  <c:v>GUY</c:v>
                </c:pt>
                <c:pt idx="3">
                  <c:v>CHL</c:v>
                </c:pt>
                <c:pt idx="4">
                  <c:v>HTI</c:v>
                </c:pt>
                <c:pt idx="5">
                  <c:v>ARG</c:v>
                </c:pt>
                <c:pt idx="6">
                  <c:v>MEX</c:v>
                </c:pt>
                <c:pt idx="7">
                  <c:v>PAN</c:v>
                </c:pt>
                <c:pt idx="8">
                  <c:v>NIC</c:v>
                </c:pt>
                <c:pt idx="9">
                  <c:v>BOL</c:v>
                </c:pt>
                <c:pt idx="10">
                  <c:v>BLZ</c:v>
                </c:pt>
                <c:pt idx="11">
                  <c:v>COL</c:v>
                </c:pt>
                <c:pt idx="12">
                  <c:v>GTM</c:v>
                </c:pt>
                <c:pt idx="13">
                  <c:v>CRI</c:v>
                </c:pt>
                <c:pt idx="14">
                  <c:v>HND</c:v>
                </c:pt>
                <c:pt idx="15">
                  <c:v>ECU</c:v>
                </c:pt>
                <c:pt idx="16">
                  <c:v>DOM</c:v>
                </c:pt>
                <c:pt idx="17">
                  <c:v>PRY</c:v>
                </c:pt>
                <c:pt idx="18">
                  <c:v>SLV</c:v>
                </c:pt>
                <c:pt idx="19">
                  <c:v>VEN</c:v>
                </c:pt>
              </c:strCache>
            </c:strRef>
          </c:cat>
          <c:val>
            <c:numRef>
              <c:f>Sheet1!$D$2:$D$21</c:f>
            </c:numRef>
          </c:val>
          <c:extLst>
            <c:ext xmlns:c16="http://schemas.microsoft.com/office/drawing/2014/chart" uri="{C3380CC4-5D6E-409C-BE32-E72D297353CC}">
              <c16:uniqueId val="{00000005-9EDE-4C80-90A4-22ADD696BE0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Silent municipios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FFFF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BHS</c:v>
                </c:pt>
                <c:pt idx="1">
                  <c:v>PER</c:v>
                </c:pt>
                <c:pt idx="2">
                  <c:v>GUY</c:v>
                </c:pt>
                <c:pt idx="3">
                  <c:v>CHL</c:v>
                </c:pt>
                <c:pt idx="4">
                  <c:v>HTI</c:v>
                </c:pt>
                <c:pt idx="5">
                  <c:v>ARG</c:v>
                </c:pt>
                <c:pt idx="6">
                  <c:v>MEX</c:v>
                </c:pt>
                <c:pt idx="7">
                  <c:v>PAN</c:v>
                </c:pt>
                <c:pt idx="8">
                  <c:v>NIC</c:v>
                </c:pt>
                <c:pt idx="9">
                  <c:v>BOL</c:v>
                </c:pt>
                <c:pt idx="10">
                  <c:v>BLZ</c:v>
                </c:pt>
                <c:pt idx="11">
                  <c:v>COL</c:v>
                </c:pt>
                <c:pt idx="12">
                  <c:v>GTM</c:v>
                </c:pt>
                <c:pt idx="13">
                  <c:v>CRI</c:v>
                </c:pt>
                <c:pt idx="14">
                  <c:v>HND</c:v>
                </c:pt>
                <c:pt idx="15">
                  <c:v>ECU</c:v>
                </c:pt>
                <c:pt idx="16">
                  <c:v>DOM</c:v>
                </c:pt>
                <c:pt idx="17">
                  <c:v>PRY</c:v>
                </c:pt>
                <c:pt idx="18">
                  <c:v>SLV</c:v>
                </c:pt>
                <c:pt idx="19">
                  <c:v>VEN</c:v>
                </c:pt>
              </c:strCache>
            </c:strRef>
          </c:cat>
          <c:val>
            <c:numRef>
              <c:f>Sheet1!$E$2:$E$21</c:f>
            </c:numRef>
          </c:val>
          <c:extLst>
            <c:ext xmlns:c16="http://schemas.microsoft.com/office/drawing/2014/chart" uri="{C3380CC4-5D6E-409C-BE32-E72D297353CC}">
              <c16:uniqueId val="{00000006-9EDE-4C80-90A4-22ADD696BE0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% municipalities with suspected cases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BHS</c:v>
                </c:pt>
                <c:pt idx="1">
                  <c:v>PER</c:v>
                </c:pt>
                <c:pt idx="2">
                  <c:v>GUY</c:v>
                </c:pt>
                <c:pt idx="3">
                  <c:v>CHL</c:v>
                </c:pt>
                <c:pt idx="4">
                  <c:v>HTI</c:v>
                </c:pt>
                <c:pt idx="5">
                  <c:v>ARG</c:v>
                </c:pt>
                <c:pt idx="6">
                  <c:v>MEX</c:v>
                </c:pt>
                <c:pt idx="7">
                  <c:v>PAN</c:v>
                </c:pt>
                <c:pt idx="8">
                  <c:v>NIC</c:v>
                </c:pt>
                <c:pt idx="9">
                  <c:v>BOL</c:v>
                </c:pt>
                <c:pt idx="10">
                  <c:v>BLZ</c:v>
                </c:pt>
                <c:pt idx="11">
                  <c:v>COL</c:v>
                </c:pt>
                <c:pt idx="12">
                  <c:v>GTM</c:v>
                </c:pt>
                <c:pt idx="13">
                  <c:v>CRI</c:v>
                </c:pt>
                <c:pt idx="14">
                  <c:v>HND</c:v>
                </c:pt>
                <c:pt idx="15">
                  <c:v>ECU</c:v>
                </c:pt>
                <c:pt idx="16">
                  <c:v>DOM</c:v>
                </c:pt>
                <c:pt idx="17">
                  <c:v>PRY</c:v>
                </c:pt>
                <c:pt idx="18">
                  <c:v>SLV</c:v>
                </c:pt>
                <c:pt idx="19">
                  <c:v>VEN</c:v>
                </c:pt>
              </c:strCache>
            </c:strRef>
          </c:cat>
          <c:val>
            <c:numRef>
              <c:f>Sheet1!$F$2:$F$21</c:f>
              <c:numCache>
                <c:formatCode>0</c:formatCode>
                <c:ptCount val="20"/>
                <c:pt idx="0">
                  <c:v>6.666666666666667</c:v>
                </c:pt>
                <c:pt idx="1">
                  <c:v>5.656350053361793</c:v>
                </c:pt>
                <c:pt idx="2">
                  <c:v>15.384615384615385</c:v>
                </c:pt>
                <c:pt idx="3">
                  <c:v>14.16184971098266</c:v>
                </c:pt>
                <c:pt idx="4">
                  <c:v>17.857142857142858</c:v>
                </c:pt>
                <c:pt idx="5">
                  <c:v>14.453125</c:v>
                </c:pt>
                <c:pt idx="6">
                  <c:v>19.481571486431754</c:v>
                </c:pt>
                <c:pt idx="7">
                  <c:v>23.076923076923077</c:v>
                </c:pt>
                <c:pt idx="8">
                  <c:v>30.718954248366014</c:v>
                </c:pt>
                <c:pt idx="9">
                  <c:v>15.339233038348082</c:v>
                </c:pt>
                <c:pt idx="10">
                  <c:v>33.333333333333329</c:v>
                </c:pt>
                <c:pt idx="11">
                  <c:v>11.775200713648529</c:v>
                </c:pt>
                <c:pt idx="12">
                  <c:v>21.470588235294116</c:v>
                </c:pt>
                <c:pt idx="13">
                  <c:v>8.536585365853659</c:v>
                </c:pt>
                <c:pt idx="14">
                  <c:v>49.328859060402685</c:v>
                </c:pt>
                <c:pt idx="15">
                  <c:v>39.366515837104075</c:v>
                </c:pt>
                <c:pt idx="16">
                  <c:v>28.662420382165603</c:v>
                </c:pt>
                <c:pt idx="17">
                  <c:v>67.938931297709928</c:v>
                </c:pt>
                <c:pt idx="18">
                  <c:v>74.045801526717554</c:v>
                </c:pt>
                <c:pt idx="19">
                  <c:v>44.477611940298509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3F-4B8B-9537-ACB7D6ABD843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% municipalities with  negative notification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BHS</c:v>
                </c:pt>
                <c:pt idx="1">
                  <c:v>PER</c:v>
                </c:pt>
                <c:pt idx="2">
                  <c:v>GUY</c:v>
                </c:pt>
                <c:pt idx="3">
                  <c:v>CHL</c:v>
                </c:pt>
                <c:pt idx="4">
                  <c:v>HTI</c:v>
                </c:pt>
                <c:pt idx="5">
                  <c:v>ARG</c:v>
                </c:pt>
                <c:pt idx="6">
                  <c:v>MEX</c:v>
                </c:pt>
                <c:pt idx="7">
                  <c:v>PAN</c:v>
                </c:pt>
                <c:pt idx="8">
                  <c:v>NIC</c:v>
                </c:pt>
                <c:pt idx="9">
                  <c:v>BOL</c:v>
                </c:pt>
                <c:pt idx="10">
                  <c:v>BLZ</c:v>
                </c:pt>
                <c:pt idx="11">
                  <c:v>COL</c:v>
                </c:pt>
                <c:pt idx="12">
                  <c:v>GTM</c:v>
                </c:pt>
                <c:pt idx="13">
                  <c:v>CRI</c:v>
                </c:pt>
                <c:pt idx="14">
                  <c:v>HND</c:v>
                </c:pt>
                <c:pt idx="15">
                  <c:v>ECU</c:v>
                </c:pt>
                <c:pt idx="16">
                  <c:v>DOM</c:v>
                </c:pt>
                <c:pt idx="17">
                  <c:v>PRY</c:v>
                </c:pt>
                <c:pt idx="18">
                  <c:v>SLV</c:v>
                </c:pt>
                <c:pt idx="19">
                  <c:v>VEN</c:v>
                </c:pt>
              </c:strCache>
            </c:strRef>
          </c:cat>
          <c:val>
            <c:numRef>
              <c:f>Sheet1!$G$2:$G$21</c:f>
              <c:numCache>
                <c:formatCode>0</c:formatCode>
                <c:ptCount val="20"/>
                <c:pt idx="0">
                  <c:v>6.666666666666667</c:v>
                </c:pt>
                <c:pt idx="1">
                  <c:v>9.3916755602988253</c:v>
                </c:pt>
                <c:pt idx="2">
                  <c:v>0</c:v>
                </c:pt>
                <c:pt idx="3">
                  <c:v>2.601156069364162</c:v>
                </c:pt>
                <c:pt idx="4">
                  <c:v>0</c:v>
                </c:pt>
                <c:pt idx="5">
                  <c:v>4.4921875</c:v>
                </c:pt>
                <c:pt idx="6">
                  <c:v>0.12150668286755771</c:v>
                </c:pt>
                <c:pt idx="7">
                  <c:v>5.1282051282051277</c:v>
                </c:pt>
                <c:pt idx="8">
                  <c:v>0</c:v>
                </c:pt>
                <c:pt idx="9">
                  <c:v>17.404129793510325</c:v>
                </c:pt>
                <c:pt idx="10">
                  <c:v>0</c:v>
                </c:pt>
                <c:pt idx="11">
                  <c:v>24.17484388938448</c:v>
                </c:pt>
                <c:pt idx="12">
                  <c:v>29.705882352941178</c:v>
                </c:pt>
                <c:pt idx="13">
                  <c:v>45.121951219512198</c:v>
                </c:pt>
                <c:pt idx="14">
                  <c:v>5.3691275167785237</c:v>
                </c:pt>
                <c:pt idx="15">
                  <c:v>23.52941176470588</c:v>
                </c:pt>
                <c:pt idx="16">
                  <c:v>39.490445859872615</c:v>
                </c:pt>
                <c:pt idx="17">
                  <c:v>5.7251908396946565</c:v>
                </c:pt>
                <c:pt idx="18">
                  <c:v>6.4885496183206106</c:v>
                </c:pt>
                <c:pt idx="19">
                  <c:v>36.71641791044776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3F-4B8B-9537-ACB7D6ABD843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% silent municipalities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BHS</c:v>
                </c:pt>
                <c:pt idx="1">
                  <c:v>PER</c:v>
                </c:pt>
                <c:pt idx="2">
                  <c:v>GUY</c:v>
                </c:pt>
                <c:pt idx="3">
                  <c:v>CHL</c:v>
                </c:pt>
                <c:pt idx="4">
                  <c:v>HTI</c:v>
                </c:pt>
                <c:pt idx="5">
                  <c:v>ARG</c:v>
                </c:pt>
                <c:pt idx="6">
                  <c:v>MEX</c:v>
                </c:pt>
                <c:pt idx="7">
                  <c:v>PAN</c:v>
                </c:pt>
                <c:pt idx="8">
                  <c:v>NIC</c:v>
                </c:pt>
                <c:pt idx="9">
                  <c:v>BOL</c:v>
                </c:pt>
                <c:pt idx="10">
                  <c:v>BLZ</c:v>
                </c:pt>
                <c:pt idx="11">
                  <c:v>COL</c:v>
                </c:pt>
                <c:pt idx="12">
                  <c:v>GTM</c:v>
                </c:pt>
                <c:pt idx="13">
                  <c:v>CRI</c:v>
                </c:pt>
                <c:pt idx="14">
                  <c:v>HND</c:v>
                </c:pt>
                <c:pt idx="15">
                  <c:v>ECU</c:v>
                </c:pt>
                <c:pt idx="16">
                  <c:v>DOM</c:v>
                </c:pt>
                <c:pt idx="17">
                  <c:v>PRY</c:v>
                </c:pt>
                <c:pt idx="18">
                  <c:v>SLV</c:v>
                </c:pt>
                <c:pt idx="19">
                  <c:v>VEN</c:v>
                </c:pt>
              </c:strCache>
            </c:strRef>
          </c:cat>
          <c:val>
            <c:numRef>
              <c:f>Sheet1!$H$2:$H$21</c:f>
              <c:numCache>
                <c:formatCode>0</c:formatCode>
                <c:ptCount val="20"/>
                <c:pt idx="0">
                  <c:v>86.666666666666671</c:v>
                </c:pt>
                <c:pt idx="1">
                  <c:v>84.951974386339373</c:v>
                </c:pt>
                <c:pt idx="2">
                  <c:v>84.615384615384613</c:v>
                </c:pt>
                <c:pt idx="3">
                  <c:v>83.236994219653184</c:v>
                </c:pt>
                <c:pt idx="4">
                  <c:v>82.142857142857139</c:v>
                </c:pt>
                <c:pt idx="5">
                  <c:v>81.0546875</c:v>
                </c:pt>
                <c:pt idx="6">
                  <c:v>80.396921830700691</c:v>
                </c:pt>
                <c:pt idx="7">
                  <c:v>71.794871794871796</c:v>
                </c:pt>
                <c:pt idx="8">
                  <c:v>69.281045751633982</c:v>
                </c:pt>
                <c:pt idx="9">
                  <c:v>67.256637168141594</c:v>
                </c:pt>
                <c:pt idx="10">
                  <c:v>66.666666666666657</c:v>
                </c:pt>
                <c:pt idx="11">
                  <c:v>64.049955396966993</c:v>
                </c:pt>
                <c:pt idx="12">
                  <c:v>48.823529411764703</c:v>
                </c:pt>
                <c:pt idx="13">
                  <c:v>46.341463414634148</c:v>
                </c:pt>
                <c:pt idx="14">
                  <c:v>45.302013422818796</c:v>
                </c:pt>
                <c:pt idx="15">
                  <c:v>37.104072398190048</c:v>
                </c:pt>
                <c:pt idx="16">
                  <c:v>31.847133757961782</c:v>
                </c:pt>
                <c:pt idx="17">
                  <c:v>26.335877862595421</c:v>
                </c:pt>
                <c:pt idx="18">
                  <c:v>19.465648854961831</c:v>
                </c:pt>
                <c:pt idx="19">
                  <c:v>18.805970149253731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3F-4B8B-9537-ACB7D6ABD8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499746288"/>
        <c:axId val="1499741008"/>
      </c:barChart>
      <c:catAx>
        <c:axId val="1499746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9741008"/>
        <c:crosses val="autoZero"/>
        <c:auto val="1"/>
        <c:lblAlgn val="ctr"/>
        <c:lblOffset val="100"/>
        <c:noMultiLvlLbl val="0"/>
      </c:catAx>
      <c:valAx>
        <c:axId val="149974100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9746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1213014199325495E-2"/>
          <c:y val="0.82016337003894058"/>
          <c:w val="0.87441249017840728"/>
          <c:h val="0.163460943342703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C79C9-2760-4936-A930-4ACDF1D963B8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B14F9-954A-4CF2-81C1-0F1039D1F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62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9B058-F4F4-0BA5-405C-4B52C0C65B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8C8554-E19E-F214-3CD4-754277914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24C89-C3B6-AC99-6C56-9464A8EDB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B8A67-9746-5D14-F715-E68A9475E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BEC1A-B2F0-A833-BF6D-1DF9D9856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8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CA2A2-1664-6A28-BC5C-3383D8DB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17C7AA-B26F-B1F9-AF5D-39BA5F5218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AFFF0-DB78-D7C0-FDEA-61EF039C8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52785-A60C-E90B-36AB-A1DE8CFBF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B6055-D519-6102-5FFD-49BE28133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5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1F90C7-BF85-686B-78C2-F2C86E7003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637ED-0DD8-B78B-A8C0-19A32B24B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2ADAA-0B93-04A0-D740-D5E66206A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A55EF-506F-6C42-3840-A3DF9916E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059AA-1199-D73E-EE50-A33319032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7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B69EE-7614-BDC1-1A4F-A1FA95001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5E751-891E-10C1-BD32-1FA81F513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D8015-8DF9-35B0-FC3B-381511479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A943C-7C50-5A23-19DB-D3C8A207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4E204-9D83-DCB3-6FEB-D44112ABE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0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DD220-C303-6B37-4FDD-9CB2B249E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9042D-C7EA-40B8-60D4-82C4244D2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B9403-54E8-340F-6227-F2FD7A74B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F26D1-5EAB-3FEE-CA6E-0E107D40F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4B14D-0C2C-0689-5F46-0C5327711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5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762E5-7C20-7539-378B-59447DFE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D2912-ED76-25E7-284C-1D1828FF98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6C912C-E6C0-287B-E50B-96DC38C62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E28D81-C31A-AA1D-5338-158572B3F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0B910E-B166-8688-1B8A-87CF32291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612214-7F9D-5877-1727-3DF66537F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02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C4682-2EED-41DD-3262-C5C3E9610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9CEA1-5D0C-720B-F865-F301FB6A6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874B69-43C9-B15D-53A1-50B0EBF1B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70CCFB-EB72-BA74-EE80-CCC0122134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9EE382-7564-6295-7E00-4F87E1E86F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B8153A-DE6C-EB73-20CD-B751A2E42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0F990F-7356-8715-DAEA-F4F7D3F87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0BCFC0-1A49-C5B7-E3CF-AC853B91E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7623B-AEAB-BA2C-67ED-6F6932AAC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DA0E7F-3A97-825F-DC06-E95232646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02CC76-5BC1-960C-98B8-52579FEA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2F198C-798D-E8D1-88BC-E14D8DD5A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70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395DA3-C99A-4819-ACBE-5CD9A7217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8F02ED-C7B2-D901-E89B-5955852AB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5429F2-F610-F3BD-702C-0FBC8DE0C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0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34B7A-0E1B-24DF-4708-06D8623D3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9F2C1-4A35-F803-2399-3FD9A156E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2F014-5C62-FE0F-E7B0-D74F7FB293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7FDDD-CBC1-B429-1B2D-A94D6B284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CA94B-A898-311B-D78D-53896F948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6414EA-378F-7418-92A4-CC3E610A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58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65E6A-581B-BF44-99EF-3E7C1EDEE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F669E0-A186-EB9F-1186-019E2CB68A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90277D-F4CA-7FC6-18B7-CAB9A1A3B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4E5B4A-47D8-DDD1-FE40-3DE25EB24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309FE-E320-4F39-02AC-102F8CC81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BF7DF3-F81E-E3A9-0241-DC2427C0C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3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F8A28D-B0CB-9410-0E5E-DBE75E9B8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7C529-9415-0E23-60DF-93B67C02A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3562A-D93E-C4CA-ACBF-8418A8E583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F36FE9-E247-481A-9D38-C671D7C69F6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66CE9-D3C4-5E0B-A27B-4D66ECE4A9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AFC64-E201-812B-3995-7CB984858C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0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B93AE-04F9-9687-FCDE-0CA8A3467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259" y="47937"/>
            <a:ext cx="11296392" cy="1012122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Sensitivity goes up, but homogeneity remains a challenge in the notification of suspected measles and rubella cases in 2024*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F126AA4-F1BF-7C97-4499-0A529DB554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635834"/>
              </p:ext>
            </p:extLst>
          </p:nvPr>
        </p:nvGraphicFramePr>
        <p:xfrm>
          <a:off x="5521234" y="1775960"/>
          <a:ext cx="6579890" cy="4653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D991FF2-BC1F-CB8B-03DD-8A4AA99C8DD7}"/>
              </a:ext>
            </a:extLst>
          </p:cNvPr>
          <p:cNvSpPr txBox="1"/>
          <p:nvPr/>
        </p:nvSpPr>
        <p:spPr>
          <a:xfrm>
            <a:off x="412511" y="6460255"/>
            <a:ext cx="671705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Source:  Countries reporting case-by-case data to CIM/PAHO. | *Data as of epidemiological week 2024-26.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BD74E2-D4EE-5F59-4E5D-14BA467C5B65}"/>
              </a:ext>
            </a:extLst>
          </p:cNvPr>
          <p:cNvSpPr txBox="1"/>
          <p:nvPr/>
        </p:nvSpPr>
        <p:spPr>
          <a:xfrm>
            <a:off x="323592" y="1221962"/>
            <a:ext cx="51976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Distribution of reported and expected suspected cases by country, EW 26 of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E56395-BAF5-8232-576C-2E4BBA0C4BA5}"/>
              </a:ext>
            </a:extLst>
          </p:cNvPr>
          <p:cNvSpPr txBox="1"/>
          <p:nvPr/>
        </p:nvSpPr>
        <p:spPr>
          <a:xfrm>
            <a:off x="6024651" y="1221962"/>
            <a:ext cx="62269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Distribution of municipalities reporting cases, with negative notification and in epidemiological silent, by country as of EW 26 of 2024 </a:t>
            </a:r>
            <a:endParaRPr lang="en-US" sz="1500" b="1" dirty="0">
              <a:latin typeface="+mj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698ECB-9E12-70CC-9375-34B913C78B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269" y="1824085"/>
            <a:ext cx="4570223" cy="437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056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ECBC918D5D1D48BC253772FA4A2A2A" ma:contentTypeVersion="22" ma:contentTypeDescription="Create a new document." ma:contentTypeScope="" ma:versionID="770f7be9dcf05467f53e06544fdbd083">
  <xsd:schema xmlns:xsd="http://www.w3.org/2001/XMLSchema" xmlns:xs="http://www.w3.org/2001/XMLSchema" xmlns:p="http://schemas.microsoft.com/office/2006/metadata/properties" xmlns:ns2="4989f34c-53b6-4c13-92d3-20e963bdea15" xmlns:ns3="63f513c6-35fa-4931-8c50-b609e7189350" targetNamespace="http://schemas.microsoft.com/office/2006/metadata/properties" ma:root="true" ma:fieldsID="f8341e5d74383a70dfddac44633baf16" ns2:_="" ns3:_="">
    <xsd:import namespace="4989f34c-53b6-4c13-92d3-20e963bdea15"/>
    <xsd:import namespace="63f513c6-35fa-4931-8c50-b609e7189350"/>
    <xsd:element name="properties">
      <xsd:complexType>
        <xsd:sequence>
          <xsd:element name="documentManagement">
            <xsd:complexType>
              <xsd:all>
                <xsd:element ref="ns2:SectionDone" minOccurs="0"/>
                <xsd:element ref="ns2:AssessmentDone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h4d5a6f5320548c887a9ca0b433eca60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89f34c-53b6-4c13-92d3-20e963bdea15" elementFormDefault="qualified">
    <xsd:import namespace="http://schemas.microsoft.com/office/2006/documentManagement/types"/>
    <xsd:import namespace="http://schemas.microsoft.com/office/infopath/2007/PartnerControls"/>
    <xsd:element name="SectionDone" ma:index="2" nillable="true" ma:displayName="Section Done" ma:description="If section is complete select it" ma:internalName="SectionDone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Regulatory preparedness"/>
                    <xsd:enumeration value="Planning, coordination and service delivery"/>
                    <xsd:enumeration value="Costing and funding"/>
                    <xsd:enumeration value="Demand generation"/>
                    <xsd:enumeration value="Vaccine safety"/>
                    <xsd:enumeration value="Monitoring and evaluation"/>
                    <xsd:enumeration value="COVID-19 surveillance"/>
                  </xsd:restriction>
                </xsd:simpleType>
              </xsd:element>
            </xsd:sequence>
          </xsd:extension>
        </xsd:complexContent>
      </xsd:complexType>
    </xsd:element>
    <xsd:element name="AssessmentDone" ma:index="4" nillable="true" ma:displayName="Assessment Done" ma:description="All sections of the assessment are completed " ma:format="Dropdown" ma:internalName="AssessmentDone" ma:readOnly="false">
      <xsd:simpleType>
        <xsd:restriction base="dms:Choice">
          <xsd:enumeration value="Yes"/>
          <xsd:enumeration value="No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h4d5a6f5320548c887a9ca0b433eca60" ma:index="19" nillable="true" ma:taxonomy="true" ma:internalName="h4d5a6f5320548c887a9ca0b433eca60" ma:taxonomyFieldName="PAHO_x0020_Keyword" ma:displayName="PAHO Keyword" ma:default="" ma:fieldId="{14d5a6f5-3205-48c8-87a9-ca0b433eca60}" ma:taxonomyMulti="true" ma:sspId="c0f44cca-6aff-4d49-827c-e4b3bc2e3f13" ma:termSetId="e04e7722-c50b-42ac-a63e-7080933752e3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6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f513c6-35fa-4931-8c50-b609e718935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3" nillable="true" ma:displayName="Taxonomy Catch All Column" ma:hidden="true" ma:list="{a80af661-029a-40cf-a2a9-9c503a883a50}" ma:internalName="TaxCatchAll" ma:showField="CatchAllData" ma:web="63f513c6-35fa-4931-8c50-b609e71893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1AEDCA-DDBC-4092-B86A-E09223BAB3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EC8F74-9586-47B9-8ED5-1BA1478F4E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89f34c-53b6-4c13-92d3-20e963bdea15"/>
    <ds:schemaRef ds:uri="63f513c6-35fa-4931-8c50-b609e71893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1795</TotalTime>
  <Words>77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Sensitivity goes up, but homogeneity remains a challenge in the notification of suspected measles and rubella cases in 2024*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Porcentaje de municipios reportando casos sospechosos de sarampión/rubeola y porcentaje de municipios silenciosos America Latina y el Caribe, 2022</dc:title>
  <dc:creator>Pacis, Ms. Carmelita Lucia (WDC)</dc:creator>
  <cp:lastModifiedBy>Pacis, Ms. Carmelita Lucia (WDC)</cp:lastModifiedBy>
  <cp:revision>64</cp:revision>
  <dcterms:created xsi:type="dcterms:W3CDTF">2024-04-08T18:34:26Z</dcterms:created>
  <dcterms:modified xsi:type="dcterms:W3CDTF">2024-07-12T19:48:34Z</dcterms:modified>
</cp:coreProperties>
</file>