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14747106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67" autoAdjust="0"/>
    <p:restoredTop sz="94660"/>
  </p:normalViewPr>
  <p:slideViewPr>
    <p:cSldViewPr snapToGrid="0">
      <p:cViewPr varScale="1">
        <p:scale>
          <a:sx n="93" d="100"/>
          <a:sy n="93" d="100"/>
        </p:scale>
        <p:origin x="300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A5A05C-48EF-4D10-A823-C3E332A75617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72989F-78F7-4568-B6CA-AE3B7F1C8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878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72989F-78F7-4568-B6CA-AE3B7F1C8AF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390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45D1E-97EC-383B-9CDB-CA9DD2F5D9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37D745-5021-BC61-47E0-3B08531907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00D8DB-70DF-96D6-968D-5CF40B811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41D55-33B3-4E2E-B2AF-4C6F0DFFEEE1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7BC5D1-5AA1-A642-1759-B52AEDA7E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2B864F-61CE-F320-76EE-E213B6D3C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F8236-5B24-4BF8-96DC-75954FC52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62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04F51-2052-EC2A-B128-BE0A0095A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988552-90F5-CCCB-BCB8-A02EC32315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E13CB8-D7BB-4984-EE68-D6E4BB4AB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41D55-33B3-4E2E-B2AF-4C6F0DFFEEE1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8ECC91-C057-8E41-3343-15205D7DC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F6E6AB-E76D-0CF8-DE5F-7DA778359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F8236-5B24-4BF8-96DC-75954FC52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941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5CD7D2-823D-3414-0D3D-12D5BA10DB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FC9905-909F-CC99-2E71-2D490311F8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93147C-19A6-84E8-597F-7AB02A45D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41D55-33B3-4E2E-B2AF-4C6F0DFFEEE1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FAF39A-B95F-0E58-5FDC-E1D472EE1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FF5D60-AA76-1C0B-AA85-000A5F482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F8236-5B24-4BF8-96DC-75954FC52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1683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ítulo y objeto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4D709893-D8C5-F54E-90F6-1BC315261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833" y="505801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s-ES" b="1">
                <a:solidFill>
                  <a:srgbClr val="FC66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Haga clic para modificar el estilo de título del patrón</a:t>
            </a:r>
            <a:endParaRPr lang="en-US" b="1">
              <a:solidFill>
                <a:srgbClr val="FC661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581997A-FC97-E24C-8D17-88C122D2BD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983" y="1958137"/>
            <a:ext cx="10515600" cy="40237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>
                <a:latin typeface="Arial" panose="020B0604020202020204" pitchFamily="34" charset="0"/>
                <a:cs typeface="Arial" panose="020B0604020202020204" pitchFamily="34" charset="0"/>
              </a:rPr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984272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E2FD2-DED1-27CA-3CDA-E3C0CD4CF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1F7222-FED9-7C39-5A50-6C51F79B05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1C4BA-CD6E-41FA-768F-4777ED834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41D55-33B3-4E2E-B2AF-4C6F0DFFEEE1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C3EE79-B4B4-AEAA-BD28-2AD55AC43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473F6F-A317-A174-F1A0-C80A64A70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F8236-5B24-4BF8-96DC-75954FC52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764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3ED65-7D02-69A4-9244-2F79359B8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DDF854-D7A2-7DE7-A90A-4BEBFBCD3F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3C0E51-996D-287F-C82E-E935C0FCD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41D55-33B3-4E2E-B2AF-4C6F0DFFEEE1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E15E8B-341F-608D-2B3B-5F7D01E9D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F8DDD4-0705-6844-BFBF-CD4D2512D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F8236-5B24-4BF8-96DC-75954FC52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506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7F072-9168-7C06-5F36-1A79588DD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935509-C498-8147-1753-233005DA9A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533F61-4276-6B7A-DE70-45B450214A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27F990-7E28-38CA-AB32-9D9A75305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41D55-33B3-4E2E-B2AF-4C6F0DFFEEE1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3CCE89-8BA3-F368-0F4B-C11E1D4FC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80DC96-817E-3A19-3BD4-E67347054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F8236-5B24-4BF8-96DC-75954FC52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420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0CA9A-5F24-FE5E-9913-FCA403F7E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403450-19C4-9384-27CB-1D99CB283F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40C1CB-8A34-EF2C-5ED3-AA5AEB3BA8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036847-7AF1-DF37-D02E-EDA0B7BDD4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753CB9-4598-E6D6-6DE7-3DC0E5630A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CC71E7-5AFC-D4DC-DBC7-C8A8B981D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41D55-33B3-4E2E-B2AF-4C6F0DFFEEE1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D36425-667F-4849-03EF-A5B9EA94C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FBAEFB-1719-7A63-9699-99A3D2388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F8236-5B24-4BF8-96DC-75954FC52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579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D8C9B-F64E-D0A0-3B68-8956686E2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EE70FE-BBEF-B912-6652-84D8EA57E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41D55-33B3-4E2E-B2AF-4C6F0DFFEEE1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683649-E777-28B9-0619-B95BCFE43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524A30-CC2A-3C98-A93D-073A79C1A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F8236-5B24-4BF8-96DC-75954FC52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979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589F98-EB9C-092A-F8D7-F7778AD5A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41D55-33B3-4E2E-B2AF-4C6F0DFFEEE1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866F39-9C4B-8025-2436-CF581551F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C6A256-84F5-9D8D-7AD7-2A750635A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F8236-5B24-4BF8-96DC-75954FC52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273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FAAE9-8B98-60B8-B892-425592599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C639A0-E3F7-C390-4D17-1120EB3C8B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0CFC81-6099-4EFA-5F70-5634571A47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A0019A-C935-8ABD-3506-966DED8A9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41D55-33B3-4E2E-B2AF-4C6F0DFFEEE1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77FEC6-FB8C-F955-E36F-7DEA7E6AD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E477D6-460F-E5B2-15B3-EAE4742CA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F8236-5B24-4BF8-96DC-75954FC52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28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6704A-B70C-D562-3FE0-0F0F10D42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8154D1-8BAD-9227-0910-04B259C09B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470948-7485-2424-0D0E-CFDA6F7BAF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B9EF46-175B-19D7-E725-4FFDB833E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41D55-33B3-4E2E-B2AF-4C6F0DFFEEE1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55AB54-250B-CD60-1AC9-526257512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38308B-28B3-8077-6EFB-CEBD252B8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F8236-5B24-4BF8-96DC-75954FC52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037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4972D4-4EAB-517C-E18E-02EBE1E9A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11A4FA-41FB-B887-301B-D12992BCF9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2AAF88-0A09-6333-BE85-3D6099F6B1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4841D55-33B3-4E2E-B2AF-4C6F0DFFEEE1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DDAEF5-06D3-A4DD-7B3D-15CBFCBA3C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9A5D54-92F3-0AAC-3129-01A0806448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C9F8236-5B24-4BF8-96DC-75954FC52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909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3EA9C0F2-5308-CFA6-CBF6-C398DF0218BC}"/>
              </a:ext>
            </a:extLst>
          </p:cNvPr>
          <p:cNvSpPr txBox="1">
            <a:spLocks/>
          </p:cNvSpPr>
          <p:nvPr/>
        </p:nvSpPr>
        <p:spPr>
          <a:xfrm>
            <a:off x="687572" y="387231"/>
            <a:ext cx="10501874" cy="886050"/>
          </a:xfrm>
          <a:prstGeom prst="rect">
            <a:avLst/>
          </a:prstGeom>
        </p:spPr>
        <p:txBody>
          <a:bodyPr lIns="91440" tIns="45720" rIns="91440" bIns="45720" anchor="t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419" sz="3200" b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Cobertura de vacunación para SRP1 y SRP2</a:t>
            </a:r>
            <a:br>
              <a:rPr lang="es-419" sz="3200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s-419" sz="3200" b="1">
                <a:solidFill>
                  <a:srgbClr val="FF671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Región de las Américas, 1990-2023*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AB0C5EB-9A1F-E4EB-ABBE-DCC2659EF372}"/>
              </a:ext>
            </a:extLst>
          </p:cNvPr>
          <p:cNvGrpSpPr/>
          <p:nvPr/>
        </p:nvGrpSpPr>
        <p:grpSpPr>
          <a:xfrm>
            <a:off x="579248" y="1198894"/>
            <a:ext cx="9173329" cy="4845770"/>
            <a:chOff x="1118998" y="1142190"/>
            <a:chExt cx="9173329" cy="4845770"/>
          </a:xfrm>
        </p:grpSpPr>
        <p:pic>
          <p:nvPicPr>
            <p:cNvPr id="10" name="Picture 9" descr="A graph with lines and numbers&#10;&#10;Description automatically generated">
              <a:extLst>
                <a:ext uri="{FF2B5EF4-FFF2-40B4-BE49-F238E27FC236}">
                  <a16:creationId xmlns:a16="http://schemas.microsoft.com/office/drawing/2014/main" id="{E4B0B973-D07C-8394-E257-34C186987C4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8998" y="1142190"/>
              <a:ext cx="9173329" cy="4845770"/>
            </a:xfrm>
            <a:prstGeom prst="rect">
              <a:avLst/>
            </a:prstGeom>
          </p:spPr>
        </p:pic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821124F7-8111-5C54-81A0-B0BC440CCEB2}"/>
                </a:ext>
              </a:extLst>
            </p:cNvPr>
            <p:cNvGrpSpPr/>
            <p:nvPr/>
          </p:nvGrpSpPr>
          <p:grpSpPr>
            <a:xfrm>
              <a:off x="2119187" y="4810925"/>
              <a:ext cx="898447" cy="641350"/>
              <a:chOff x="1649730" y="4699000"/>
              <a:chExt cx="898447" cy="641350"/>
            </a:xfrm>
          </p:grpSpPr>
          <p:pic>
            <p:nvPicPr>
              <p:cNvPr id="4" name="Picture 3" descr="A blue and orange diamond&#10;&#10;Description automatically generated">
                <a:extLst>
                  <a:ext uri="{FF2B5EF4-FFF2-40B4-BE49-F238E27FC236}">
                    <a16:creationId xmlns:a16="http://schemas.microsoft.com/office/drawing/2014/main" id="{C3200659-19CC-EF82-8CBD-1C9117EEA03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49731" y="4752610"/>
                <a:ext cx="299076" cy="491339"/>
              </a:xfrm>
              <a:prstGeom prst="rect">
                <a:avLst/>
              </a:prstGeom>
            </p:spPr>
          </p:pic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503FCD2-C6F4-3B38-8618-9EF710B4782C}"/>
                  </a:ext>
                </a:extLst>
              </p:cNvPr>
              <p:cNvSpPr txBox="1"/>
              <p:nvPr/>
            </p:nvSpPr>
            <p:spPr>
              <a:xfrm>
                <a:off x="1884400" y="4752610"/>
                <a:ext cx="522900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3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SRP1</a:t>
                </a:r>
              </a:p>
            </p:txBody>
          </p:sp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5F60E1A-05A0-8EC1-E26A-1C036E0AE830}"/>
                  </a:ext>
                </a:extLst>
              </p:cNvPr>
              <p:cNvSpPr txBox="1"/>
              <p:nvPr/>
            </p:nvSpPr>
            <p:spPr>
              <a:xfrm>
                <a:off x="1878049" y="4998279"/>
                <a:ext cx="522900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3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SRP2</a:t>
                </a:r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D32B1644-B37A-6630-4835-8CA2CCC13185}"/>
                  </a:ext>
                </a:extLst>
              </p:cNvPr>
              <p:cNvSpPr/>
              <p:nvPr/>
            </p:nvSpPr>
            <p:spPr>
              <a:xfrm>
                <a:off x="1649730" y="4699000"/>
                <a:ext cx="898447" cy="641350"/>
              </a:xfrm>
              <a:prstGeom prst="rect">
                <a:avLst/>
              </a:prstGeom>
              <a:noFill/>
              <a:ln w="952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B7925820-3AAD-83E6-D3BE-816AE5B138D0}"/>
              </a:ext>
            </a:extLst>
          </p:cNvPr>
          <p:cNvSpPr txBox="1"/>
          <p:nvPr/>
        </p:nvSpPr>
        <p:spPr>
          <a:xfrm>
            <a:off x="5165912" y="5906164"/>
            <a:ext cx="4363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Año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FC2F2F8-3CAA-8032-5EB7-8F38C1331B98}"/>
              </a:ext>
            </a:extLst>
          </p:cNvPr>
          <p:cNvSpPr txBox="1"/>
          <p:nvPr/>
        </p:nvSpPr>
        <p:spPr>
          <a:xfrm rot="16200000" flipH="1">
            <a:off x="-383795" y="3426576"/>
            <a:ext cx="1368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Cobertura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(%)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BB24372-592E-8FC0-FFE6-095F10F893D2}"/>
              </a:ext>
            </a:extLst>
          </p:cNvPr>
          <p:cNvSpPr txBox="1"/>
          <p:nvPr/>
        </p:nvSpPr>
        <p:spPr>
          <a:xfrm>
            <a:off x="687571" y="6281254"/>
            <a:ext cx="884831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419" sz="1000" dirty="0"/>
              <a:t>Fuente: Informe de los países en el formulario electrónico conjunto para la notificación sobre Inmunización de la OMS/UNICEF (eJRF por sus siglas en ingles).  * Datos actualizados en 8 de julio del 2024. | SRP-sarampión-rubeola-parotiditis.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8267F70-291B-7EBB-C9D8-A948C2895B0A}"/>
              </a:ext>
            </a:extLst>
          </p:cNvPr>
          <p:cNvSpPr txBox="1"/>
          <p:nvPr/>
        </p:nvSpPr>
        <p:spPr>
          <a:xfrm>
            <a:off x="9810434" y="1347829"/>
            <a:ext cx="2216358" cy="470898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GT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Este gráfico muestra la cobertura histórica para SRP1 y SRP2 en la Región de las Américas, con especial enfoque en los años 2019 a 2023 los cuales se muestran ampliados en el recuadro. Observamos que:</a:t>
            </a:r>
          </a:p>
          <a:p>
            <a:r>
              <a:rPr lang="es-ES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La cobertura con SRP1 </a:t>
            </a:r>
            <a:r>
              <a:rPr lang="es-ES" sz="15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incrementó</a:t>
            </a:r>
            <a:r>
              <a:rPr lang="es-ES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en el 2023 en comparación al 2022, y sigue estando </a:t>
            </a:r>
            <a:r>
              <a:rPr lang="es-ES" sz="15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por</a:t>
            </a:r>
            <a:r>
              <a:rPr lang="es-ES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5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debajo del 95% </a:t>
            </a:r>
            <a:r>
              <a:rPr lang="es-ES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que es la meta esperada.</a:t>
            </a:r>
          </a:p>
          <a:p>
            <a:r>
              <a:rPr lang="es-ES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La cobertura con SRP2 en 2023 se </a:t>
            </a:r>
            <a:r>
              <a:rPr lang="es-ES" sz="15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mantiene</a:t>
            </a:r>
            <a:r>
              <a:rPr lang="es-ES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estable al 2022. La SRP2 sigue estando </a:t>
            </a:r>
            <a:r>
              <a:rPr lang="es-ES" sz="15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muy por debajo del 95%.</a:t>
            </a:r>
          </a:p>
        </p:txBody>
      </p:sp>
    </p:spTree>
    <p:extLst>
      <p:ext uri="{BB962C8B-B14F-4D97-AF65-F5344CB8AC3E}">
        <p14:creationId xmlns:p14="http://schemas.microsoft.com/office/powerpoint/2010/main" val="1404811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152</Words>
  <Application>Microsoft Office PowerPoint</Application>
  <PresentationFormat>Widescreen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Pacis, Ms. Carmelita Lucia (WDC)</dc:creator>
  <cp:lastModifiedBy>Pacis, Ms. Carmelita Lucia (WDC)</cp:lastModifiedBy>
  <cp:revision>15</cp:revision>
  <dcterms:created xsi:type="dcterms:W3CDTF">2024-07-19T04:56:18Z</dcterms:created>
  <dcterms:modified xsi:type="dcterms:W3CDTF">2024-07-22T20:49:15Z</dcterms:modified>
</cp:coreProperties>
</file>