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1474722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00"/>
    <a:srgbClr val="EE8F60"/>
    <a:srgbClr val="EB7E47"/>
    <a:srgbClr val="B8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56104400538678E-2"/>
          <c:y val="4.966150519517714E-2"/>
          <c:w val="0.49177807682784253"/>
          <c:h val="0.8706836920944600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dPt>
            <c:idx val="0"/>
            <c:bubble3D val="0"/>
            <c:spPr>
              <a:solidFill>
                <a:srgbClr val="0E2841">
                  <a:lumMod val="50000"/>
                  <a:lumOff val="5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Importado</c:v>
                </c:pt>
                <c:pt idx="1">
                  <c:v>Relacionado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71923402548413"/>
          <c:y val="0.22094026286965107"/>
          <c:w val="0.31508006035994435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564510452436888E-2"/>
          <c:y val="3.3854470931132148E-2"/>
          <c:w val="0.5611375951626576"/>
          <c:h val="0.877091628248676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Others</c:v>
                </c:pt>
              </c:strCache>
            </c:strRef>
          </c:tx>
          <c:dPt>
            <c:idx val="0"/>
            <c:bubble3D val="0"/>
            <c:spPr>
              <a:solidFill>
                <a:srgbClr val="0F9ED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F2-4C6D-A803-720BF444760D}"/>
              </c:ext>
            </c:extLst>
          </c:dPt>
          <c:dPt>
            <c:idx val="1"/>
            <c:bubble3D val="0"/>
            <c:spPr>
              <a:solidFill>
                <a:srgbClr val="B812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F2-4C6D-A803-720BF444760D}"/>
              </c:ext>
            </c:extLst>
          </c:dPt>
          <c:dPt>
            <c:idx val="2"/>
            <c:bubble3D val="0"/>
            <c:spPr>
              <a:solidFill>
                <a:srgbClr val="4EA72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A88-4742-BF22-4D617CE71F6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000AE68-2BFB-404D-AD81-AD1F4F9D7BC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0F2-4C6D-A803-720BF44476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C56F388-FC76-4391-AA4F-849622714F1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0F2-4C6D-A803-720BF44476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304DDF1-AB87-4B19-B9EA-EBA33ACFC56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A88-4742-BF22-4D617CE71F6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Desconocidos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12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2-4C6D-A803-720BF4447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09717189680956"/>
          <c:y val="0.22094026713846784"/>
          <c:w val="0.36866885564214791"/>
          <c:h val="0.55811901461281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726152206139547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Cases</c:v>
                </c:pt>
              </c:strCache>
            </c:strRef>
          </c:tx>
          <c:spPr>
            <a:solidFill>
              <a:srgbClr val="0E2841">
                <a:lumMod val="50000"/>
                <a:lumOff val="5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Desconocido</c:v>
                </c:pt>
                <c:pt idx="3">
                  <c:v>Sin datos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17</c:v>
                </c:pt>
                <c:pt idx="1">
                  <c:v>70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EE8F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&lt;1a</c:v>
                </c:pt>
                <c:pt idx="1">
                  <c:v>1-4a</c:v>
                </c:pt>
                <c:pt idx="2">
                  <c:v>5-9a</c:v>
                </c:pt>
                <c:pt idx="3">
                  <c:v>10-19a</c:v>
                </c:pt>
                <c:pt idx="4">
                  <c:v>20-29a</c:v>
                </c:pt>
                <c:pt idx="5">
                  <c:v>30-39a</c:v>
                </c:pt>
                <c:pt idx="6">
                  <c:v>≥40a</c:v>
                </c:pt>
                <c:pt idx="7">
                  <c:v>Desconocido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2</c:v>
                </c:pt>
                <c:pt idx="1">
                  <c:v>34</c:v>
                </c:pt>
                <c:pt idx="2">
                  <c:v>3</c:v>
                </c:pt>
                <c:pt idx="3">
                  <c:v>20</c:v>
                </c:pt>
                <c:pt idx="4">
                  <c:v>28</c:v>
                </c:pt>
                <c:pt idx="5">
                  <c:v>7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5">
            <a:extLst>
              <a:ext uri="{FF2B5EF4-FFF2-40B4-BE49-F238E27FC236}">
                <a16:creationId xmlns:a16="http://schemas.microsoft.com/office/drawing/2014/main" id="{80CE26C8-DA40-E1C5-6EA9-62FC34FB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Características de los brotes de sarampión en las Américas, 2024* (N=301)</a:t>
            </a:r>
          </a:p>
        </p:txBody>
      </p:sp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639418"/>
              </p:ext>
            </p:extLst>
          </p:nvPr>
        </p:nvGraphicFramePr>
        <p:xfrm>
          <a:off x="5359930" y="4103244"/>
          <a:ext cx="4059475" cy="232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771FA6C-DF4A-B5E1-96DD-9BE951C2E1D1}"/>
              </a:ext>
            </a:extLst>
          </p:cNvPr>
          <p:cNvSpPr/>
          <p:nvPr/>
        </p:nvSpPr>
        <p:spPr>
          <a:xfrm>
            <a:off x="9419406" y="4848913"/>
            <a:ext cx="25109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s-419" altLang="en-US" sz="1200" i="1" dirty="0">
                <a:solidFill>
                  <a:prstClr val="black"/>
                </a:solidFill>
                <a:latin typeface="Calibri"/>
              </a:rPr>
              <a:t>Fuente</a:t>
            </a:r>
            <a:r>
              <a:rPr lang="es-419" altLang="en-US" sz="1200" dirty="0">
                <a:solidFill>
                  <a:prstClr val="black"/>
                </a:solidFill>
                <a:latin typeface="Calibri"/>
              </a:rPr>
              <a:t>:  ISIS e informe de países   </a:t>
            </a:r>
          </a:p>
          <a:p>
            <a:pPr defTabSz="914400">
              <a:defRPr/>
            </a:pPr>
            <a:r>
              <a:rPr lang="es-419" sz="1200" dirty="0">
                <a:solidFill>
                  <a:prstClr val="black"/>
                </a:solidFill>
                <a:latin typeface="Calibri"/>
              </a:rPr>
              <a:t>* Datos hasta 2 de agosto del 2024.</a:t>
            </a:r>
          </a:p>
          <a:p>
            <a:pPr marL="228600" indent="-228600" defTabSz="914400">
              <a:buAutoNum type="alphaUcParenBoth"/>
              <a:defRPr/>
            </a:pPr>
            <a:r>
              <a:rPr lang="es-ES" sz="1200" dirty="0">
                <a:solidFill>
                  <a:prstClr val="black"/>
                </a:solidFill>
                <a:latin typeface="Calibri"/>
              </a:rPr>
              <a:t>Grupo de edad de EUA: &lt;5a, 5a-19a y 20ª+. </a:t>
            </a:r>
          </a:p>
          <a:p>
            <a:pPr defTabSz="914400">
              <a:defRPr/>
            </a:pPr>
            <a:r>
              <a:rPr lang="es-ES" sz="1200" dirty="0">
                <a:solidFill>
                  <a:prstClr val="black"/>
                </a:solidFill>
                <a:latin typeface="Calibri"/>
              </a:rPr>
              <a:t>a – año. </a:t>
            </a:r>
            <a:endParaRPr lang="es-419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itle 25">
            <a:extLst>
              <a:ext uri="{FF2B5EF4-FFF2-40B4-BE49-F238E27FC236}">
                <a16:creationId xmlns:a16="http://schemas.microsoft.com/office/drawing/2014/main" id="{B7A90A07-915A-A0C3-ED97-AD1273378672}"/>
              </a:ext>
            </a:extLst>
          </p:cNvPr>
          <p:cNvSpPr txBox="1">
            <a:spLocks/>
          </p:cNvSpPr>
          <p:nvPr/>
        </p:nvSpPr>
        <p:spPr>
          <a:xfrm>
            <a:off x="6922125" y="638137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vacunación (%)</a:t>
            </a:r>
            <a:endParaRPr lang="es-419" sz="2000" b="1" dirty="0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17" name="Chart Placeholder 38" descr="Pie chart">
            <a:extLst>
              <a:ext uri="{FF2B5EF4-FFF2-40B4-BE49-F238E27FC236}">
                <a16:creationId xmlns:a16="http://schemas.microsoft.com/office/drawing/2014/main" id="{09C4888E-7DE2-CB5B-57B7-27C70A461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27059"/>
              </p:ext>
            </p:extLst>
          </p:nvPr>
        </p:nvGraphicFramePr>
        <p:xfrm>
          <a:off x="709566" y="4103244"/>
          <a:ext cx="3640346" cy="232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569451"/>
              </p:ext>
            </p:extLst>
          </p:nvPr>
        </p:nvGraphicFramePr>
        <p:xfrm>
          <a:off x="6826478" y="995896"/>
          <a:ext cx="4732528" cy="270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533552"/>
              </p:ext>
            </p:extLst>
          </p:nvPr>
        </p:nvGraphicFramePr>
        <p:xfrm>
          <a:off x="357134" y="992875"/>
          <a:ext cx="5163610" cy="278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itle 25">
            <a:extLst>
              <a:ext uri="{FF2B5EF4-FFF2-40B4-BE49-F238E27FC236}">
                <a16:creationId xmlns:a16="http://schemas.microsoft.com/office/drawing/2014/main" id="{CCD6F282-B284-34C4-CCE5-ED61A541D40A}"/>
              </a:ext>
            </a:extLst>
          </p:cNvPr>
          <p:cNvSpPr txBox="1">
            <a:spLocks/>
          </p:cNvSpPr>
          <p:nvPr/>
        </p:nvSpPr>
        <p:spPr>
          <a:xfrm>
            <a:off x="270343" y="638137"/>
            <a:ext cx="2357709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Grupo de </a:t>
            </a:r>
            <a:r>
              <a:rPr kumimoji="0" lang="es-419" sz="20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edad</a:t>
            </a:r>
            <a:r>
              <a:rPr kumimoji="0" lang="es-419" sz="2000" b="1" i="0" u="none" strike="noStrike" kern="1200" cap="none" spc="0" normalizeH="0" baseline="3000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</a:t>
            </a: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" name="Title 25">
            <a:extLst>
              <a:ext uri="{FF2B5EF4-FFF2-40B4-BE49-F238E27FC236}">
                <a16:creationId xmlns:a16="http://schemas.microsoft.com/office/drawing/2014/main" id="{5CF00436-8057-885B-FE07-9ACD392DB608}"/>
              </a:ext>
            </a:extLst>
          </p:cNvPr>
          <p:cNvSpPr txBox="1">
            <a:spLocks/>
          </p:cNvSpPr>
          <p:nvPr/>
        </p:nvSpPr>
        <p:spPr>
          <a:xfrm>
            <a:off x="498318" y="3697561"/>
            <a:ext cx="1403182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Sexo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itle 25">
            <a:extLst>
              <a:ext uri="{FF2B5EF4-FFF2-40B4-BE49-F238E27FC236}">
                <a16:creationId xmlns:a16="http://schemas.microsoft.com/office/drawing/2014/main" id="{12A4879A-15A7-EB99-4970-4702DFBBB75C}"/>
              </a:ext>
            </a:extLst>
          </p:cNvPr>
          <p:cNvSpPr txBox="1">
            <a:spLocks/>
          </p:cNvSpPr>
          <p:nvPr/>
        </p:nvSpPr>
        <p:spPr>
          <a:xfrm>
            <a:off x="5359931" y="3697561"/>
            <a:ext cx="2961877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Fuente de la infección (%)</a:t>
            </a:r>
            <a:endParaRPr kumimoji="0" lang="es-419" sz="14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2" ma:contentTypeDescription="Create a new document." ma:contentTypeScope="" ma:versionID="3bc5fc8ce9af08f171c5473651c8b843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50e0dc527af8123b5da5903c8a1dcba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1174F8-4E5D-4DDE-AB15-8621A64253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DC0FA6-31E0-4BC0-ADCC-EAE0AAB99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Características de los brotes de sarampión en las Américas, 2024* (N=301)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15</cp:revision>
  <dcterms:created xsi:type="dcterms:W3CDTF">2024-03-13T18:24:49Z</dcterms:created>
  <dcterms:modified xsi:type="dcterms:W3CDTF">2024-08-02T21:16:39Z</dcterms:modified>
</cp:coreProperties>
</file>