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37F854-FAC7-1CA5-3C6B-EB61A058F59D}" name="Rey, Gloria (WDC)" initials="R(" userId="S::reyglori@paho.org::b18c9cdd-5f82-4346-9eeb-15b76168783b" providerId="AD"/>
  <p188:author id="{13E5E6A7-376E-D793-DFC8-F05A558DF422}" name="Bravo, Ms. Pamela (WDC)" initials="PB" userId="S::bravopam@paho.org::bd47166a-b96e-4f14-b747-53ce1bf787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DF0"/>
    <a:srgbClr val="F3A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59B2A-7741-4C83-B75D-B3971417FA6E}" v="642" dt="2024-10-14T12:30:59.131"/>
    <p1510:client id="{7E4CEBB4-B8AF-F755-D04B-C11A5C6F8824}" v="5" dt="2024-10-14T11:56:33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48C6E-8E3B-4514-8DFB-1A6D8F3372C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B3991-337C-4F8D-8E18-16E4418FA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2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B3991-337C-4F8D-8E18-16E4418FAC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1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02C6-DEF8-0F58-8438-8CD6D47FA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FFFA5-1D21-FB5C-A0DE-A3339474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BCB70-8BB5-2A23-E946-E6842BAB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25EE9-5DA3-C0D0-E02B-83DB0BF8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295B7-18D4-4949-409C-54F05DF2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8C06-16D7-DC76-21AE-7865B330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46805-6BF0-5A21-14A7-47D166E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47901-6353-6ED0-672A-2AE16805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B07AE-135B-65AA-369A-F9472455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85D2F-C2AA-6B21-4178-C6458C4C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918C1C-43B9-25AF-6388-FA308F48C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35EDE-956B-A055-5507-3F4ABD3AC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782E-6059-F481-51CD-230EECD8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93A1-C9E4-F3DF-9754-D8A3ED554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DEA23-CFDE-6BDE-2430-974D4C2C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9C6A-9B77-CC98-8FA5-95298091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B453-5C30-A995-03DF-82739C99F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EB6EF-92E5-11F1-128F-433789A5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C6258-49B9-6563-2826-A107A0A6E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ED8B-1BC6-8BDF-6E3B-20DB9AEF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037D-F834-9813-5FDF-FA3D7FD5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FADF5-D30B-5F14-13C2-2661DF4C3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2308F-2E13-C0D5-C845-A0A4E935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EEFFF-63D4-1AD2-76F4-46ACAA37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FAC49-1348-CFA9-06D2-EEC25480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5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50B2-E98D-A872-C1B8-1BDB9A24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7782-D3D7-EFE0-7FBA-5613523CA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E2F95-4C11-EC9A-101D-099DB358C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F8F6B-157B-A292-C132-C8592460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C4F96-B27C-E3F3-6CAF-C224024E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4C10F-EFA9-8783-AC93-AC6BCAEC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D470-B1A0-6299-7BAA-033209E38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51DD2-B040-941E-8C95-C1285F379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9EE12-1E49-42E3-7592-80241839D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5AF40-6509-0D36-3FF5-DA511FC66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C2867-4F0F-66A5-975D-CA9B4230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1998B-00DF-6195-8DFD-A987B80C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B0972F-8AD9-3591-38A2-8E9963AF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E7286-EC9C-6005-5D59-EDD37D4C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C7BD-FA0B-D866-6A1F-F9699853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1996F-0C20-575E-33E8-C84EAC3F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92B33-B921-CB02-536F-8082B49B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7253DE-9584-F848-843B-5D201F3E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1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E99960-F1D2-41EB-4542-2B14635A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EECED-CF6C-4ADC-461C-F4BA2E89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51A65-9464-541B-6EE6-D9576893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1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9179-0B56-D187-EF7A-5A9E92C7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B9EC-F269-52F8-890E-EFB1B847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80210-DEFD-9D40-402B-C2E86C052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8D80A-A01F-A495-BDF5-918E0679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A98FC-C879-1279-66F5-33DAED41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0DD6E-8B7F-4A8D-695B-7B07F42C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0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BE45-2D6B-0927-3FC4-4ACCA13C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79B90-D355-8F1A-B935-77DF5C4C5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6E1C9-0C64-5D86-894B-4D6D3B790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CB87C-8C64-0466-12E8-4C9633A3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FF66B-E78C-3AC6-40D0-12898717D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06226-780B-C942-6430-82941985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3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CBA1A-ECC7-039A-D01C-32C892DC0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C403F-0B3E-F8B1-2C47-F8F8D54C9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A366F-E11A-11DB-5550-EF3C56485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5FEB12-D461-42CB-9267-DF8861022B6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AB6B-BF72-F6EB-EAF2-8C269498D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53FCA-8881-AAD1-A0DA-8BAE9A04F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91DBAE-F470-4639-9BE9-B9CD8A3B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rgentina.gob.ar/sites/default/files/2024/04/ben_725_se_40_v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32F17-596C-2A8B-8E16-E5FAC722D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15E26698-C4AA-84FF-4F59-CFB6455AB435}"/>
              </a:ext>
            </a:extLst>
          </p:cNvPr>
          <p:cNvGrpSpPr/>
          <p:nvPr/>
        </p:nvGrpSpPr>
        <p:grpSpPr>
          <a:xfrm>
            <a:off x="1074198" y="740414"/>
            <a:ext cx="4308535" cy="5623413"/>
            <a:chOff x="1074198" y="740414"/>
            <a:chExt cx="4308535" cy="562341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D17C6B4-6469-387A-6C81-E9688BB28CA4}"/>
                </a:ext>
              </a:extLst>
            </p:cNvPr>
            <p:cNvGrpSpPr/>
            <p:nvPr/>
          </p:nvGrpSpPr>
          <p:grpSpPr>
            <a:xfrm>
              <a:off x="1074198" y="740414"/>
              <a:ext cx="4308535" cy="5623413"/>
              <a:chOff x="1074198" y="740414"/>
              <a:chExt cx="4308535" cy="562341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BDDBABF-9389-8CA2-238B-153B5F6AFC9C}"/>
                  </a:ext>
                </a:extLst>
              </p:cNvPr>
              <p:cNvGrpSpPr/>
              <p:nvPr/>
            </p:nvGrpSpPr>
            <p:grpSpPr>
              <a:xfrm>
                <a:off x="1074198" y="740414"/>
                <a:ext cx="4308535" cy="5623413"/>
                <a:chOff x="1259830" y="699164"/>
                <a:chExt cx="4308535" cy="5623413"/>
              </a:xfrm>
            </p:grpSpPr>
            <p:pic>
              <p:nvPicPr>
                <p:cNvPr id="3" name="Picture 2" descr="A map of south america with different colored countries/regions&#10;&#10;Description automatically generated">
                  <a:extLst>
                    <a:ext uri="{FF2B5EF4-FFF2-40B4-BE49-F238E27FC236}">
                      <a16:creationId xmlns:a16="http://schemas.microsoft.com/office/drawing/2014/main" id="{5651356D-C579-A557-06FB-5E2A9E77C1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114" r="25873" b="-986"/>
                <a:stretch/>
              </p:blipFill>
              <p:spPr>
                <a:xfrm>
                  <a:off x="1259830" y="717305"/>
                  <a:ext cx="4308535" cy="5605272"/>
                </a:xfrm>
                <a:prstGeom prst="rect">
                  <a:avLst/>
                </a:prstGeom>
              </p:spPr>
            </p:pic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3A61CDF5-FB19-3A7C-DC3A-0E2D548D54D4}"/>
                    </a:ext>
                  </a:extLst>
                </p:cNvPr>
                <p:cNvSpPr/>
                <p:nvPr/>
              </p:nvSpPr>
              <p:spPr>
                <a:xfrm>
                  <a:off x="2928341" y="1647515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A2E66347-7E92-1B01-25F0-13064582C5D2}"/>
                    </a:ext>
                  </a:extLst>
                </p:cNvPr>
                <p:cNvSpPr/>
                <p:nvPr/>
              </p:nvSpPr>
              <p:spPr>
                <a:xfrm>
                  <a:off x="2518530" y="4009984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6FE7A34C-8CF0-A705-77C1-9F9D501172A6}"/>
                    </a:ext>
                  </a:extLst>
                </p:cNvPr>
                <p:cNvSpPr/>
                <p:nvPr/>
              </p:nvSpPr>
              <p:spPr>
                <a:xfrm>
                  <a:off x="2472811" y="3941405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302249CE-103D-AD4F-9E46-B6E21226048A}"/>
                    </a:ext>
                  </a:extLst>
                </p:cNvPr>
                <p:cNvSpPr/>
                <p:nvPr/>
              </p:nvSpPr>
              <p:spPr>
                <a:xfrm>
                  <a:off x="2472811" y="4055703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6F89DEA-32FD-B89C-D1F5-BA2755720FF1}"/>
                    </a:ext>
                  </a:extLst>
                </p:cNvPr>
                <p:cNvSpPr txBox="1"/>
                <p:nvPr/>
              </p:nvSpPr>
              <p:spPr>
                <a:xfrm>
                  <a:off x="4424630" y="699164"/>
                  <a:ext cx="5229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Brazil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73A56EE-D970-B14E-280C-2C1CB454CD0F}"/>
                    </a:ext>
                  </a:extLst>
                </p:cNvPr>
                <p:cNvSpPr txBox="1"/>
                <p:nvPr/>
              </p:nvSpPr>
              <p:spPr>
                <a:xfrm>
                  <a:off x="1428313" y="815812"/>
                  <a:ext cx="48667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Peru</a:t>
                  </a: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9F5CDEB-169B-2209-1B43-83EAA89C6F17}"/>
                    </a:ext>
                  </a:extLst>
                </p:cNvPr>
                <p:cNvSpPr txBox="1"/>
                <p:nvPr/>
              </p:nvSpPr>
              <p:spPr>
                <a:xfrm>
                  <a:off x="3226407" y="2077762"/>
                  <a:ext cx="75078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chemeClr val="bg1">
                          <a:lumMod val="65000"/>
                        </a:schemeClr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Paraguay</a:t>
                  </a:r>
                </a:p>
              </p:txBody>
            </p:sp>
          </p:grp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95F6654-9A94-04B3-DEC7-7FEF543170C6}"/>
                  </a:ext>
                </a:extLst>
              </p:cNvPr>
              <p:cNvSpPr/>
              <p:nvPr/>
            </p:nvSpPr>
            <p:spPr>
              <a:xfrm>
                <a:off x="2332898" y="405123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A182E05-D639-531B-2FA5-86E98AD15AA2}"/>
                  </a:ext>
                </a:extLst>
              </p:cNvPr>
              <p:cNvSpPr/>
              <p:nvPr/>
            </p:nvSpPr>
            <p:spPr>
              <a:xfrm>
                <a:off x="2396992" y="409147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63C33102-CD7E-A6F1-A165-8DE069E861CB}"/>
                  </a:ext>
                </a:extLst>
              </p:cNvPr>
              <p:cNvSpPr/>
              <p:nvPr/>
            </p:nvSpPr>
            <p:spPr>
              <a:xfrm>
                <a:off x="2453582" y="405123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B5369E1-124B-222C-18FB-41D7A47B3974}"/>
                  </a:ext>
                </a:extLst>
              </p:cNvPr>
              <p:cNvSpPr/>
              <p:nvPr/>
            </p:nvSpPr>
            <p:spPr>
              <a:xfrm>
                <a:off x="2399458" y="398755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EA741D2-0BE4-3723-5843-1158A3DD3DB3}"/>
                  </a:ext>
                </a:extLst>
              </p:cNvPr>
              <p:cNvSpPr/>
              <p:nvPr/>
            </p:nvSpPr>
            <p:spPr>
              <a:xfrm>
                <a:off x="2343318" y="395979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464A2D0-0569-4FFD-B442-3160B87F2837}"/>
                </a:ext>
              </a:extLst>
            </p:cNvPr>
            <p:cNvSpPr/>
            <p:nvPr/>
          </p:nvSpPr>
          <p:spPr>
            <a:xfrm>
              <a:off x="2374132" y="391407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5A8A9B9-FA02-E2DD-2C65-B5F2EBE573F9}"/>
              </a:ext>
            </a:extLst>
          </p:cNvPr>
          <p:cNvSpPr txBox="1"/>
          <p:nvPr/>
        </p:nvSpPr>
        <p:spPr>
          <a:xfrm>
            <a:off x="346141" y="65263"/>
            <a:ext cx="11758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Confirmed measles cases in Argentina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23AF7D-8CCC-E17A-0A2C-CD6AD6C79E70}"/>
              </a:ext>
            </a:extLst>
          </p:cNvPr>
          <p:cNvSpPr txBox="1"/>
          <p:nvPr/>
        </p:nvSpPr>
        <p:spPr>
          <a:xfrm>
            <a:off x="913513" y="1704272"/>
            <a:ext cx="1624130" cy="3077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3A6B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Santa Cruz,  Bolivia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854058-C7E7-C544-D223-525C9927418D}"/>
              </a:ext>
            </a:extLst>
          </p:cNvPr>
          <p:cNvSpPr txBox="1"/>
          <p:nvPr/>
        </p:nvSpPr>
        <p:spPr>
          <a:xfrm>
            <a:off x="405636" y="4033468"/>
            <a:ext cx="1747352" cy="3077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1DD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Rio Negro, Argentina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6DE621-9CAA-937F-CD36-292D501AF4AD}"/>
              </a:ext>
            </a:extLst>
          </p:cNvPr>
          <p:cNvSpPr txBox="1"/>
          <p:nvPr/>
        </p:nvSpPr>
        <p:spPr>
          <a:xfrm>
            <a:off x="160509" y="6364083"/>
            <a:ext cx="86256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National Epidemiological Bulletin. Available at: 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ben_725_se_40_vf.pdf (argentina.gob.ar)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*Data as of 11 October 2024.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EF57B6-9E34-89AF-C109-3ECC3140FB86}"/>
              </a:ext>
            </a:extLst>
          </p:cNvPr>
          <p:cNvSpPr txBox="1"/>
          <p:nvPr/>
        </p:nvSpPr>
        <p:spPr>
          <a:xfrm>
            <a:off x="5543418" y="829404"/>
            <a:ext cx="59587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of October 11, 2024, Argentina confirmed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measles cases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province of Río Negro, among people without vaccination history. The initial cases have a history of travel 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Santa Cruz de la Sierra (Bolivia)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country that confirmed a case of measles in a person from the same community, with onset of rash 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August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the findings from the measles and rubella risk analysis, countries should implement the following actions in high-risk municipalities, prioritizing border municipalities, tourist destinations, those with high population movement, and communities hesitant about vaccination: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or complete vaccination schedules and implement rapid vaccination monitoring.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sensitivity of surveillance and conduct active case-finding following recent PAHO guidelines.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 rapid response plans and verify readiness of rapid response teams. </a:t>
            </a:r>
          </a:p>
        </p:txBody>
      </p:sp>
    </p:spTree>
    <p:extLst>
      <p:ext uri="{BB962C8B-B14F-4D97-AF65-F5344CB8AC3E}">
        <p14:creationId xmlns:p14="http://schemas.microsoft.com/office/powerpoint/2010/main" val="5165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196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13</cp:revision>
  <dcterms:created xsi:type="dcterms:W3CDTF">2024-10-11T22:22:56Z</dcterms:created>
  <dcterms:modified xsi:type="dcterms:W3CDTF">2024-10-16T15:23:42Z</dcterms:modified>
</cp:coreProperties>
</file>