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937F854-FAC7-1CA5-3C6B-EB61A058F59D}" name="Rey, Gloria (WDC)" initials="R(" userId="S::reyglori@paho.org::b18c9cdd-5f82-4346-9eeb-15b76168783b" providerId="AD"/>
  <p188:author id="{13E5E6A7-376E-D793-DFC8-F05A558DF422}" name="Bravo, Ms. Pamela (WDC)" initials="PB" userId="S::bravopam@paho.org::bd47166a-b96e-4f14-b747-53ce1bf7879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DDF0"/>
    <a:srgbClr val="F3A6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3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48C6E-8E3B-4514-8DFB-1A6D8F3372C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B3991-337C-4F8D-8E18-16E4418FA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21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502C6-DEF8-0F58-8438-8CD6D47FA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5FFFA5-1D21-FB5C-A0DE-A3339474F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BCB70-8BB5-2A23-E946-E6842BAB2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EB12-D461-42CB-9267-DF8861022B6F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25EE9-5DA3-C0D0-E02B-83DB0BF84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295B7-18D4-4949-409C-54F05DF25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DBAE-F470-4639-9BE9-B9CD8A3B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0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38C06-16D7-DC76-21AE-7865B3307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F46805-6BF0-5A21-14A7-47D166EA6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47901-6353-6ED0-672A-2AE16805E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EB12-D461-42CB-9267-DF8861022B6F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B07AE-135B-65AA-369A-F9472455B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85D2F-C2AA-6B21-4178-C6458C4C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DBAE-F470-4639-9BE9-B9CD8A3B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8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918C1C-43B9-25AF-6388-FA308F48C7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35EDE-956B-A055-5507-3F4ABD3AC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3782E-6059-F481-51CD-230EECD8F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EB12-D461-42CB-9267-DF8861022B6F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593A1-C9E4-F3DF-9754-D8A3ED554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DEA23-CFDE-6BDE-2430-974D4C2C5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DBAE-F470-4639-9BE9-B9CD8A3B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7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29C6A-9B77-CC98-8FA5-952980916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2B453-5C30-A995-03DF-82739C99F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EB6EF-92E5-11F1-128F-433789A53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EB12-D461-42CB-9267-DF8861022B6F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C6258-49B9-6563-2826-A107A0A6E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1ED8B-1BC6-8BDF-6E3B-20DB9AEF2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DBAE-F470-4639-9BE9-B9CD8A3B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0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8037D-F834-9813-5FDF-FA3D7FD5B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0FADF5-D30B-5F14-13C2-2661DF4C3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2308F-2E13-C0D5-C845-A0A4E9351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EB12-D461-42CB-9267-DF8861022B6F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EEFFF-63D4-1AD2-76F4-46ACAA371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FAC49-1348-CFA9-06D2-EEC25480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DBAE-F470-4639-9BE9-B9CD8A3B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5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650B2-E98D-A872-C1B8-1BDB9A240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57782-D3D7-EFE0-7FBA-5613523CA6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E2F95-4C11-EC9A-101D-099DB358C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F8F6B-157B-A292-C132-C85924601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EB12-D461-42CB-9267-DF8861022B6F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8C4F96-B27C-E3F3-6CAF-C224024EF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D4C10F-EFA9-8783-AC93-AC6BCAEC9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DBAE-F470-4639-9BE9-B9CD8A3B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6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0D470-B1A0-6299-7BAA-033209E38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51DD2-B040-941E-8C95-C1285F379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9EE12-1E49-42E3-7592-80241839D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B5AF40-6509-0D36-3FF5-DA511FC660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6C2867-4F0F-66A5-975D-CA9B42305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E1998B-00DF-6195-8DFD-A987B80C8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EB12-D461-42CB-9267-DF8861022B6F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B0972F-8AD9-3591-38A2-8E9963AF1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6E7286-EC9C-6005-5D59-EDD37D4C2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DBAE-F470-4639-9BE9-B9CD8A3B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4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1C7BD-FA0B-D866-6A1F-F9699853D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11996F-0C20-575E-33E8-C84EAC3F1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EB12-D461-42CB-9267-DF8861022B6F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F92B33-B921-CB02-536F-8082B49B2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7253DE-9584-F848-843B-5D201F3EB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DBAE-F470-4639-9BE9-B9CD8A3B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1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E99960-F1D2-41EB-4542-2B14635A3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EB12-D461-42CB-9267-DF8861022B6F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EEECED-CF6C-4ADC-461C-F4BA2E89F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D51A65-9464-541B-6EE6-D9576893F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DBAE-F470-4639-9BE9-B9CD8A3B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10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49179-0B56-D187-EF7A-5A9E92C72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9B9EC-F269-52F8-890E-EFB1B847D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B80210-DEFD-9D40-402B-C2E86C052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8D80A-A01F-A495-BDF5-918E0679E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EB12-D461-42CB-9267-DF8861022B6F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BA98FC-C879-1279-66F5-33DAED41E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00DD6E-8B7F-4A8D-695B-7B07F42C0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DBAE-F470-4639-9BE9-B9CD8A3B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03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FBE45-2D6B-0927-3FC4-4ACCA13CF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679B90-D355-8F1A-B935-77DF5C4C5D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96E1C9-0C64-5D86-894B-4D6D3B790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2CB87C-8C64-0466-12E8-4C9633A31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EB12-D461-42CB-9267-DF8861022B6F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2FF66B-E78C-3AC6-40D0-12898717D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06226-780B-C942-6430-82941985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DBAE-F470-4639-9BE9-B9CD8A3B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3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CCBA1A-ECC7-039A-D01C-32C892DC0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C403F-0B3E-F8B1-2C47-F8F8D54C9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A366F-E11A-11DB-5550-EF3C56485A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5FEB12-D461-42CB-9267-DF8861022B6F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2AB6B-BF72-F6EB-EAF2-8C269498D4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53FCA-8881-AAD1-A0DA-8BAE9A04F4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91DBAE-F470-4639-9BE9-B9CD8A3B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2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gentina.gob.ar/sites/default/files/2024/04/ben_725_se_40_vf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paho.org/es/documentos/orientaciones-para-busqueda-activa-casos-paralisis-flacida-aguda-sarampion-rubeol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932F17-596C-2A8B-8E16-E5FAC722D0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BDDBABF-9389-8CA2-238B-153B5F6AFC9C}"/>
              </a:ext>
            </a:extLst>
          </p:cNvPr>
          <p:cNvGrpSpPr/>
          <p:nvPr/>
        </p:nvGrpSpPr>
        <p:grpSpPr>
          <a:xfrm>
            <a:off x="1074198" y="740414"/>
            <a:ext cx="4308535" cy="5623413"/>
            <a:chOff x="1259830" y="699164"/>
            <a:chExt cx="4308535" cy="5623413"/>
          </a:xfrm>
        </p:grpSpPr>
        <p:pic>
          <p:nvPicPr>
            <p:cNvPr id="3" name="Picture 2" descr="A map of south america with different colored countries/regions&#10;&#10;Description automatically generated">
              <a:extLst>
                <a:ext uri="{FF2B5EF4-FFF2-40B4-BE49-F238E27FC236}">
                  <a16:creationId xmlns:a16="http://schemas.microsoft.com/office/drawing/2014/main" id="{5651356D-C579-A557-06FB-5E2A9E77C1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114" r="25873" b="-986"/>
            <a:stretch/>
          </p:blipFill>
          <p:spPr>
            <a:xfrm>
              <a:off x="1259830" y="717305"/>
              <a:ext cx="4308535" cy="5605272"/>
            </a:xfrm>
            <a:prstGeom prst="rect">
              <a:avLst/>
            </a:prstGeom>
          </p:spPr>
        </p:pic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A61CDF5-FB19-3A7C-DC3A-0E2D548D54D4}"/>
                </a:ext>
              </a:extLst>
            </p:cNvPr>
            <p:cNvSpPr/>
            <p:nvPr/>
          </p:nvSpPr>
          <p:spPr>
            <a:xfrm>
              <a:off x="2928341" y="164751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2E66347-7E92-1B01-25F0-13064582C5D2}"/>
                </a:ext>
              </a:extLst>
            </p:cNvPr>
            <p:cNvSpPr/>
            <p:nvPr/>
          </p:nvSpPr>
          <p:spPr>
            <a:xfrm>
              <a:off x="2518530" y="4009984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FE7A34C-8CF0-A705-77C1-9F9D501172A6}"/>
                </a:ext>
              </a:extLst>
            </p:cNvPr>
            <p:cNvSpPr/>
            <p:nvPr/>
          </p:nvSpPr>
          <p:spPr>
            <a:xfrm>
              <a:off x="2472811" y="394140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02249CE-103D-AD4F-9E46-B6E21226048A}"/>
                </a:ext>
              </a:extLst>
            </p:cNvPr>
            <p:cNvSpPr/>
            <p:nvPr/>
          </p:nvSpPr>
          <p:spPr>
            <a:xfrm>
              <a:off x="2472811" y="4055703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6F89DEA-32FD-B89C-D1F5-BA2755720FF1}"/>
                </a:ext>
              </a:extLst>
            </p:cNvPr>
            <p:cNvSpPr txBox="1"/>
            <p:nvPr/>
          </p:nvSpPr>
          <p:spPr>
            <a:xfrm>
              <a:off x="4424630" y="699164"/>
              <a:ext cx="5229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Brazil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73A56EE-D970-B14E-280C-2C1CB454CD0F}"/>
                </a:ext>
              </a:extLst>
            </p:cNvPr>
            <p:cNvSpPr txBox="1"/>
            <p:nvPr/>
          </p:nvSpPr>
          <p:spPr>
            <a:xfrm>
              <a:off x="1428313" y="815812"/>
              <a:ext cx="4866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Peru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9F5CDEB-169B-2209-1B43-83EAA89C6F17}"/>
                </a:ext>
              </a:extLst>
            </p:cNvPr>
            <p:cNvSpPr txBox="1"/>
            <p:nvPr/>
          </p:nvSpPr>
          <p:spPr>
            <a:xfrm>
              <a:off x="3226407" y="2077762"/>
              <a:ext cx="7507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Paraguay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CE23AF7D-8CCC-E17A-0A2C-CD6AD6C79E70}"/>
              </a:ext>
            </a:extLst>
          </p:cNvPr>
          <p:cNvSpPr txBox="1"/>
          <p:nvPr/>
        </p:nvSpPr>
        <p:spPr>
          <a:xfrm>
            <a:off x="935026" y="1704272"/>
            <a:ext cx="1602617" cy="30777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3A6B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Santa Cruz,  Bolivia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854058-C7E7-C544-D223-525C9927418D}"/>
              </a:ext>
            </a:extLst>
          </p:cNvPr>
          <p:cNvSpPr txBox="1"/>
          <p:nvPr/>
        </p:nvSpPr>
        <p:spPr>
          <a:xfrm>
            <a:off x="419386" y="4033468"/>
            <a:ext cx="1733602" cy="30777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81DD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Rio Negro, Argentina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E6DE621-9CAA-937F-CD36-292D501AF4AD}"/>
              </a:ext>
            </a:extLst>
          </p:cNvPr>
          <p:cNvSpPr txBox="1"/>
          <p:nvPr/>
        </p:nvSpPr>
        <p:spPr>
          <a:xfrm>
            <a:off x="160508" y="6364083"/>
            <a:ext cx="657822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419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Fuente: Boletín Epidemiológico Nacional. Disponible en:  </a:t>
            </a:r>
            <a:r>
              <a:rPr lang="es-419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ben_725_se_40_vf.pdf (argentina.gob.ar)</a:t>
            </a:r>
            <a:endParaRPr lang="es-419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419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*Datos hasta el 11 de octubre de 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FAB927-2E0C-D2C1-2842-B2004548AEEA}"/>
              </a:ext>
            </a:extLst>
          </p:cNvPr>
          <p:cNvSpPr txBox="1"/>
          <p:nvPr/>
        </p:nvSpPr>
        <p:spPr>
          <a:xfrm>
            <a:off x="84883" y="102959"/>
            <a:ext cx="11758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32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Casos confirmados de sarampión en Argentina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96E7B3-70EE-C8AF-5711-C574083C1585}"/>
              </a:ext>
            </a:extLst>
          </p:cNvPr>
          <p:cNvSpPr txBox="1"/>
          <p:nvPr/>
        </p:nvSpPr>
        <p:spPr>
          <a:xfrm>
            <a:off x="5288765" y="1017413"/>
            <a:ext cx="657822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Hasta el 11 de octubre de 2024, Argentina confirmó </a:t>
            </a: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 casos de sarampión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 la provincia de Río Negro en personas sin antecedente de vacunación. Los casos iniciales tenían historia reciente de viaje </a:t>
            </a: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Santa Cruz de la Sierra (Bolivia),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país que confirmó un caso de sarampión, en una persona de la misma comunidad que inició exantema el </a:t>
            </a: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de agosto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 base a los resultados del análisis de riesgo de sarampión y rubeola, se insta a los países a implementar las siguientes acciones en municipios de alto riesgo,  priorizando los 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municipios fronterizos, turísticos, con alto tránsito de personas y aquellos con comunidades renuentes a la vacunación: 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Iniciar o completar esquemas de vacunación e implementar monitoreo rápido de vacunación.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Mejorar la sensibilidad de la vigilancia y realizar búsqueda activa de casos siguiendo las recientes </a:t>
            </a: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directrices de la OPS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Actualizar los planes de respuesta rápida y verificar la preparación de los equipos de respuesta rápida.</a:t>
            </a:r>
            <a:endParaRPr lang="es-419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D396BC5-49C3-579A-7164-FC3D683F7197}"/>
              </a:ext>
            </a:extLst>
          </p:cNvPr>
          <p:cNvSpPr/>
          <p:nvPr/>
        </p:nvSpPr>
        <p:spPr>
          <a:xfrm>
            <a:off x="2396992" y="4091473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572C07D-A0BD-B933-4189-0AEC03117BB1}"/>
              </a:ext>
            </a:extLst>
          </p:cNvPr>
          <p:cNvSpPr/>
          <p:nvPr/>
        </p:nvSpPr>
        <p:spPr>
          <a:xfrm>
            <a:off x="2374132" y="3914075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6FCC4C2-C5D6-C7A2-9ED4-E60EC8EB1882}"/>
              </a:ext>
            </a:extLst>
          </p:cNvPr>
          <p:cNvSpPr/>
          <p:nvPr/>
        </p:nvSpPr>
        <p:spPr>
          <a:xfrm>
            <a:off x="2453582" y="4051233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CAFCFB6-87D9-081F-F05B-E134F8B4D551}"/>
              </a:ext>
            </a:extLst>
          </p:cNvPr>
          <p:cNvSpPr/>
          <p:nvPr/>
        </p:nvSpPr>
        <p:spPr>
          <a:xfrm>
            <a:off x="2399458" y="3987554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D44157F-6707-C880-A5CB-183A0A97E83B}"/>
              </a:ext>
            </a:extLst>
          </p:cNvPr>
          <p:cNvSpPr/>
          <p:nvPr/>
        </p:nvSpPr>
        <p:spPr>
          <a:xfrm>
            <a:off x="2343318" y="3959795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10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221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Pacis, Ms. Carmelita Lucia (WDC)</dc:creator>
  <cp:lastModifiedBy>Pacis, Ms. Carmelita Lucia (WDC)</cp:lastModifiedBy>
  <cp:revision>13</cp:revision>
  <dcterms:created xsi:type="dcterms:W3CDTF">2024-10-11T22:22:56Z</dcterms:created>
  <dcterms:modified xsi:type="dcterms:W3CDTF">2024-10-16T15:23:28Z</dcterms:modified>
</cp:coreProperties>
</file>