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Laboratory/2024/MR%20bulletin%20week_discarding%20cases_2015-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Laboratory/2024/MR%20bulletin%20week_discarding%20cases_2015-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'[MR bulletin week_discarding cases_2015-2023.xlsx]by region'!$B$16</c:f>
              <c:strCache>
                <c:ptCount val="1"/>
                <c:pt idx="0">
                  <c:v>IgM negative result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region'!$B$17:$B$22</c:f>
              <c:numCache>
                <c:formatCode>General</c:formatCode>
                <c:ptCount val="6"/>
                <c:pt idx="0">
                  <c:v>11986</c:v>
                </c:pt>
                <c:pt idx="1">
                  <c:v>3075</c:v>
                </c:pt>
                <c:pt idx="2">
                  <c:v>552</c:v>
                </c:pt>
                <c:pt idx="3">
                  <c:v>1361</c:v>
                </c:pt>
                <c:pt idx="4">
                  <c:v>13013</c:v>
                </c:pt>
                <c:pt idx="5">
                  <c:v>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4-4C24-96CE-C59BC5C1ABFE}"/>
            </c:ext>
          </c:extLst>
        </c:ser>
        <c:ser>
          <c:idx val="1"/>
          <c:order val="1"/>
          <c:tx>
            <c:strRef>
              <c:f>'[MR bulletin week_discarding cases_2015-2023.xlsx]by region'!$C$16</c:f>
              <c:strCache>
                <c:ptCount val="1"/>
                <c:pt idx="0">
                  <c:v>No Data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region'!$C$17:$C$22</c:f>
              <c:numCache>
                <c:formatCode>General</c:formatCode>
                <c:ptCount val="6"/>
                <c:pt idx="0">
                  <c:v>4648</c:v>
                </c:pt>
                <c:pt idx="1">
                  <c:v>2080</c:v>
                </c:pt>
                <c:pt idx="2">
                  <c:v>1</c:v>
                </c:pt>
                <c:pt idx="3">
                  <c:v>2</c:v>
                </c:pt>
                <c:pt idx="4">
                  <c:v>28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84-4C24-96CE-C59BC5C1ABFE}"/>
            </c:ext>
          </c:extLst>
        </c:ser>
        <c:ser>
          <c:idx val="2"/>
          <c:order val="2"/>
          <c:tx>
            <c:strRef>
              <c:f>'[MR bulletin week_discarding cases_2015-2023.xlsx]by region'!$D$16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region'!$A$17:$A$22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region'!$D$17:$D$22</c:f>
              <c:numCache>
                <c:formatCode>General</c:formatCode>
                <c:ptCount val="6"/>
                <c:pt idx="0">
                  <c:v>4131</c:v>
                </c:pt>
                <c:pt idx="1">
                  <c:v>585</c:v>
                </c:pt>
                <c:pt idx="2">
                  <c:v>20</c:v>
                </c:pt>
                <c:pt idx="3">
                  <c:v>115</c:v>
                </c:pt>
                <c:pt idx="4">
                  <c:v>38</c:v>
                </c:pt>
                <c:pt idx="5">
                  <c:v>1456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84-4C24-96CE-C59BC5C1A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379439"/>
        <c:axId val="2014601808"/>
      </c:barChart>
      <c:catAx>
        <c:axId val="17937943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Sub regiones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014601808"/>
        <c:crosses val="autoZero"/>
        <c:auto val="1"/>
        <c:lblAlgn val="ctr"/>
        <c:lblOffset val="100"/>
        <c:noMultiLvlLbl val="0"/>
      </c:catAx>
      <c:valAx>
        <c:axId val="201460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793794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'[MR bulletin week_discarding cases_2015-2023.xlsx]by region'!$B$25</c:f>
              <c:strCache>
                <c:ptCount val="1"/>
                <c:pt idx="0">
                  <c:v>Dengue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region'!$B$26:$B$31</c:f>
              <c:numCache>
                <c:formatCode>General</c:formatCode>
                <c:ptCount val="6"/>
                <c:pt idx="0">
                  <c:v>494</c:v>
                </c:pt>
                <c:pt idx="1">
                  <c:v>81</c:v>
                </c:pt>
                <c:pt idx="2">
                  <c:v>0</c:v>
                </c:pt>
                <c:pt idx="3">
                  <c:v>74</c:v>
                </c:pt>
                <c:pt idx="4">
                  <c:v>0</c:v>
                </c:pt>
                <c:pt idx="5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6-420D-915C-C34C6E85062F}"/>
            </c:ext>
          </c:extLst>
        </c:ser>
        <c:ser>
          <c:idx val="1"/>
          <c:order val="1"/>
          <c:tx>
            <c:strRef>
              <c:f>'[MR bulletin week_discarding cases_2015-2023.xlsx]by region'!$C$25</c:f>
              <c:strCache>
                <c:ptCount val="1"/>
                <c:pt idx="0">
                  <c:v>Herpes6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region'!$C$26:$C$31</c:f>
              <c:numCache>
                <c:formatCode>General</c:formatCode>
                <c:ptCount val="6"/>
                <c:pt idx="0">
                  <c:v>9</c:v>
                </c:pt>
                <c:pt idx="1">
                  <c:v>121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6-420D-915C-C34C6E85062F}"/>
            </c:ext>
          </c:extLst>
        </c:ser>
        <c:ser>
          <c:idx val="2"/>
          <c:order val="2"/>
          <c:tx>
            <c:strRef>
              <c:f>'[MR bulletin week_discarding cases_2015-2023.xlsx]by region'!$D$25</c:f>
              <c:strCache>
                <c:ptCount val="1"/>
                <c:pt idx="0">
                  <c:v>Parvo b19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region'!$D$26:$D$31</c:f>
              <c:numCache>
                <c:formatCode>General</c:formatCode>
                <c:ptCount val="6"/>
                <c:pt idx="0">
                  <c:v>7</c:v>
                </c:pt>
                <c:pt idx="1">
                  <c:v>28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66-420D-915C-C34C6E85062F}"/>
            </c:ext>
          </c:extLst>
        </c:ser>
        <c:ser>
          <c:idx val="3"/>
          <c:order val="3"/>
          <c:tx>
            <c:strRef>
              <c:f>'[MR bulletin week_discarding cases_2015-2023.xlsx]by region'!$E$25</c:f>
              <c:strCache>
                <c:ptCount val="1"/>
                <c:pt idx="0">
                  <c:v>VaccReac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region'!$E$26:$E$31</c:f>
              <c:numCache>
                <c:formatCode>General</c:formatCode>
                <c:ptCount val="6"/>
                <c:pt idx="0">
                  <c:v>164</c:v>
                </c:pt>
                <c:pt idx="1">
                  <c:v>23</c:v>
                </c:pt>
                <c:pt idx="2">
                  <c:v>10</c:v>
                </c:pt>
                <c:pt idx="3">
                  <c:v>9</c:v>
                </c:pt>
                <c:pt idx="4">
                  <c:v>38</c:v>
                </c:pt>
                <c:pt idx="5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66-420D-915C-C34C6E85062F}"/>
            </c:ext>
          </c:extLst>
        </c:ser>
        <c:ser>
          <c:idx val="4"/>
          <c:order val="4"/>
          <c:tx>
            <c:strRef>
              <c:f>'[MR bulletin week_discarding cases_2015-2023.xlsx]by region'!$F$25</c:f>
              <c:strCache>
                <c:ptCount val="1"/>
                <c:pt idx="0">
                  <c:v>AllegicReac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region'!$F$26:$F$31</c:f>
              <c:numCache>
                <c:formatCode>General</c:formatCode>
                <c:ptCount val="6"/>
                <c:pt idx="0">
                  <c:v>286</c:v>
                </c:pt>
                <c:pt idx="1">
                  <c:v>165</c:v>
                </c:pt>
                <c:pt idx="2">
                  <c:v>1</c:v>
                </c:pt>
                <c:pt idx="3">
                  <c:v>7</c:v>
                </c:pt>
                <c:pt idx="4">
                  <c:v>0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66-420D-915C-C34C6E85062F}"/>
            </c:ext>
          </c:extLst>
        </c:ser>
        <c:ser>
          <c:idx val="5"/>
          <c:order val="5"/>
          <c:tx>
            <c:strRef>
              <c:f>'[MR bulletin week_discarding cases_2015-2023.xlsx]by region'!$G$25</c:f>
              <c:strCache>
                <c:ptCount val="1"/>
                <c:pt idx="0">
                  <c:v>OtherDiag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'[MR bulletin week_discarding cases_2015-2023.xlsx]by region'!$A$26:$A$31</c:f>
              <c:strCache>
                <c:ptCount val="6"/>
                <c:pt idx="0">
                  <c:v>AND</c:v>
                </c:pt>
                <c:pt idx="1">
                  <c:v>CAP</c:v>
                </c:pt>
                <c:pt idx="2">
                  <c:v>CAR</c:v>
                </c:pt>
                <c:pt idx="3">
                  <c:v>LAC</c:v>
                </c:pt>
                <c:pt idx="4">
                  <c:v>MEX</c:v>
                </c:pt>
                <c:pt idx="5">
                  <c:v>SOC</c:v>
                </c:pt>
              </c:strCache>
            </c:strRef>
          </c:cat>
          <c:val>
            <c:numRef>
              <c:f>'[MR bulletin week_discarding cases_2015-2023.xlsx]by region'!$G$26:$G$31</c:f>
              <c:numCache>
                <c:formatCode>General</c:formatCode>
                <c:ptCount val="6"/>
                <c:pt idx="0">
                  <c:v>3171</c:v>
                </c:pt>
                <c:pt idx="1">
                  <c:v>167</c:v>
                </c:pt>
                <c:pt idx="2">
                  <c:v>9</c:v>
                </c:pt>
                <c:pt idx="3">
                  <c:v>25</c:v>
                </c:pt>
                <c:pt idx="4">
                  <c:v>0</c:v>
                </c:pt>
                <c:pt idx="5">
                  <c:v>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66-420D-915C-C34C6E850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601024"/>
        <c:axId val="108600544"/>
      </c:barChart>
      <c:catAx>
        <c:axId val="108601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Sub region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08600544"/>
        <c:crosses val="autoZero"/>
        <c:auto val="1"/>
        <c:lblAlgn val="ctr"/>
        <c:lblOffset val="100"/>
        <c:noMultiLvlLbl val="0"/>
      </c:catAx>
      <c:valAx>
        <c:axId val="1086005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1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086010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6527-CB1D-4583-ACC3-45C0C099728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6AD7C-34D4-41D5-8272-563CD36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Between 2019-2023, negative results for measles or rubella IgM remain the predominant criterion for ruling out suspected cases (n=74%). Twelve percent of the cases were dismissed due to other diagnoses, such as dengue or vaccine-associated reactions. It is also noted that 13% of the cases were discarded without any criteria, which may suggest data quality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6AD7C-34D4-41D5-8272-563CD366D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7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12EB-696B-EBE9-A54C-6F43ADA1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E391B-866F-4F37-2707-83C1BAF81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62B33-2443-9F63-C300-D497C35F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8B85C-C444-DB11-5DE1-6DE749BB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0B1AB-2293-E9E9-9908-45AEBB15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C246-958E-3C97-808D-E94E26BB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E06BE-4D2F-3C1C-0C12-B11620788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F591-AB34-D0A7-A63C-BD45FDC6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B4150-35A0-CF26-4F35-7772EA8C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6F39E-5B79-3386-22D2-0301177C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6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65AD36-8090-FE76-F2D1-5EB8704A1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D7AB2-BA78-B9F3-05DB-B207B0A8A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694FD-CA84-EAAC-C037-677F9496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B17B3-528F-2100-680E-C8FFFDEC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9058-9F13-8523-2CEA-A7C7AB6A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E2F3-CBA4-DCE0-6837-3415C638A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53241-F9CE-B501-B54F-180A5492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CBD95-D0B2-3CF6-CA83-E3ABDC6E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8FB0E-FDC1-5506-8D31-76EE375A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303C4-03B5-21F4-4327-3CC53BC3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314BC-75B0-D790-C7AE-3E3F0D26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1619E-0451-EF17-5FF8-DB4A4278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81F6-B459-26C1-FB15-51CE245C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FDF6-AEE4-D10B-2153-B93C7273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AB502-DD78-BB7A-3663-B6322919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7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1517-4C41-9FF4-FFC6-71D2D34D6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CEA2B-9075-10BF-A8B3-9887E794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CD25F-0E1F-A2BE-D560-FD5FF3AD3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B649B-CF92-F3A3-70E6-71CF3965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3171C-F041-11A9-2522-C06053CA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D002A-A524-034B-4803-6DBD0340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D77B-E469-5BA7-2DD9-72A81DFB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7989-B357-19C0-F7C8-7CE1B7D1B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CCEAF-1422-7D8D-AD25-507E4AA55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0065E-0508-0907-257F-CFB598328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D509-7951-7C2C-3887-67DE6541D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D1934-C443-B6AB-0121-5A6837F3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3E25B-EF30-019A-4095-256D10E7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615BC-C418-D9F3-6020-2B8AAC29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96B8-4272-D74E-63F3-CAB1A95D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40CC3-6E7C-821C-2B77-7BC8B01B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20E72-7053-B89E-55FA-EB646380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C78FD-33FC-5B79-9C0F-E71D874D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6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9F25-0AA9-75F9-0BF9-7818F6A6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ED9D9-19DB-1AD6-432B-D846C1C2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FB67E-469C-7695-7E3E-767C6EC8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DA53-A979-4E07-0DC9-26EC2A6F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295D-9841-8B42-D4C0-FAB438D6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B21DF-C18B-B047-7212-F352C6A78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0B4AF-4259-D1C8-7B8F-4953B311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F10E9-3F5C-2F43-8893-FF9F2B10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0495B-3CD0-5F78-38E4-B386BA1D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DFF2-67B6-B596-1DC6-92511094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05AFB-194D-E4E9-9EAF-38F9913B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896C6-29F3-CDBD-1961-0B497838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AA100-C234-3968-5B23-84FF9E94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495A4-0C97-B458-40AB-D40F9EB0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0882-9BE8-A29C-BF4D-B405F36A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35E0B-E9CB-CC08-EC92-E300B136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BC9F4-BBBC-5481-E171-CA5D9782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4B96-210E-2C25-57BB-5F021316F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A34874-1464-4E24-8B8B-A985AE66197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24327-95EA-54D2-A065-77B70BDBB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BF1A2-73B4-B1F2-1496-00B200343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978E21-2FAC-47B9-9D70-BE3211D6A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4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C44B-217F-2C4B-2B70-BC728852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94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300" b="1" i="0" u="none" strike="noStrike" baseline="0" dirty="0">
                <a:solidFill>
                  <a:srgbClr val="2524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 </a:t>
            </a:r>
            <a:r>
              <a:rPr lang="en-US" sz="3300" b="1" i="0" strike="noStrike" baseline="0" dirty="0">
                <a:solidFill>
                  <a:srgbClr val="2524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subregions </a:t>
            </a:r>
            <a:r>
              <a:rPr lang="en-US" sz="3300" b="1" i="0" u="none" strike="noStrike" baseline="0" dirty="0">
                <a:solidFill>
                  <a:srgbClr val="2524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discarding suspected measles and rubella cases. The Americas, 2019-2023*</a:t>
            </a:r>
            <a:endParaRPr lang="en-US" sz="3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11FF66-B1A0-5BFE-3368-24363FFE0867}"/>
              </a:ext>
            </a:extLst>
          </p:cNvPr>
          <p:cNvSpPr txBox="1"/>
          <p:nvPr/>
        </p:nvSpPr>
        <p:spPr>
          <a:xfrm>
            <a:off x="1355388" y="2029963"/>
            <a:ext cx="435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Classification of discarded cases by basis for discarding and sub regions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2382AA-15B5-2194-A66C-1DCDF62AF1F8}"/>
              </a:ext>
            </a:extLst>
          </p:cNvPr>
          <p:cNvSpPr txBox="1"/>
          <p:nvPr/>
        </p:nvSpPr>
        <p:spPr>
          <a:xfrm>
            <a:off x="6974733" y="2031522"/>
            <a:ext cx="4356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Classification of discarded cases by other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diagnosis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sub regions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832F67-E3EE-97CD-2634-055E0A1004A0}"/>
              </a:ext>
            </a:extLst>
          </p:cNvPr>
          <p:cNvSpPr txBox="1"/>
          <p:nvPr/>
        </p:nvSpPr>
        <p:spPr>
          <a:xfrm>
            <a:off x="9555780" y="1309886"/>
            <a:ext cx="216197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of discarded cases</a:t>
            </a:r>
          </a:p>
          <a:p>
            <a:pPr algn="ctr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51,150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1A78992-0FEC-C13F-2E68-FDB2972067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332288"/>
              </p:ext>
            </p:extLst>
          </p:nvPr>
        </p:nvGraphicFramePr>
        <p:xfrm>
          <a:off x="933855" y="2601252"/>
          <a:ext cx="5162145" cy="32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2BFF98C-0A9B-AE92-C5E9-77315CE91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78679"/>
              </p:ext>
            </p:extLst>
          </p:nvPr>
        </p:nvGraphicFramePr>
        <p:xfrm>
          <a:off x="6886575" y="2639832"/>
          <a:ext cx="4890086" cy="321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7F0EB52-A925-3623-E5A4-4456469AFB74}"/>
              </a:ext>
            </a:extLst>
          </p:cNvPr>
          <p:cNvSpPr txBox="1"/>
          <p:nvPr/>
        </p:nvSpPr>
        <p:spPr>
          <a:xfrm>
            <a:off x="380196" y="6294772"/>
            <a:ext cx="90323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Immunization Data Warehouse for VPD Surveillance. *Data as of epidemiological week 42,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Subregions: AND= Andean; CAP = Central America; CAR = non-Latin Caribbean; LAC = Latin Caribbean; MEX = Mexico, SOC= Southern Cone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00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Aptos</vt:lpstr>
      <vt:lpstr>Arial</vt:lpstr>
      <vt:lpstr>Calibri</vt:lpstr>
      <vt:lpstr>Office Theme</vt:lpstr>
      <vt:lpstr>How the subregions are discarding suspected measles and rubella cases. The Americas, 2019-2023*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11</cp:revision>
  <dcterms:created xsi:type="dcterms:W3CDTF">2024-10-24T20:41:36Z</dcterms:created>
  <dcterms:modified xsi:type="dcterms:W3CDTF">2024-10-29T20:30:24Z</dcterms:modified>
</cp:coreProperties>
</file>