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813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6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paho-my.sharepoint.com/personal/bravopam_paho_org/Documents/Surveillance/Surveillance%20Analysis/Laboratory/2024/MR%20bulletin%20week_discarding%20cases_2015-20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paho-my.sharepoint.com/personal/bravopam_paho_org/Documents/Surveillance/Surveillance%20Analysis/Laboratory/2024/MR%20bulletin%20week_discarding%20cases_2015-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'[MR bulletin week_discarding cases_2015-2023.xlsx]by region'!$B$26</c:f>
              <c:strCache>
                <c:ptCount val="1"/>
                <c:pt idx="0">
                  <c:v>Dengue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region'!$A$27:$A$32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region'!$B$27:$B$32</c:f>
              <c:numCache>
                <c:formatCode>General</c:formatCode>
                <c:ptCount val="6"/>
                <c:pt idx="0">
                  <c:v>494</c:v>
                </c:pt>
                <c:pt idx="1">
                  <c:v>81</c:v>
                </c:pt>
                <c:pt idx="2">
                  <c:v>0</c:v>
                </c:pt>
                <c:pt idx="3">
                  <c:v>74</c:v>
                </c:pt>
                <c:pt idx="4">
                  <c:v>0</c:v>
                </c:pt>
                <c:pt idx="5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0F-499D-98E7-EABB16A81F8C}"/>
            </c:ext>
          </c:extLst>
        </c:ser>
        <c:ser>
          <c:idx val="1"/>
          <c:order val="1"/>
          <c:tx>
            <c:strRef>
              <c:f>'[MR bulletin week_discarding cases_2015-2023.xlsx]by region'!$C$26</c:f>
              <c:strCache>
                <c:ptCount val="1"/>
                <c:pt idx="0">
                  <c:v>Herpes6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region'!$A$27:$A$32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region'!$C$27:$C$32</c:f>
              <c:numCache>
                <c:formatCode>General</c:formatCode>
                <c:ptCount val="6"/>
                <c:pt idx="0">
                  <c:v>9</c:v>
                </c:pt>
                <c:pt idx="1">
                  <c:v>121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0F-499D-98E7-EABB16A81F8C}"/>
            </c:ext>
          </c:extLst>
        </c:ser>
        <c:ser>
          <c:idx val="2"/>
          <c:order val="2"/>
          <c:tx>
            <c:strRef>
              <c:f>'[MR bulletin week_discarding cases_2015-2023.xlsx]by region'!$D$26</c:f>
              <c:strCache>
                <c:ptCount val="1"/>
                <c:pt idx="0">
                  <c:v>Parvo b19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region'!$A$27:$A$32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region'!$D$27:$D$32</c:f>
              <c:numCache>
                <c:formatCode>General</c:formatCode>
                <c:ptCount val="6"/>
                <c:pt idx="0">
                  <c:v>7</c:v>
                </c:pt>
                <c:pt idx="1">
                  <c:v>28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0F-499D-98E7-EABB16A81F8C}"/>
            </c:ext>
          </c:extLst>
        </c:ser>
        <c:ser>
          <c:idx val="3"/>
          <c:order val="3"/>
          <c:tx>
            <c:strRef>
              <c:f>'[MR bulletin week_discarding cases_2015-2023.xlsx]by region'!$E$25</c:f>
              <c:strCache>
                <c:ptCount val="1"/>
                <c:pt idx="0">
                  <c:v>Reacción a la vacuna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region'!$A$27:$A$32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region'!$E$27:$E$32</c:f>
              <c:numCache>
                <c:formatCode>General</c:formatCode>
                <c:ptCount val="6"/>
                <c:pt idx="0">
                  <c:v>164</c:v>
                </c:pt>
                <c:pt idx="1">
                  <c:v>23</c:v>
                </c:pt>
                <c:pt idx="2">
                  <c:v>10</c:v>
                </c:pt>
                <c:pt idx="3">
                  <c:v>9</c:v>
                </c:pt>
                <c:pt idx="4">
                  <c:v>38</c:v>
                </c:pt>
                <c:pt idx="5">
                  <c:v>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0F-499D-98E7-EABB16A81F8C}"/>
            </c:ext>
          </c:extLst>
        </c:ser>
        <c:ser>
          <c:idx val="4"/>
          <c:order val="4"/>
          <c:tx>
            <c:strRef>
              <c:f>'[MR bulletin week_discarding cases_2015-2023.xlsx]by region'!$F$25</c:f>
              <c:strCache>
                <c:ptCount val="1"/>
                <c:pt idx="0">
                  <c:v>Reacción alérgica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region'!$A$27:$A$32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region'!$F$27:$F$32</c:f>
              <c:numCache>
                <c:formatCode>General</c:formatCode>
                <c:ptCount val="6"/>
                <c:pt idx="0">
                  <c:v>286</c:v>
                </c:pt>
                <c:pt idx="1">
                  <c:v>165</c:v>
                </c:pt>
                <c:pt idx="2">
                  <c:v>1</c:v>
                </c:pt>
                <c:pt idx="3">
                  <c:v>7</c:v>
                </c:pt>
                <c:pt idx="4">
                  <c:v>0</c:v>
                </c:pt>
                <c:pt idx="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0F-499D-98E7-EABB16A81F8C}"/>
            </c:ext>
          </c:extLst>
        </c:ser>
        <c:ser>
          <c:idx val="5"/>
          <c:order val="5"/>
          <c:tx>
            <c:strRef>
              <c:f>'[MR bulletin week_discarding cases_2015-2023.xlsx]by region'!$G$25</c:f>
              <c:strCache>
                <c:ptCount val="1"/>
                <c:pt idx="0">
                  <c:v>Otros diagnósticos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region'!$A$27:$A$32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region'!$G$27:$G$32</c:f>
              <c:numCache>
                <c:formatCode>General</c:formatCode>
                <c:ptCount val="6"/>
                <c:pt idx="0">
                  <c:v>3171</c:v>
                </c:pt>
                <c:pt idx="1">
                  <c:v>167</c:v>
                </c:pt>
                <c:pt idx="2">
                  <c:v>9</c:v>
                </c:pt>
                <c:pt idx="3">
                  <c:v>25</c:v>
                </c:pt>
                <c:pt idx="4">
                  <c:v>0</c:v>
                </c:pt>
                <c:pt idx="5">
                  <c:v>1071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0F-499D-98E7-EABB16A81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601024"/>
        <c:axId val="108600544"/>
      </c:barChart>
      <c:catAx>
        <c:axId val="10860102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600544"/>
        <c:crosses val="autoZero"/>
        <c:auto val="1"/>
        <c:lblAlgn val="ctr"/>
        <c:lblOffset val="100"/>
        <c:noMultiLvlLbl val="0"/>
      </c:catAx>
      <c:valAx>
        <c:axId val="10860054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6010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'[MR bulletin week_discarding cases_2015-2023.xlsx]by region'!$B$15</c:f>
              <c:strCache>
                <c:ptCount val="1"/>
                <c:pt idx="0">
                  <c:v>Resultado IgM negativo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region'!$A$17:$A$22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region'!$B$17:$B$22</c:f>
              <c:numCache>
                <c:formatCode>General</c:formatCode>
                <c:ptCount val="6"/>
                <c:pt idx="0">
                  <c:v>11986</c:v>
                </c:pt>
                <c:pt idx="1">
                  <c:v>3075</c:v>
                </c:pt>
                <c:pt idx="2">
                  <c:v>552</c:v>
                </c:pt>
                <c:pt idx="3">
                  <c:v>1361</c:v>
                </c:pt>
                <c:pt idx="4">
                  <c:v>13013</c:v>
                </c:pt>
                <c:pt idx="5">
                  <c:v>8047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F8-4281-ABA6-29107B13DE0B}"/>
            </c:ext>
          </c:extLst>
        </c:ser>
        <c:ser>
          <c:idx val="1"/>
          <c:order val="1"/>
          <c:tx>
            <c:strRef>
              <c:f>'[MR bulletin week_discarding cases_2015-2023.xlsx]by region'!$C$15</c:f>
              <c:strCache>
                <c:ptCount val="1"/>
                <c:pt idx="0">
                  <c:v>Sin datos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region'!$A$17:$A$22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region'!$C$17:$C$22</c:f>
              <c:numCache>
                <c:formatCode>General</c:formatCode>
                <c:ptCount val="6"/>
                <c:pt idx="0">
                  <c:v>4648</c:v>
                </c:pt>
                <c:pt idx="1">
                  <c:v>2080</c:v>
                </c:pt>
                <c:pt idx="2">
                  <c:v>1</c:v>
                </c:pt>
                <c:pt idx="3">
                  <c:v>2</c:v>
                </c:pt>
                <c:pt idx="4">
                  <c:v>28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F8-4281-ABA6-29107B13DE0B}"/>
            </c:ext>
          </c:extLst>
        </c:ser>
        <c:ser>
          <c:idx val="2"/>
          <c:order val="2"/>
          <c:tx>
            <c:strRef>
              <c:f>'[MR bulletin week_discarding cases_2015-2023.xlsx]by region'!$D$15</c:f>
              <c:strCache>
                <c:ptCount val="1"/>
                <c:pt idx="0">
                  <c:v>Otros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region'!$A$17:$A$22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region'!$D$17:$D$22</c:f>
              <c:numCache>
                <c:formatCode>General</c:formatCode>
                <c:ptCount val="6"/>
                <c:pt idx="0">
                  <c:v>4131</c:v>
                </c:pt>
                <c:pt idx="1">
                  <c:v>585</c:v>
                </c:pt>
                <c:pt idx="2">
                  <c:v>20</c:v>
                </c:pt>
                <c:pt idx="3">
                  <c:v>115</c:v>
                </c:pt>
                <c:pt idx="4">
                  <c:v>38</c:v>
                </c:pt>
                <c:pt idx="5">
                  <c:v>1456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F8-4281-ABA6-29107B13DE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379439"/>
        <c:axId val="2014601808"/>
      </c:barChart>
      <c:catAx>
        <c:axId val="179379439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4601808"/>
        <c:crosses val="autoZero"/>
        <c:auto val="1"/>
        <c:lblAlgn val="ctr"/>
        <c:lblOffset val="100"/>
        <c:noMultiLvlLbl val="0"/>
      </c:catAx>
      <c:valAx>
        <c:axId val="2014601808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37943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6527-CB1D-4583-ACC3-45C0C099728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6AD7C-34D4-41D5-8272-563CD366D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7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512EB-696B-EBE9-A54C-6F43ADA18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E391B-866F-4F37-2707-83C1BAF81C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62B33-2443-9F63-C300-D497C35F1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8B85C-C444-DB11-5DE1-6DE749BB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0B1AB-2293-E9E9-9908-45AEBB153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8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0C246-958E-3C97-808D-E94E26BB2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E06BE-4D2F-3C1C-0C12-B11620788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DF591-AB34-D0A7-A63C-BD45FDC6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B4150-35A0-CF26-4F35-7772EA8C9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6F39E-5B79-3386-22D2-0301177C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6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65AD36-8090-FE76-F2D1-5EB8704A12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D7AB2-BA78-B9F3-05DB-B207B0A8A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694FD-CA84-EAAC-C037-677F9496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B17B3-528F-2100-680E-C8FFFDECD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59058-9F13-8523-2CEA-A7C7AB6AD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6E2F3-CBA4-DCE0-6837-3415C638A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53241-F9CE-B501-B54F-180A54923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CBD95-D0B2-3CF6-CA83-E3ABDC6E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8FB0E-FDC1-5506-8D31-76EE375A1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303C4-03B5-21F4-4327-3CC53BC3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314BC-75B0-D790-C7AE-3E3F0D26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1619E-0451-EF17-5FF8-DB4A4278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F81F6-B459-26C1-FB15-51CE245CA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1FDF6-AEE4-D10B-2153-B93C7273B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AB502-DD78-BB7A-3663-B6322919F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7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1517-4C41-9FF4-FFC6-71D2D34D6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CEA2B-9075-10BF-A8B3-9887E7949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CD25F-0E1F-A2BE-D560-FD5FF3AD3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B649B-CF92-F3A3-70E6-71CF39653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3171C-F041-11A9-2522-C06053CA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D002A-A524-034B-4803-6DBD0340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4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D77B-E469-5BA7-2DD9-72A81DFB5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A7989-B357-19C0-F7C8-7CE1B7D1B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1CCEAF-1422-7D8D-AD25-507E4AA55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90065E-0508-0907-257F-CFB5983282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0D509-7951-7C2C-3887-67DE6541D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D1934-C443-B6AB-0121-5A6837F3A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3E25B-EF30-019A-4095-256D10E7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1615BC-C418-D9F3-6020-2B8AAC293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1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C96B8-4272-D74E-63F3-CAB1A95D8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40CC3-6E7C-821C-2B77-7BC8B01BC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020E72-7053-B89E-55FA-EB646380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C78FD-33FC-5B79-9C0F-E71D874D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6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A19F25-0AA9-75F9-0BF9-7818F6A6F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9ED9D9-19DB-1AD6-432B-D846C1C2A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FB67E-469C-7695-7E3E-767C6EC8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3DA53-A979-4E07-0DC9-26EC2A6FB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B295D-9841-8B42-D4C0-FAB438D65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B21DF-C18B-B047-7212-F352C6A78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0B4AF-4259-D1C8-7B8F-4953B3117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F10E9-3F5C-2F43-8893-FF9F2B107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0495B-3CD0-5F78-38E4-B386BA1D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7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2DFF2-67B6-B596-1DC6-92511094D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B05AFB-194D-E4E9-9EAF-38F9913BF0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3896C6-29F3-CDBD-1961-0B497838E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AA100-C234-3968-5B23-84FF9E944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495A4-0C97-B458-40AB-D40F9EB0F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10882-9BE8-A29C-BF4D-B405F36A1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8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35E0B-E9CB-CC08-EC92-E300B1364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BC9F4-BBBC-5481-E171-CA5D9782A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84B96-210E-2C25-57BB-5F021316F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24327-95EA-54D2-A065-77B70BDBB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BF1A2-73B4-B1F2-1496-00B200343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4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FC44B-217F-2C4B-2B70-BC728852A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4" y="39954"/>
            <a:ext cx="11323435" cy="1325563"/>
          </a:xfrm>
        </p:spPr>
        <p:txBody>
          <a:bodyPr>
            <a:normAutofit fontScale="90000"/>
          </a:bodyPr>
          <a:lstStyle/>
          <a:p>
            <a:r>
              <a:rPr lang="es-419" sz="3600" b="1" i="0" u="none" strike="noStrike" baseline="0" dirty="0">
                <a:solidFill>
                  <a:srgbClr val="252423"/>
                </a:solidFill>
                <a:latin typeface="+mn-lt"/>
              </a:rPr>
              <a:t>Como las sub regiones están descartando los casos sospechosos de sarampión y rubeola. Las Américas, 2019-2023*</a:t>
            </a:r>
            <a:endParaRPr lang="es-419" sz="36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11FF66-B1A0-5BFE-3368-24363FFE0867}"/>
              </a:ext>
            </a:extLst>
          </p:cNvPr>
          <p:cNvSpPr txBox="1"/>
          <p:nvPr/>
        </p:nvSpPr>
        <p:spPr>
          <a:xfrm>
            <a:off x="1355388" y="1825680"/>
            <a:ext cx="4356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400" b="1" dirty="0"/>
              <a:t>Clasificación de los casos descartados según </a:t>
            </a:r>
            <a:r>
              <a:rPr lang="es-419" sz="1400" b="1" dirty="0">
                <a:solidFill>
                  <a:srgbClr val="0070C0"/>
                </a:solidFill>
              </a:rPr>
              <a:t>criterio de descarte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2382AA-15B5-2194-A66C-1DCDF62AF1F8}"/>
              </a:ext>
            </a:extLst>
          </p:cNvPr>
          <p:cNvSpPr txBox="1"/>
          <p:nvPr/>
        </p:nvSpPr>
        <p:spPr>
          <a:xfrm>
            <a:off x="6974733" y="1836967"/>
            <a:ext cx="4356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400" b="1" dirty="0"/>
              <a:t>Clasificación de casos descartados según </a:t>
            </a:r>
            <a:r>
              <a:rPr lang="es-419" sz="1400" b="1" dirty="0">
                <a:solidFill>
                  <a:srgbClr val="0070C0"/>
                </a:solidFill>
              </a:rPr>
              <a:t>diagnóstico diferencial</a:t>
            </a:r>
            <a:endParaRPr lang="es-419" sz="1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832F67-E3EE-97CD-2634-055E0A1004A0}"/>
              </a:ext>
            </a:extLst>
          </p:cNvPr>
          <p:cNvSpPr txBox="1"/>
          <p:nvPr/>
        </p:nvSpPr>
        <p:spPr>
          <a:xfrm>
            <a:off x="9309371" y="1144371"/>
            <a:ext cx="2580262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1400" b="1" dirty="0"/>
              <a:t>Total de casos descartados</a:t>
            </a:r>
          </a:p>
          <a:p>
            <a:pPr algn="ctr"/>
            <a:r>
              <a:rPr lang="es-419" sz="1400" b="1" dirty="0"/>
              <a:t>51,150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F0EB52-A925-3623-E5A4-4456469AFB74}"/>
              </a:ext>
            </a:extLst>
          </p:cNvPr>
          <p:cNvSpPr txBox="1"/>
          <p:nvPr/>
        </p:nvSpPr>
        <p:spPr>
          <a:xfrm>
            <a:off x="653374" y="6262538"/>
            <a:ext cx="90323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1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Fuente</a:t>
            </a:r>
            <a:r>
              <a:rPr kumimoji="0" lang="es-419" sz="12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Almacén de datos de inmunizaciones para la vigilancia de EPV. *Datos hasta la semana epidemiológica 42,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419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 regiones: AND= Andina; CAP = Centro América; CAR = Caribe no latino; LAC = Caribe latino; MEX = Mexico; SOC = Cono Sur</a:t>
            </a:r>
            <a:endParaRPr kumimoji="0" lang="es-419" sz="12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2BFF98C-0A9B-AE92-C5E9-77315CE91B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869462"/>
              </p:ext>
            </p:extLst>
          </p:nvPr>
        </p:nvGraphicFramePr>
        <p:xfrm>
          <a:off x="6643991" y="2550863"/>
          <a:ext cx="5019473" cy="3198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F549B7F-4445-4A1E-A5A6-B5B322895E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587854"/>
              </p:ext>
            </p:extLst>
          </p:nvPr>
        </p:nvGraphicFramePr>
        <p:xfrm>
          <a:off x="860897" y="2339173"/>
          <a:ext cx="4946516" cy="340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6543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93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Theme</vt:lpstr>
      <vt:lpstr>Como las sub regiones están descartando los casos sospechosos de sarampión y rubeola. Las Américas, 2019-2023*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Bravo, Ms. Pamela (WDC)</dc:creator>
  <cp:lastModifiedBy>Pacis, Ms. Carmelita Lucia (WDC)</cp:lastModifiedBy>
  <cp:revision>11</cp:revision>
  <dcterms:created xsi:type="dcterms:W3CDTF">2024-10-24T20:41:36Z</dcterms:created>
  <dcterms:modified xsi:type="dcterms:W3CDTF">2024-10-29T20:30:10Z</dcterms:modified>
</cp:coreProperties>
</file>