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721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41991-BC54-46C4-80F3-3B07402E7A8A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5D332-85BB-44DD-87E5-843AFC6AE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40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6AF3-1DA2-CDA7-58B6-0B1B41F3E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FD2CB-7D1B-E843-0BF6-434536A60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5E6F4-8D46-1289-20AF-E6E7A8E8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F6571-C9B2-6A08-9F77-6CE4BCB34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7F7FF-DF1F-9FDA-92C0-E152DC88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5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03FB5-27F4-00A4-0A36-3B5419C1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DFAE2-E197-FB1A-5F34-853F86FE5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5FBFA-F966-195A-EA75-60E35B5C1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1F30D-6917-C69E-84D8-96AB23B1D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C3BEC-C4C1-0B20-1486-0E071072E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5FF808-116D-A301-3F17-59BC9EF13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88362-900F-2D57-F31D-DED119DAA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52175-929A-A231-D53D-7C2A4B0D2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6E80E-8F6E-6D5C-8031-99E7CED85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244D5-85C6-B340-769F-9C392EAE8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26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Gener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0953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4813-47E7-7647-FB09-8854CC78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68AD-C10E-6AF4-D2B8-1FD0D7451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1F2C0-24EC-1B25-D1DA-EB9EE67B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7E72B-1555-23FB-8EFC-AACBB95E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69420-81C3-3E60-B75C-647E719C2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8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57AD-B79F-3E6F-CE79-4108C5D5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88280-4B40-7CF1-5978-FB8B35BBA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094DF-D04F-6C4F-522F-8F8D832C2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50AF9-62EE-F19C-B18D-0CB0EC49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9E734-45C6-FD34-0F17-9DD3E20A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A1EED-27CF-7495-FA2B-0ED4D506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1D60C-B982-6C43-E704-23D7FBD7F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A391D-3597-DAA9-D7F5-7DD368F14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DDA07-C7CE-1B2C-957B-0FE57C05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37096-6681-9C93-47BE-DEBE78D0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4FC2D-2FEE-59FB-8C33-E9802656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6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0CCFC-9357-CBB8-ED7B-000FB3BF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AB097-DF13-F337-18C2-64316EAC6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CB39D-CF65-4A58-DFA2-3E115B65C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80553C-158D-9D44-DD2B-9681D8E56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42172-149B-D041-6586-161BCB1C4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78487-135B-40DB-DB69-49EC4523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65AEC2-8120-0549-4C6E-3C35E79C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6B5A69-576E-A3DF-20FD-EB08DD34C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36A80-6BCB-A23F-F2FE-0C4F8646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2154A9-DE25-41B7-7D88-31AC78B3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F636A-AB6E-E8F6-7874-32226913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695F2-7949-970F-6F22-7F2A02D41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4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DC971-9EA5-C562-37C2-182DD7826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BC7F8-2F95-297A-E4F4-07D67C37B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CA795-4BE0-FF14-0A44-FCF9CE547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9CC3-97BA-9E95-FE22-8FA2A3DB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623B-83C8-C21A-A116-ED484103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11D32-9878-2D9F-9E5A-C410F7BAB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0C841-6EA0-B24B-D3F8-79349924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B2D74-9D75-29CB-FDC1-5DBE1D21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84CA3-09A5-C3D9-DA11-E41ED6E9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4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6D1C1-0E6B-96DC-90B9-689DCBC62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AC1482-558E-BF0B-9422-25D2EE6D8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FE5E2-4A95-4183-90A9-B028E7925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9AE5D-6A50-3D5A-732F-2B1710A9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58628-A724-0CBC-A902-D2CC5E34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72777-6CD0-71F2-CCF1-ED42134F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1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7D1428-50C6-D7F9-844A-AF44CFA03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48323-A390-F485-549B-FEFDEC7D2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2AB9A-6457-1111-463C-B49208A30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3E5262-921D-43FC-9627-1448C66E585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C13E1-9DD9-8E58-48CD-2A65E200D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FD4EC-BBD3-1DD5-E349-3F350FAA02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30F1A3-A8E0-45E7-9B71-132E3E7AE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0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699D0390-00AE-10F8-0BA8-2E5BFA0E6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673"/>
            <a:ext cx="12192000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defPPr>
              <a:defRPr lang="en-US"/>
            </a:defPPr>
            <a:lvl1pPr lvl="0" algn="ctr" defTabSz="621884">
              <a:spcBef>
                <a:spcPts val="0"/>
              </a:spcBef>
              <a:buNone/>
              <a:defRPr sz="2400" b="1">
                <a:solidFill>
                  <a:srgbClr val="0070C0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Tasa de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notificación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casos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sospechosos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sarampión-rubéola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por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100.000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habitantes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por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subregiones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América Latina y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Caribe no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latino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2020-2024*.
</a:t>
            </a:r>
            <a:endParaRPr kumimoji="0" lang="es-419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86D38-359C-31E9-67FD-E6F3E6532546}"/>
              </a:ext>
            </a:extLst>
          </p:cNvPr>
          <p:cNvSpPr txBox="1"/>
          <p:nvPr/>
        </p:nvSpPr>
        <p:spPr>
          <a:xfrm>
            <a:off x="2049583" y="5102395"/>
            <a:ext cx="2068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&gt;2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,00 x 100.000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habitantes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28BBDC-710C-D356-52CF-D5116A08DD2C}"/>
              </a:ext>
            </a:extLst>
          </p:cNvPr>
          <p:cNvSpPr/>
          <p:nvPr/>
        </p:nvSpPr>
        <p:spPr>
          <a:xfrm>
            <a:off x="1853455" y="5171125"/>
            <a:ext cx="231555" cy="155887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E41C5E-C8E6-0851-9014-1B9AFD29F021}"/>
              </a:ext>
            </a:extLst>
          </p:cNvPr>
          <p:cNvSpPr txBox="1"/>
          <p:nvPr/>
        </p:nvSpPr>
        <p:spPr>
          <a:xfrm>
            <a:off x="2049583" y="5369190"/>
            <a:ext cx="2280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1,00-1,99 x 100.000 habitantes</a:t>
            </a:r>
            <a:endParaRPr kumimoji="0" lang="es-E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E7BC94-1559-261C-21B4-248565E54A23}"/>
              </a:ext>
            </a:extLst>
          </p:cNvPr>
          <p:cNvSpPr txBox="1"/>
          <p:nvPr/>
        </p:nvSpPr>
        <p:spPr>
          <a:xfrm>
            <a:off x="2049583" y="5630473"/>
            <a:ext cx="19999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&lt;1,0 x 100.000 habitantes</a:t>
            </a:r>
            <a:endParaRPr kumimoji="0" lang="es-E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D8A8FA-6447-C68B-0938-65C0A5EAC385}"/>
              </a:ext>
            </a:extLst>
          </p:cNvPr>
          <p:cNvSpPr txBox="1"/>
          <p:nvPr/>
        </p:nvSpPr>
        <p:spPr>
          <a:xfrm>
            <a:off x="393073" y="6432961"/>
            <a:ext cx="94029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Fuente: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Informes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países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través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ISIS 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informes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Excel a CIM/OPS. | *Datos a 14 de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enero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del 2025. </a:t>
            </a:r>
            <a:endParaRPr kumimoji="0" lang="es-419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E08EDD-F56A-997B-171C-AD4796AD066A}"/>
              </a:ext>
            </a:extLst>
          </p:cNvPr>
          <p:cNvSpPr txBox="1"/>
          <p:nvPr/>
        </p:nvSpPr>
        <p:spPr>
          <a:xfrm>
            <a:off x="393074" y="1097440"/>
            <a:ext cx="36564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Centroamérica, México, Cuba, 
Haití y República Dominicana
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2C9CA6-400C-D41A-2D8C-EF7159EC43FC}"/>
              </a:ext>
            </a:extLst>
          </p:cNvPr>
          <p:cNvSpPr txBox="1"/>
          <p:nvPr/>
        </p:nvSpPr>
        <p:spPr>
          <a:xfrm>
            <a:off x="4301203" y="1097440"/>
            <a:ext cx="363841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Región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Andina,
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Sur y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Brasil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
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9D6BD6-716B-2840-C11F-BB45970436A7}"/>
              </a:ext>
            </a:extLst>
          </p:cNvPr>
          <p:cNvSpPr/>
          <p:nvPr/>
        </p:nvSpPr>
        <p:spPr>
          <a:xfrm>
            <a:off x="1853455" y="5421262"/>
            <a:ext cx="231555" cy="15588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E2F02D-0AEA-DD15-FCAD-163D38D03036}"/>
              </a:ext>
            </a:extLst>
          </p:cNvPr>
          <p:cNvSpPr/>
          <p:nvPr/>
        </p:nvSpPr>
        <p:spPr>
          <a:xfrm>
            <a:off x="1853455" y="5671400"/>
            <a:ext cx="231555" cy="15588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FD1F5F-8989-26EC-5219-C97D73008770}"/>
              </a:ext>
            </a:extLst>
          </p:cNvPr>
          <p:cNvSpPr txBox="1"/>
          <p:nvPr/>
        </p:nvSpPr>
        <p:spPr>
          <a:xfrm>
            <a:off x="8191297" y="1281217"/>
            <a:ext cx="36384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Caribe no latino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F0E8A0E-5FD5-62C8-03EC-3B2DB698362B}"/>
              </a:ext>
            </a:extLst>
          </p:cNvPr>
          <p:cNvGraphicFramePr>
            <a:graphicFrameLocks noGrp="1"/>
          </p:cNvGraphicFramePr>
          <p:nvPr/>
        </p:nvGraphicFramePr>
        <p:xfrm>
          <a:off x="1833585" y="4021651"/>
          <a:ext cx="4239028" cy="498358"/>
        </p:xfrm>
        <a:graphic>
          <a:graphicData uri="http://schemas.openxmlformats.org/drawingml/2006/table">
            <a:tbl>
              <a:tblPr/>
              <a:tblGrid>
                <a:gridCol w="1191028">
                  <a:extLst>
                    <a:ext uri="{9D8B030D-6E8A-4147-A177-3AD203B41FA5}">
                      <a16:colId xmlns:a16="http://schemas.microsoft.com/office/drawing/2014/main" val="22101212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587651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8203883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955964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408766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02521110"/>
                    </a:ext>
                  </a:extLst>
                </a:gridCol>
              </a:tblGrid>
              <a:tr h="259771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56582"/>
                  </a:ext>
                </a:extLst>
              </a:tr>
              <a:tr h="238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Regional**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6836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1D88680-DD18-9A92-D0F4-AB465A3733B9}"/>
              </a:ext>
            </a:extLst>
          </p:cNvPr>
          <p:cNvSpPr txBox="1"/>
          <p:nvPr/>
        </p:nvSpPr>
        <p:spPr>
          <a:xfrm>
            <a:off x="1752597" y="4529566"/>
            <a:ext cx="2286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**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Canadá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y EE.UU. no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incluidos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
</a:t>
            </a:r>
            <a:endParaRPr kumimoji="0" lang="es-419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32EEDC2-8FE9-4069-793F-29D2C3F77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08" y="1687080"/>
            <a:ext cx="3670300" cy="20383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C8DF923-51D9-9C0E-6DB6-A09A13C77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768" y="1687080"/>
            <a:ext cx="3670300" cy="42481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B872DC-30D8-A500-FB8C-37F625FD83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2838" y="1687080"/>
            <a:ext cx="36703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794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8</cp:revision>
  <dcterms:created xsi:type="dcterms:W3CDTF">2025-01-14T21:45:21Z</dcterms:created>
  <dcterms:modified xsi:type="dcterms:W3CDTF">2025-01-21T16:39:24Z</dcterms:modified>
</cp:coreProperties>
</file>