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Carmelita Lucia (WDC)" userId="3a82a00c-0fdb-49a5-b690-a2cf7ebb45f6" providerId="ADAL" clId="{5BB090F4-4EAA-47C7-BB2E-458CF737C230}"/>
    <pc:docChg chg="delSld">
      <pc:chgData name="Pacis, Carmelita Lucia (WDC)" userId="3a82a00c-0fdb-49a5-b690-a2cf7ebb45f6" providerId="ADAL" clId="{5BB090F4-4EAA-47C7-BB2E-458CF737C230}" dt="2025-03-03T23:22:51.223" v="0" actId="47"/>
      <pc:docMkLst>
        <pc:docMk/>
      </pc:docMkLst>
      <pc:sldChg chg="del">
        <pc:chgData name="Pacis, Carmelita Lucia (WDC)" userId="3a82a00c-0fdb-49a5-b690-a2cf7ebb45f6" providerId="ADAL" clId="{5BB090F4-4EAA-47C7-BB2E-458CF737C230}" dt="2025-03-03T23:22:51.223" v="0" actId="47"/>
        <pc:sldMkLst>
          <pc:docMk/>
          <pc:sldMk cId="1797116846" sldId="25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7621202961386"/>
          <c:y val="4.5132525958041805E-2"/>
          <c:w val="0.88233631958520642"/>
          <c:h val="0.79767903369188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6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8</c:v>
                </c:pt>
                <c:pt idx="5">
                  <c:v>4</c:v>
                </c:pt>
                <c:pt idx="6">
                  <c:v>19</c:v>
                </c:pt>
                <c:pt idx="7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D3-419E-AFE7-D3582A433F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9</c:v>
                </c:pt>
                <c:pt idx="3">
                  <c:v>21</c:v>
                </c:pt>
                <c:pt idx="4">
                  <c:v>44</c:v>
                </c:pt>
                <c:pt idx="5">
                  <c:v>47</c:v>
                </c:pt>
                <c:pt idx="6">
                  <c:v>79</c:v>
                </c:pt>
                <c:pt idx="7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D3-419E-AFE7-D3582A433F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73858703"/>
        <c:axId val="1673859663"/>
      </c:lineChart>
      <c:catAx>
        <c:axId val="16738587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Semana </a:t>
                </a:r>
                <a:r>
                  <a:rPr lang="en-US" sz="14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Epidemiológica</a:t>
                </a:r>
                <a:endPara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673859663"/>
        <c:crosses val="autoZero"/>
        <c:auto val="1"/>
        <c:lblAlgn val="ctr"/>
        <c:lblOffset val="100"/>
        <c:noMultiLvlLbl val="0"/>
      </c:catAx>
      <c:valAx>
        <c:axId val="167385966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Número</a:t>
                </a:r>
                <a:r>
                  <a:rPr lang="en-US" sz="1400" baseline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de </a:t>
                </a:r>
                <a:r>
                  <a:rPr lang="en-US" sz="1400" baseline="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casos</a:t>
                </a:r>
                <a:endPara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673858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918516763384388"/>
          <c:y val="0.23515322126272015"/>
          <c:w val="0.18117375805158323"/>
          <c:h val="5.3716347581425468E-2"/>
        </c:manualLayout>
      </c:layout>
      <c:overlay val="0"/>
      <c:spPr>
        <a:noFill/>
        <a:ln w="3175">
          <a:solidFill>
            <a:schemeClr val="tx1">
              <a:lumMod val="50000"/>
              <a:lumOff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E302-1268-8B9F-31F5-460C6B814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DF8F8-1125-1CBF-C107-F63A3FFFD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187C-75F1-8EA7-3263-DEA064CA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394BD-1F07-43CF-3E0A-C74491F6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D0009-2BF9-E6FC-49F7-2D29E8CE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0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153D-39BC-127C-CADA-AE2E2DC07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4D9CF-E94D-93C1-8BF7-9929ABE52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D5C29-A8D2-9835-6751-D0E3D9400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1FC4F-ADE5-C93A-74D7-89604E8B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63C3C-F761-6419-DD50-246278958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6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FEC9C-9858-9149-306B-13C8CE898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0F096-5FFC-C5EB-7560-A272E3A39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90D48-504D-7E7E-72F2-25B445D0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700B0-8724-C35F-12B9-009F1DF6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60328-88BB-94E9-D2D3-0A836A77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8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AEFB-0647-299D-4EC3-467B420E5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D6074-785A-9DE6-3EA8-05511B50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25DAC-2485-2FA2-C6F1-56B66E2A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DABA5-6768-045F-E4C8-76435CA4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72211-19AD-9286-E8B1-89275973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0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CFFE-6327-755C-B707-0BC079C2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54C9-AC64-C080-89A7-9E6F06917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1E600-6F50-810F-6948-A591184F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FF98C-46A2-2F4D-0D96-82F8F063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62FDA-04E8-6921-4BA3-3F76EAF5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0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00B8F-7DA0-3AC1-4E22-104A97D8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60093-B556-66DC-9AFF-C7C2C92D8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3E671-9028-5482-CCC6-F3EACC843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08495-CD32-02EB-0724-967D174E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ED1ED-BF43-7261-B7F3-5133990FE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F332B-0D5A-4D46-0B4F-31235A66C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3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4A279-12C2-189D-8B91-5C0B242F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4E4BB-CAF6-96E1-FFE1-DA8E1919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38BB1-FB0B-A14F-4708-360C59EE2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26C03-28F7-5D9E-8EF0-3C9CC554A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C2F45E-23D0-D371-84C1-679FA55AA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100736-6237-6CF2-F1BB-B355A4DF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223C46-2D74-9A70-36CE-C84EE219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555B09-B018-998A-D9C9-C75DE37B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305D-AA3C-95C2-B1D5-01C5D2BF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D7449-8EDF-7D24-398F-54B65F0F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2852B-F8F4-2FF5-B8BE-34B2D71A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03996-032A-50B9-2917-CD497AC68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120185-131F-A3D9-CD68-E0958D20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F2A56-CD27-F7BE-8D36-2D624133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E2052-EF60-1BA1-5A00-052FD67F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6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3FAA9-F105-9D32-8F83-C4D65B65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A1368-A537-9585-B56F-1EE4FFF2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4208E-5916-B356-19F6-533205ED8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511A4-3931-55C9-770F-570B49018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64D26-BCC9-EAEF-4FB5-B49ABB3F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BDA4C-5ED1-DFD5-67E3-F4524530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8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7B20-D43B-5436-05AB-B55BF6F1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6B70A7-1A33-FCBD-4458-C14919006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A464B-3FD5-4D86-5AEA-A427C3046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A2B4D-A00E-3830-BEFC-D752A4B3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E7A99-BA68-C585-1375-4FE2A913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E3281-B599-CC50-3DB3-E85D9D98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8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70910D-98E8-6B03-500E-01FA9DC3C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B5315-8472-E02C-63DE-D07FD5E5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6E695-D14E-270C-F7D5-AC6D3AB21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E41BAF-181A-4B47-9115-4AEA74304C7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89894-D516-1F32-28B0-3C171D351F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26A9A-672C-A50D-3CDB-C5C75981E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61F93-570A-4C85-8188-48402012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4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measles/data-research/index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0EF1B-593C-A9B0-13F7-DC183B0B0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8F4A19-7AD7-30A8-C754-CABECB18B8E6}"/>
              </a:ext>
            </a:extLst>
          </p:cNvPr>
          <p:cNvSpPr txBox="1"/>
          <p:nvPr/>
        </p:nvSpPr>
        <p:spPr>
          <a:xfrm>
            <a:off x="9213669" y="1266655"/>
            <a:ext cx="2722170" cy="39163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Hasta la semana epidemiológica 8 de 2025, se confirmaron </a:t>
            </a:r>
            <a:r>
              <a:rPr lang="es-ES" sz="1600" b="1" dirty="0"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308</a:t>
            </a:r>
            <a:r>
              <a:rPr lang="es-E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casos de sarampión en 4 países: Argentina (5 casos), Canadá (146 casos), Estados Unidos (153 casos) y México (4 casos). Este total representa un aumento de </a:t>
            </a:r>
            <a:r>
              <a:rPr lang="es-ES" sz="1600" b="1" dirty="0"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5.1 veces </a:t>
            </a:r>
            <a:r>
              <a:rPr lang="es-E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en comparación con los </a:t>
            </a:r>
            <a:r>
              <a:rPr lang="es-ES" sz="1600" b="1" dirty="0"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60</a:t>
            </a:r>
            <a:r>
              <a:rPr lang="es-E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casos de sarampión notificados en el mismo periodo de 2024.</a:t>
            </a:r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A52CF0-07D3-10E9-FC71-784A34F7A1B0}"/>
              </a:ext>
            </a:extLst>
          </p:cNvPr>
          <p:cNvSpPr txBox="1"/>
          <p:nvPr/>
        </p:nvSpPr>
        <p:spPr>
          <a:xfrm>
            <a:off x="181480" y="90484"/>
            <a:ext cx="1192913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2025*</a:t>
            </a:r>
            <a:r>
              <a:rPr lang="es-ES" sz="3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los casos de sarampión aumentan drásticamente en Las Américas nuevamente</a:t>
            </a:r>
            <a:endParaRPr lang="es-419" sz="3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0FB72E8-37FB-91A4-1CFE-7F2A37DCC7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6944625"/>
              </p:ext>
            </p:extLst>
          </p:nvPr>
        </p:nvGraphicFramePr>
        <p:xfrm>
          <a:off x="340467" y="1229257"/>
          <a:ext cx="8812242" cy="490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9">
            <a:extLst>
              <a:ext uri="{FF2B5EF4-FFF2-40B4-BE49-F238E27FC236}">
                <a16:creationId xmlns:a16="http://schemas.microsoft.com/office/drawing/2014/main" id="{1B52EDD6-E6AF-464E-EB44-148692D20ABF}"/>
              </a:ext>
            </a:extLst>
          </p:cNvPr>
          <p:cNvSpPr txBox="1"/>
          <p:nvPr/>
        </p:nvSpPr>
        <p:spPr>
          <a:xfrm>
            <a:off x="253381" y="6199857"/>
            <a:ext cx="116757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22376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Fuente: Informes semanales de vigilancia almacenados en el Depósito de Datos de Inmunización de la Organización Panamericana de la Salud; y la </a:t>
            </a:r>
            <a:r>
              <a:rPr lang="es-419" sz="1200" b="1" dirty="0">
                <a:solidFill>
                  <a:srgbClr val="46788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página web del CDC.</a:t>
            </a:r>
            <a:endParaRPr lang="es-419" sz="1200" b="1" dirty="0">
              <a:solidFill>
                <a:srgbClr val="46788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722376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*Datos hasta la semana epidemiológica 8 (finalizando el 22 de febrero). </a:t>
            </a:r>
          </a:p>
        </p:txBody>
      </p:sp>
    </p:spTree>
    <p:extLst>
      <p:ext uri="{BB962C8B-B14F-4D97-AF65-F5344CB8AC3E}">
        <p14:creationId xmlns:p14="http://schemas.microsoft.com/office/powerpoint/2010/main" val="195933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3</cp:revision>
  <dcterms:created xsi:type="dcterms:W3CDTF">2025-03-01T04:14:18Z</dcterms:created>
  <dcterms:modified xsi:type="dcterms:W3CDTF">2025-03-03T23:22:52Z</dcterms:modified>
</cp:coreProperties>
</file>