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819095511364783E-2"/>
          <c:y val="6.7740911760227049E-2"/>
          <c:w val="0.51814690816500997"/>
          <c:h val="0.8854825457182132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Importados</c:v>
                </c:pt>
                <c:pt idx="1">
                  <c:v>Relacionado importación</c:v>
                </c:pt>
                <c:pt idx="2">
                  <c:v>Desconocidos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2.1276595744680851</c:v>
                </c:pt>
                <c:pt idx="1">
                  <c:v>45.008183306055649</c:v>
                </c:pt>
                <c:pt idx="2">
                  <c:v>52.864157119476275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11081284973129"/>
          <c:y val="0.33468913925994953"/>
          <c:w val="0.31333898972383945"/>
          <c:h val="0.51057813375019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 %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Vacunados</c:v>
                </c:pt>
                <c:pt idx="1">
                  <c:v>No vacunados</c:v>
                </c:pt>
                <c:pt idx="2">
                  <c:v>Desconocidos</c:v>
                </c:pt>
                <c:pt idx="3">
                  <c:v>Sin datos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7.3649754500818325</c:v>
                </c:pt>
                <c:pt idx="1">
                  <c:v>36.661211129296234</c:v>
                </c:pt>
                <c:pt idx="2">
                  <c:v>51.554828150572831</c:v>
                </c:pt>
                <c:pt idx="3">
                  <c:v>4.4189852700490997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(%)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&lt;1a</c:v>
                </c:pt>
                <c:pt idx="1">
                  <c:v>1-4a</c:v>
                </c:pt>
                <c:pt idx="2">
                  <c:v>5-9a</c:v>
                </c:pt>
                <c:pt idx="3">
                  <c:v>10-19a</c:v>
                </c:pt>
                <c:pt idx="4">
                  <c:v>20-29a</c:v>
                </c:pt>
                <c:pt idx="5">
                  <c:v>30-39a</c:v>
                </c:pt>
                <c:pt idx="6">
                  <c:v>≥40a</c:v>
                </c:pt>
                <c:pt idx="7">
                  <c:v>Desconocidos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1.800327332242226</c:v>
                </c:pt>
                <c:pt idx="1">
                  <c:v>28.805237315875615</c:v>
                </c:pt>
                <c:pt idx="2">
                  <c:v>13.093289689034371</c:v>
                </c:pt>
                <c:pt idx="3">
                  <c:v>30.114566284779048</c:v>
                </c:pt>
                <c:pt idx="4">
                  <c:v>16.20294599018003</c:v>
                </c:pt>
                <c:pt idx="5">
                  <c:v>4.4189852700490997</c:v>
                </c:pt>
                <c:pt idx="6">
                  <c:v>3.927986906710311</c:v>
                </c:pt>
                <c:pt idx="7">
                  <c:v>1.6366612111292964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137492080845375E-2"/>
          <c:y val="8.8705244391620863E-2"/>
          <c:w val="0.54825655217844482"/>
          <c:h val="0.8435538718037605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10F-4D39-A9FE-4CAD1FC2CC66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10F-4D39-A9FE-4CAD1FC2CC6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F7-4DA9-B383-88F1005FE3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Desconocidos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26.677577741407525</c:v>
                </c:pt>
                <c:pt idx="1">
                  <c:v>23.731587561374795</c:v>
                </c:pt>
                <c:pt idx="2">
                  <c:v>49.59083469721768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0F-4D39-A9FE-4CAD1FC2CC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950874345736608"/>
          <c:y val="0.348770613578963"/>
          <c:w val="0.36049118338589525"/>
          <c:h val="0.30245877284207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975F2-C2B6-E0D1-B9DC-60BCAFEFC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25E24FD4-9CE9-8A53-B351-3004E1DE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Características de los brotes de sarampión en las Américas</a:t>
            </a:r>
            <a:r>
              <a:rPr lang="en-US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2025* </a:t>
            </a: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(N=611)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D278C5B9-D295-4331-4188-649A41FA04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866545"/>
              </p:ext>
            </p:extLst>
          </p:nvPr>
        </p:nvGraphicFramePr>
        <p:xfrm>
          <a:off x="5278581" y="4215478"/>
          <a:ext cx="4046161" cy="242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F58C6845-C965-21B0-C57F-45E725DC4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343528"/>
              </p:ext>
            </p:extLst>
          </p:nvPr>
        </p:nvGraphicFramePr>
        <p:xfrm>
          <a:off x="6826478" y="921039"/>
          <a:ext cx="4732528" cy="301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DD87DDCE-1647-2019-D113-931B2EFC9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662461"/>
              </p:ext>
            </p:extLst>
          </p:nvPr>
        </p:nvGraphicFramePr>
        <p:xfrm>
          <a:off x="357134" y="907275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Placeholder 38" descr="Pie chart">
            <a:extLst>
              <a:ext uri="{FF2B5EF4-FFF2-40B4-BE49-F238E27FC236}">
                <a16:creationId xmlns:a16="http://schemas.microsoft.com/office/drawing/2014/main" id="{0D64A706-F881-4A24-DF04-C3904D993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688791"/>
              </p:ext>
            </p:extLst>
          </p:nvPr>
        </p:nvGraphicFramePr>
        <p:xfrm>
          <a:off x="658091" y="4215477"/>
          <a:ext cx="3810392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17F0DA6-55BB-E9C7-F204-BB852AC257AC}"/>
              </a:ext>
            </a:extLst>
          </p:cNvPr>
          <p:cNvSpPr/>
          <p:nvPr/>
        </p:nvSpPr>
        <p:spPr>
          <a:xfrm>
            <a:off x="9360806" y="5024344"/>
            <a:ext cx="2578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s-419" altLang="en-US" sz="1200" i="1" dirty="0">
                <a:solidFill>
                  <a:prstClr val="black"/>
                </a:solidFill>
                <a:latin typeface="Calibri"/>
              </a:rPr>
              <a:t>Fuente</a:t>
            </a:r>
            <a:r>
              <a:rPr lang="es-419" altLang="en-US" sz="1200" dirty="0">
                <a:solidFill>
                  <a:prstClr val="black"/>
                </a:solidFill>
                <a:latin typeface="Calibri"/>
              </a:rPr>
              <a:t>:  ISIS e informe de países </a:t>
            </a:r>
          </a:p>
          <a:p>
            <a:pPr defTabSz="914400"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 Datos hasta 14 de </a:t>
            </a:r>
            <a:r>
              <a:rPr lang="en-US" sz="1200" dirty="0" err="1">
                <a:solidFill>
                  <a:prstClr val="black"/>
                </a:solidFill>
                <a:latin typeface="Calibri"/>
              </a:rPr>
              <a:t>marzo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 del 2025.</a:t>
            </a:r>
          </a:p>
          <a:p>
            <a:pPr marL="228600" indent="-228600">
              <a:buFontTx/>
              <a:buAutoNum type="alphaUcParenBoth"/>
              <a:defRPr/>
            </a:pPr>
            <a:r>
              <a:rPr lang="es-E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 de edad de EUA: &lt;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5a, 5a-19ª y ≥20a.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año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25">
            <a:extLst>
              <a:ext uri="{FF2B5EF4-FFF2-40B4-BE49-F238E27FC236}">
                <a16:creationId xmlns:a16="http://schemas.microsoft.com/office/drawing/2014/main" id="{FCF56CB9-4B45-3135-6962-68ACE0649B3B}"/>
              </a:ext>
            </a:extLst>
          </p:cNvPr>
          <p:cNvSpPr txBox="1">
            <a:spLocks/>
          </p:cNvSpPr>
          <p:nvPr/>
        </p:nvSpPr>
        <p:spPr>
          <a:xfrm>
            <a:off x="6588326" y="566640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vacunación (%)</a:t>
            </a:r>
            <a:endParaRPr lang="es-419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32AD7639-0E6C-C69F-8119-325D3C30E57E}"/>
              </a:ext>
            </a:extLst>
          </p:cNvPr>
          <p:cNvSpPr txBox="1">
            <a:spLocks/>
          </p:cNvSpPr>
          <p:nvPr/>
        </p:nvSpPr>
        <p:spPr>
          <a:xfrm>
            <a:off x="357134" y="556512"/>
            <a:ext cx="2357709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Grupo de </a:t>
            </a:r>
            <a:r>
              <a:rPr kumimoji="0" lang="es-419" sz="20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edad</a:t>
            </a:r>
            <a:r>
              <a:rPr kumimoji="0" lang="es-419" sz="2000" b="1" i="0" u="none" strike="noStrike" kern="1200" cap="none" spc="0" normalizeH="0" baseline="3000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</a:t>
            </a: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4" name="Title 25">
            <a:extLst>
              <a:ext uri="{FF2B5EF4-FFF2-40B4-BE49-F238E27FC236}">
                <a16:creationId xmlns:a16="http://schemas.microsoft.com/office/drawing/2014/main" id="{517221F2-2151-0840-15BC-82874552498A}"/>
              </a:ext>
            </a:extLst>
          </p:cNvPr>
          <p:cNvSpPr txBox="1">
            <a:spLocks/>
          </p:cNvSpPr>
          <p:nvPr/>
        </p:nvSpPr>
        <p:spPr>
          <a:xfrm>
            <a:off x="406228" y="3844205"/>
            <a:ext cx="1403182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Sexo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Title 25">
            <a:extLst>
              <a:ext uri="{FF2B5EF4-FFF2-40B4-BE49-F238E27FC236}">
                <a16:creationId xmlns:a16="http://schemas.microsoft.com/office/drawing/2014/main" id="{85C0CACA-2370-A7EA-FA87-BFCE480A04E4}"/>
              </a:ext>
            </a:extLst>
          </p:cNvPr>
          <p:cNvSpPr txBox="1">
            <a:spLocks/>
          </p:cNvSpPr>
          <p:nvPr/>
        </p:nvSpPr>
        <p:spPr>
          <a:xfrm>
            <a:off x="4620496" y="3844205"/>
            <a:ext cx="2961877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Fuente de la infección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5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Características de los brotes de sarampión en las Américas, 2025* (N=611)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Carmelita Lucia (WDC)</cp:lastModifiedBy>
  <cp:revision>17</cp:revision>
  <dcterms:created xsi:type="dcterms:W3CDTF">2024-03-13T18:24:49Z</dcterms:created>
  <dcterms:modified xsi:type="dcterms:W3CDTF">2025-03-17T22:14:26Z</dcterms:modified>
</cp:coreProperties>
</file>